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5" r:id="rId20"/>
    <p:sldId id="273" r:id="rId21"/>
    <p:sldId id="277" r:id="rId22"/>
    <p:sldId id="274" r:id="rId23"/>
    <p:sldId id="283" r:id="rId24"/>
    <p:sldId id="278" r:id="rId25"/>
    <p:sldId id="279" r:id="rId26"/>
    <p:sldId id="284" r:id="rId27"/>
    <p:sldId id="285" r:id="rId28"/>
    <p:sldId id="280" r:id="rId29"/>
    <p:sldId id="281" r:id="rId30"/>
    <p:sldId id="282" r:id="rId31"/>
    <p:sldId id="286" r:id="rId32"/>
  </p:sldIdLst>
  <p:sldSz cx="12192000" cy="6858000"/>
  <p:notesSz cx="6858000" cy="9144000"/>
  <p:embeddedFontLst>
    <p:embeddedFont>
      <p:font typeface="뫼비우스 Regular" panose="02000700060000000000" pitchFamily="2" charset="-127"/>
      <p:regular r:id="rId33"/>
    </p:embeddedFont>
    <p:embeddedFont>
      <p:font typeface="맑은 고딕" panose="020B0503020000020004" pitchFamily="50" charset="-127"/>
      <p:regular r:id="rId34"/>
      <p:bold r:id="rId35"/>
    </p:embeddedFont>
    <p:embeddedFont>
      <p:font typeface="뫼비우스 Bold" panose="02000500000000000000" pitchFamily="2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9D7336B-7F95-425A-953A-10FC3D95017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6"/>
            <p14:sldId id="275"/>
            <p14:sldId id="273"/>
            <p14:sldId id="277"/>
            <p14:sldId id="274"/>
            <p14:sldId id="283"/>
            <p14:sldId id="278"/>
            <p14:sldId id="279"/>
            <p14:sldId id="284"/>
            <p14:sldId id="285"/>
            <p14:sldId id="280"/>
            <p14:sldId id="281"/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75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87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4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44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8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54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57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34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7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1BC0-09EE-41C6-BAAB-2EDDD99D7D2B}" type="datetimeFigureOut">
              <a:rPr lang="ko-KR" altLang="en-US" smtClean="0"/>
              <a:t>2015-05-30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8A72-CA92-4F43-B460-EA281714726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24" y="933290"/>
            <a:ext cx="1962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학자금대출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200151" y="2362200"/>
            <a:ext cx="2971800" cy="390525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든든학자금대출</a:t>
            </a:r>
            <a:endParaRPr lang="en-US" altLang="ko-KR" sz="2800" b="1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취업 후 상환</a:t>
            </a:r>
            <a:r>
              <a:rPr lang="en-US" altLang="ko-KR" sz="2800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</a:p>
          <a:p>
            <a:pPr algn="ctr"/>
            <a:endParaRPr lang="en-US" altLang="ko-KR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 </a:t>
            </a:r>
            <a:r>
              <a:rPr lang="en-US" altLang="ko-KR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1~8</a:t>
            </a:r>
            <a:r>
              <a:rPr lang="ko-KR" altLang="en-US" sz="2800" dirty="0" err="1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분위</a:t>
            </a:r>
            <a:endParaRPr lang="en-US" altLang="ko-KR" sz="2800" dirty="0" smtClean="0">
              <a:solidFill>
                <a:schemeClr val="accent6">
                  <a:lumMod val="50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취업을 하고</a:t>
            </a:r>
            <a:endParaRPr lang="en-US" altLang="ko-KR" sz="2800" dirty="0" smtClean="0">
              <a:solidFill>
                <a:schemeClr val="accent6">
                  <a:lumMod val="50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대출금을 갚아요</a:t>
            </a:r>
            <a:r>
              <a:rPr lang="en-US" altLang="ko-KR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419600" y="1960781"/>
            <a:ext cx="2971800" cy="390525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일반상환</a:t>
            </a:r>
            <a:endParaRPr lang="en-US" altLang="ko-KR" sz="2800" b="1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학자금대출</a:t>
            </a:r>
            <a:endParaRPr lang="en-US" altLang="ko-KR" sz="2800" b="1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 </a:t>
            </a:r>
            <a:r>
              <a:rPr lang="en-US" altLang="ko-KR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9~10</a:t>
            </a:r>
            <a:r>
              <a:rPr lang="ko-KR" altLang="en-US" sz="2800" dirty="0" err="1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분위</a:t>
            </a:r>
            <a:endParaRPr lang="en-US" altLang="ko-KR" sz="2800" dirty="0" smtClean="0">
              <a:solidFill>
                <a:schemeClr val="accent6">
                  <a:lumMod val="50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639049" y="1408331"/>
            <a:ext cx="3000376" cy="390525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농어촌출신대학생 학자금 대출</a:t>
            </a:r>
            <a:endParaRPr lang="en-US" altLang="ko-KR" sz="2800" b="1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dirty="0" err="1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소득분위</a:t>
            </a:r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제한</a:t>
            </a:r>
            <a:r>
              <a:rPr lang="en-US" altLang="ko-KR" sz="2800" dirty="0" smtClean="0">
                <a:solidFill>
                  <a:schemeClr val="accent6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733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875" y="2590800"/>
            <a:ext cx="98107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준비물 </a:t>
            </a:r>
            <a:r>
              <a:rPr lang="en-US" altLang="ko-KR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: </a:t>
            </a:r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본인의 </a:t>
            </a:r>
            <a:r>
              <a:rPr lang="ko-KR" altLang="en-US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공인인증서</a:t>
            </a:r>
            <a:endParaRPr lang="en-US" altLang="ko-KR" sz="4000" dirty="0" smtClean="0">
              <a:solidFill>
                <a:srgbClr val="FF000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endParaRPr lang="en-US" altLang="ko-KR" sz="24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단</a:t>
            </a:r>
            <a:r>
              <a:rPr lang="en-US" altLang="ko-KR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2400" dirty="0" err="1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가구원동의를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한 번도 하지 않은 경우에는 주민등록등본상 </a:t>
            </a:r>
            <a:endParaRPr lang="en-US" altLang="ko-KR" sz="24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같은 집에 거주중인 부모님 모두의 공인인증서가 함께 필요합니다</a:t>
            </a:r>
            <a:r>
              <a:rPr lang="en-US" altLang="ko-KR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!)</a:t>
            </a:r>
            <a:endParaRPr lang="en-US" altLang="ko-KR" sz="24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6799144" y="1232486"/>
            <a:ext cx="2981752" cy="1251852"/>
          </a:xfrm>
          <a:prstGeom prst="wedgeEllipseCallou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4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은행에서 발급가능</a:t>
            </a:r>
            <a:r>
              <a:rPr lang="en-US" altLang="ko-KR" sz="3200" dirty="0" smtClean="0">
                <a:solidFill>
                  <a:schemeClr val="accent4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!</a:t>
            </a:r>
            <a:endParaRPr lang="ko-KR" altLang="en-US" sz="3600" dirty="0">
              <a:solidFill>
                <a:schemeClr val="accent4">
                  <a:lumMod val="75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18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26851"/>
          <a:stretch/>
        </p:blipFill>
        <p:spPr>
          <a:xfrm>
            <a:off x="2922599" y="2635687"/>
            <a:ext cx="6346801" cy="34494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905625" y="3191887"/>
            <a:ext cx="1724025" cy="13335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14500" y="1960781"/>
            <a:ext cx="913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한국장학재단</a:t>
            </a:r>
            <a:r>
              <a:rPr lang="en-US" altLang="ko-KR" sz="3200" dirty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홈페이지 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hlinkClick r:id="rId3"/>
              </a:rPr>
              <a:t>www.kosaf.go.kr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접속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38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18451"/>
          <a:stretch/>
        </p:blipFill>
        <p:spPr>
          <a:xfrm>
            <a:off x="2628168" y="2545556"/>
            <a:ext cx="6726114" cy="3999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8762" y="1960781"/>
            <a:ext cx="913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2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공인인증서로 로그인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77024" y="3221475"/>
            <a:ext cx="2409825" cy="83617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91087" y="5288400"/>
            <a:ext cx="1785937" cy="6075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9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9" y="2355441"/>
            <a:ext cx="7319476" cy="434867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452937" y="3802500"/>
            <a:ext cx="4062413" cy="17601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755856" y="6096543"/>
            <a:ext cx="816769" cy="51380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8762" y="1960781"/>
            <a:ext cx="913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3.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사이버 창구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&gt;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장학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/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대출 신청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&gt;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신청가이드 하단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517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1722" t="14490"/>
          <a:stretch/>
        </p:blipFill>
        <p:spPr>
          <a:xfrm>
            <a:off x="5110162" y="1209675"/>
            <a:ext cx="4977000" cy="54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887" y="2852090"/>
            <a:ext cx="4352925" cy="149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4.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신청서작성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(01.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신청동의 및 서약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10162" y="2718077"/>
            <a:ext cx="4977000" cy="105382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110162" y="3905250"/>
            <a:ext cx="4977000" cy="271752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27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1153" t="17910"/>
          <a:stretch/>
        </p:blipFill>
        <p:spPr>
          <a:xfrm>
            <a:off x="5314950" y="1494786"/>
            <a:ext cx="5377226" cy="4928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887" y="2852090"/>
            <a:ext cx="435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5.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신청서작성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(02.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학교정보입력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84106" y="3429000"/>
            <a:ext cx="985838" cy="52994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612981" y="3371945"/>
            <a:ext cx="835819" cy="71427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44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87" y="2852090"/>
            <a:ext cx="435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5.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신청서작성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(03.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개인정보입력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974" y="1405525"/>
            <a:ext cx="5031001" cy="50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87" y="2852090"/>
            <a:ext cx="435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5.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신청서작성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(04.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학자금유형선택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24" y="729053"/>
            <a:ext cx="4927801" cy="581573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514132" y="1314450"/>
            <a:ext cx="608907" cy="383848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88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87" y="2852090"/>
            <a:ext cx="435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5.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신청서작성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(04.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학자금유형선택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ko-KR" altLang="en-US" sz="3200" dirty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74" y="1314450"/>
            <a:ext cx="4927801" cy="532036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93755" y="2714721"/>
            <a:ext cx="3112295" cy="14191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467155" y="6284495"/>
            <a:ext cx="978695" cy="49730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38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8637" y="2135922"/>
            <a:ext cx="3514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한국장학재단</a:t>
            </a:r>
            <a:endParaRPr lang="en-US" altLang="ko-KR" sz="40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국가장학금</a:t>
            </a:r>
            <a:endParaRPr lang="en-US" altLang="ko-KR" sz="40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학자금대출</a:t>
            </a:r>
            <a:endParaRPr lang="en-US" altLang="ko-KR" sz="40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175" y="1304925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B0F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순서</a:t>
            </a:r>
            <a:endParaRPr lang="ko-KR" altLang="en-US" sz="4800" dirty="0">
              <a:solidFill>
                <a:srgbClr val="00B0F0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61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0643" t="16312"/>
          <a:stretch/>
        </p:blipFill>
        <p:spPr>
          <a:xfrm>
            <a:off x="5476875" y="1637615"/>
            <a:ext cx="5098050" cy="473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12" y="3035306"/>
            <a:ext cx="4995863" cy="75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6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e-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러닝 이수 및 정보입력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365080" y="4486371"/>
            <a:ext cx="3331370" cy="75237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98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012" y="3035306"/>
            <a:ext cx="4995863" cy="75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6</a:t>
            </a: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e-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러닝 이수 및 정보입력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20078" t="24179"/>
          <a:stretch/>
        </p:blipFill>
        <p:spPr>
          <a:xfrm>
            <a:off x="5476875" y="2171700"/>
            <a:ext cx="6355647" cy="360713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69755" y="3788717"/>
            <a:ext cx="5998370" cy="109760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27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05774"/>
            <a:ext cx="5593265" cy="48378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943599" y="4438650"/>
            <a:ext cx="5593265" cy="154304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81012" y="3035306"/>
            <a:ext cx="4995863" cy="149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7.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 확인 및 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정보제공 동의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35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12" y="3035306"/>
            <a:ext cx="4995863" cy="149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7. </a:t>
            </a: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신청서 확인 및 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정보제공 동의</a:t>
            </a:r>
            <a:endParaRPr lang="en-US" altLang="ko-KR" sz="3200" dirty="0" smtClean="0">
              <a:solidFill>
                <a:srgbClr val="00B05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99" y="1708766"/>
            <a:ext cx="4979401" cy="431676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496300" y="2922589"/>
            <a:ext cx="2581274" cy="188911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52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신청방법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74" y="1484691"/>
            <a:ext cx="6372601" cy="50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유의해야 할 점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7" y="2488065"/>
            <a:ext cx="1185879" cy="1185879"/>
          </a:xfrm>
          <a:prstGeom prst="rect">
            <a:avLst/>
          </a:prstGeom>
        </p:spPr>
      </p:pic>
      <p:sp>
        <p:nvSpPr>
          <p:cNvPr id="4" name="사각형 설명선 3"/>
          <p:cNvSpPr/>
          <p:nvPr/>
        </p:nvSpPr>
        <p:spPr>
          <a:xfrm>
            <a:off x="2405063" y="2178488"/>
            <a:ext cx="8177212" cy="1164788"/>
          </a:xfrm>
          <a:prstGeom prst="wedgeRectCallout">
            <a:avLst>
              <a:gd name="adj1" fmla="val -54835"/>
              <a:gd name="adj2" fmla="val -367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저는 분명히 국가장학금을 신청했는데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장학금이 나오지 않았어요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어떻게 된 건가요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9" y="2178488"/>
            <a:ext cx="1430134" cy="1430134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742950" y="3826329"/>
            <a:ext cx="9915525" cy="208597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본인이 아닌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아버지 또는 어머니의 이름으로 국가장학금 신청을 </a:t>
            </a:r>
            <a:endParaRPr lang="en-US" altLang="ko-KR" sz="2800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하는 경우가 빈번하게 발생합니다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이런 경우 </a:t>
            </a:r>
            <a:r>
              <a:rPr lang="ko-KR" altLang="en-US" sz="32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국가장학금을 받을 수 없습니다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 </a:t>
            </a:r>
            <a:r>
              <a:rPr lang="ko-KR" altLang="en-US" sz="32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반드시 본인 이름으로 신청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을 해 주셔야 합니다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  <a:endParaRPr lang="ko-KR" altLang="en-US" sz="2800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98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유의해야 할 점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7" y="2488065"/>
            <a:ext cx="1185879" cy="1185879"/>
          </a:xfrm>
          <a:prstGeom prst="rect">
            <a:avLst/>
          </a:prstGeom>
        </p:spPr>
      </p:pic>
      <p:sp>
        <p:nvSpPr>
          <p:cNvPr id="4" name="사각형 설명선 3"/>
          <p:cNvSpPr/>
          <p:nvPr/>
        </p:nvSpPr>
        <p:spPr>
          <a:xfrm>
            <a:off x="2405063" y="2178488"/>
            <a:ext cx="8177212" cy="1164788"/>
          </a:xfrm>
          <a:prstGeom prst="wedgeRectCallout">
            <a:avLst>
              <a:gd name="adj1" fmla="val -54835"/>
              <a:gd name="adj2" fmla="val -367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저는 분명히 국가장학금을 신청했는데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장학금이 나오지 않았어요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어떻게 된 건가요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9" y="2178488"/>
            <a:ext cx="1430134" cy="1430134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742950" y="3826329"/>
            <a:ext cx="9915525" cy="208597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가구원정보제공동의를</a:t>
            </a:r>
            <a:r>
              <a:rPr lang="ko-KR" altLang="en-US" sz="32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하지 않은 경우</a:t>
            </a:r>
            <a:r>
              <a:rPr lang="en-US" altLang="ko-KR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3200" dirty="0" err="1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소득분위를</a:t>
            </a:r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알 수 없기 때문에 </a:t>
            </a:r>
            <a:r>
              <a:rPr lang="ko-KR" altLang="en-US" sz="32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국가장학금 지급이 불가능</a:t>
            </a:r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합니다</a:t>
            </a:r>
            <a:r>
              <a:rPr lang="en-US" altLang="ko-KR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 </a:t>
            </a: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반드시 </a:t>
            </a:r>
            <a:r>
              <a:rPr lang="ko-KR" altLang="en-US" sz="3200" dirty="0" err="1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가구원정보제공동의도</a:t>
            </a:r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실행해주세요</a:t>
            </a:r>
            <a:r>
              <a:rPr lang="en-US" altLang="ko-KR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  <a:endParaRPr lang="ko-KR" altLang="en-US" sz="3200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137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유의해야 할 점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7" y="2488065"/>
            <a:ext cx="1185879" cy="1185879"/>
          </a:xfrm>
          <a:prstGeom prst="rect">
            <a:avLst/>
          </a:prstGeom>
        </p:spPr>
      </p:pic>
      <p:sp>
        <p:nvSpPr>
          <p:cNvPr id="4" name="사각형 설명선 3"/>
          <p:cNvSpPr/>
          <p:nvPr/>
        </p:nvSpPr>
        <p:spPr>
          <a:xfrm>
            <a:off x="2405063" y="2178488"/>
            <a:ext cx="8177212" cy="1164788"/>
          </a:xfrm>
          <a:prstGeom prst="wedgeRectCallout">
            <a:avLst>
              <a:gd name="adj1" fmla="val -54835"/>
              <a:gd name="adj2" fmla="val -367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저는 분명히 국가장학금을 신청했는데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장학금이 나오지 않았어요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어떻게 된 건가요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9" y="2178488"/>
            <a:ext cx="1430134" cy="1430134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742950" y="3826329"/>
            <a:ext cx="9915525" cy="208597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국가근로장학금 또는 국가장학금 중 </a:t>
            </a:r>
            <a:r>
              <a:rPr lang="ko-KR" altLang="en-US" sz="32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한가지만 선택하고 신청절차를 진행하는 경우</a:t>
            </a:r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 있습니다</a:t>
            </a:r>
            <a:r>
              <a:rPr lang="en-US" altLang="ko-KR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본인이 받아야 하는 장학금을 모두 선택했는지 꼼꼼히 확인해주세요</a:t>
            </a:r>
            <a:r>
              <a:rPr lang="en-US" altLang="ko-KR" sz="32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  <a:endParaRPr lang="ko-KR" altLang="en-US" sz="3200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683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111442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2015</a:t>
            </a:r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학년도 </a:t>
            </a:r>
            <a:r>
              <a:rPr lang="en-US" altLang="ko-KR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2</a:t>
            </a:r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학기 국가장학금 및 국가근로장학금 신청기간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27" y="2873514"/>
            <a:ext cx="1068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신청기간 </a:t>
            </a:r>
            <a:r>
              <a:rPr lang="en-US" altLang="ko-KR" sz="32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: ~ </a:t>
            </a:r>
            <a:r>
              <a:rPr lang="en-US" altLang="ko-KR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2015</a:t>
            </a:r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년 </a:t>
            </a:r>
            <a:r>
              <a:rPr lang="en-US" altLang="ko-KR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6</a:t>
            </a:r>
            <a:r>
              <a:rPr lang="ko-KR" altLang="en-US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월 </a:t>
            </a:r>
            <a:r>
              <a:rPr lang="en-US" altLang="ko-KR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10</a:t>
            </a:r>
            <a:r>
              <a:rPr lang="ko-KR" altLang="en-US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일</a:t>
            </a:r>
            <a:r>
              <a:rPr lang="en-US" altLang="ko-KR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수</a:t>
            </a:r>
            <a:r>
              <a:rPr lang="en-US" altLang="ko-KR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r>
              <a:rPr lang="ko-KR" altLang="en-US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en-US" altLang="ko-KR" sz="40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18:00 </a:t>
            </a:r>
            <a:r>
              <a:rPr lang="ko-KR" altLang="en-US" sz="4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까지 </a:t>
            </a:r>
            <a:endParaRPr lang="ko-KR" altLang="en-US" sz="32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368" y="3832443"/>
            <a:ext cx="1010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가구원정보제공동의기간</a:t>
            </a:r>
            <a:r>
              <a:rPr lang="ko-KR" altLang="en-US" sz="32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en-US" altLang="ko-KR" sz="32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: ~ 2015</a:t>
            </a:r>
            <a:r>
              <a:rPr lang="ko-KR" altLang="en-US" sz="32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년 </a:t>
            </a:r>
            <a:r>
              <a:rPr lang="en-US" altLang="ko-KR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6</a:t>
            </a:r>
            <a:r>
              <a:rPr lang="ko-KR" altLang="en-US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월 </a:t>
            </a:r>
            <a:r>
              <a:rPr lang="en-US" altLang="ko-KR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15</a:t>
            </a:r>
            <a:r>
              <a:rPr lang="ko-KR" altLang="en-US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일</a:t>
            </a:r>
            <a:r>
              <a:rPr lang="en-US" altLang="ko-KR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월</a:t>
            </a:r>
            <a:r>
              <a:rPr lang="en-US" altLang="ko-KR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r>
              <a:rPr lang="ko-KR" altLang="en-US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en-US" altLang="ko-KR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18:00 </a:t>
            </a:r>
            <a:endParaRPr lang="ko-KR" altLang="en-US" sz="32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8593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105632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한국장학재단 대학생 홍보대사 </a:t>
            </a:r>
            <a:r>
              <a:rPr lang="ko-KR" altLang="en-US" sz="3600" b="1" dirty="0" err="1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경북남부팀</a:t>
            </a:r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 </a:t>
            </a:r>
            <a:r>
              <a:rPr lang="ko-KR" altLang="en-US" sz="36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자몽</a:t>
            </a:r>
            <a:endParaRPr lang="en-US" altLang="ko-KR" sz="3600" b="1" dirty="0" smtClean="0">
              <a:ln w="15875">
                <a:solidFill>
                  <a:schemeClr val="bg1"/>
                </a:solidFill>
              </a:ln>
              <a:solidFill>
                <a:srgbClr val="FF0000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8229" t="7407" r="36459" b="55783"/>
          <a:stretch/>
        </p:blipFill>
        <p:spPr>
          <a:xfrm>
            <a:off x="2629964" y="2055020"/>
            <a:ext cx="6932071" cy="3167642"/>
          </a:xfrm>
          <a:prstGeom prst="rect">
            <a:avLst/>
          </a:prstGeom>
          <a:effectLst>
            <a:reflection blurRad="6350" stA="14000" endPos="27000" dir="5400000" sy="-100000" algn="bl" rotWithShape="0"/>
          </a:effectLst>
        </p:spPr>
      </p:pic>
      <p:sp>
        <p:nvSpPr>
          <p:cNvPr id="2" name="직사각형 1"/>
          <p:cNvSpPr/>
          <p:nvPr/>
        </p:nvSpPr>
        <p:spPr>
          <a:xfrm>
            <a:off x="581025" y="5421867"/>
            <a:ext cx="11029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err="1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페이스북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(</a:t>
            </a:r>
            <a:r>
              <a:rPr lang="ko-KR" altLang="en-US" sz="2800" dirty="0" err="1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모바일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/pc)</a:t>
            </a:r>
            <a:r>
              <a:rPr lang="ko-KR" altLang="en-US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에서 </a:t>
            </a:r>
            <a:r>
              <a:rPr lang="en-US" altLang="ko-KR" sz="3600" dirty="0" smtClean="0">
                <a:solidFill>
                  <a:srgbClr val="FF000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‘</a:t>
            </a:r>
            <a:r>
              <a:rPr lang="ko-KR" altLang="en-US" sz="3600" dirty="0" smtClean="0">
                <a:solidFill>
                  <a:srgbClr val="FF000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경북남부</a:t>
            </a:r>
            <a:r>
              <a:rPr lang="en-US" altLang="ko-KR" sz="3600" dirty="0" smtClean="0">
                <a:solidFill>
                  <a:srgbClr val="FF000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’</a:t>
            </a:r>
            <a:r>
              <a:rPr lang="ko-KR" altLang="en-US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를 검색해주세요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!</a:t>
            </a:r>
          </a:p>
          <a:p>
            <a:pPr algn="ctr"/>
            <a:r>
              <a:rPr lang="ko-KR" altLang="en-US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보다 새로운 소식들을 성실히 전해드립니다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!</a:t>
            </a:r>
            <a:endParaRPr lang="ko-KR" altLang="en-US" sz="28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35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8234" y="1854279"/>
            <a:ext cx="6174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한국장학재단은</a:t>
            </a:r>
            <a:r>
              <a:rPr lang="en-US" altLang="ko-KR" sz="6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?</a:t>
            </a:r>
            <a:endParaRPr lang="ko-KR" altLang="en-US" sz="66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38324" y="3533775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학자금 대출</a:t>
            </a:r>
            <a:r>
              <a:rPr lang="en-US" altLang="ko-KR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국가장학금</a:t>
            </a:r>
            <a:r>
              <a:rPr lang="en-US" altLang="ko-KR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국가근로장학금</a:t>
            </a:r>
            <a:r>
              <a:rPr lang="en-US" altLang="ko-KR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2400" dirty="0" err="1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멘토링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프로그램</a:t>
            </a:r>
            <a:r>
              <a:rPr lang="en-US" altLang="ko-KR" sz="24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등</a:t>
            </a:r>
            <a:endParaRPr lang="en-US" altLang="ko-KR" sz="24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endParaRPr lang="en-US" altLang="ko-KR" sz="20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ko-KR" altLang="en-US" sz="4000" dirty="0" smtClean="0">
                <a:solidFill>
                  <a:srgbClr val="0070C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대학생활 전반에 걸친 다양한 사업 실시</a:t>
            </a:r>
            <a:endParaRPr lang="ko-KR" altLang="en-US" sz="20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pic>
        <p:nvPicPr>
          <p:cNvPr id="8" name="Picture 2" descr="http://kinimage.naver.net/20140610_86/1402381042486j15Ju_PNG/%B1%D7%B8%B21.png?type=w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782" y="1282779"/>
            <a:ext cx="3450543" cy="60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387" y="2420005"/>
            <a:ext cx="1056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신청절차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, </a:t>
            </a:r>
            <a:r>
              <a:rPr lang="ko-KR" altLang="en-US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기타 사업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, </a:t>
            </a:r>
            <a:r>
              <a:rPr lang="ko-KR" altLang="en-US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용어 등 궁금한 점이 있다면 지금 바로</a:t>
            </a:r>
            <a:r>
              <a:rPr lang="en-US" altLang="ko-KR" sz="28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!</a:t>
            </a:r>
            <a:endParaRPr lang="ko-KR" altLang="en-US" sz="28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225" y="2943225"/>
            <a:ext cx="540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solidFill>
                  <a:srgbClr val="00B0F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질문</a:t>
            </a:r>
            <a:r>
              <a:rPr lang="ko-KR" altLang="en-US" sz="72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해주세요</a:t>
            </a:r>
            <a:r>
              <a:rPr lang="en-US" altLang="ko-KR" sz="72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!</a:t>
            </a:r>
            <a:endParaRPr lang="ko-KR" altLang="en-US" sz="72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121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2485132"/>
            <a:ext cx="983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여러분들의 행복하고 </a:t>
            </a:r>
            <a:r>
              <a:rPr lang="ko-KR" altLang="en-US" sz="2800" dirty="0" err="1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부담없는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대학생활을 응원합니다</a:t>
            </a:r>
            <a:r>
              <a:rPr lang="en-US" altLang="ko-KR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1" y="2633370"/>
            <a:ext cx="98397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한국장학재단 대학생 홍보대사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97026"/>
            <a:ext cx="922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한국장학재단에서 실시하는 수많은 장학제도와 프로젝트를 </a:t>
            </a:r>
            <a:endParaRPr lang="en-US" altLang="ko-KR" sz="30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좀 더 많은 학생들에게 알리기 위해 활동하는 대학생 단체</a:t>
            </a:r>
            <a:endParaRPr lang="en-US" altLang="ko-KR" sz="30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110599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전국 </a:t>
            </a:r>
            <a:r>
              <a:rPr lang="en-US" altLang="ko-KR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30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개 팀</a:t>
            </a:r>
            <a:r>
              <a:rPr lang="en-US" altLang="ko-KR" sz="28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약 </a:t>
            </a:r>
            <a:r>
              <a:rPr lang="en-US" altLang="ko-KR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350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명</a:t>
            </a:r>
            <a:r>
              <a:rPr lang="en-US" altLang="ko-KR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으로 </a:t>
            </a:r>
            <a:r>
              <a:rPr lang="en-US" altLang="ko-KR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년간 활동</a:t>
            </a:r>
            <a:endParaRPr lang="en-US" altLang="ko-KR" sz="28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633819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매년 </a:t>
            </a:r>
            <a:r>
              <a:rPr lang="en-US" altLang="ko-KR" sz="28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9</a:t>
            </a:r>
            <a:r>
              <a:rPr lang="ko-KR" altLang="en-US" sz="28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월 경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모집실시</a:t>
            </a:r>
            <a:r>
              <a:rPr lang="en-US" altLang="ko-KR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1~2</a:t>
            </a:r>
            <a:r>
              <a:rPr lang="ko-KR" altLang="en-US" sz="28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학년 지원 가능</a:t>
            </a:r>
            <a:endParaRPr lang="en-US" altLang="ko-KR" sz="28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01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457450" y="2364254"/>
            <a:ext cx="72771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 </a:t>
            </a:r>
            <a:r>
              <a:rPr lang="en-US" altLang="ko-KR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8</a:t>
            </a:r>
            <a:r>
              <a:rPr lang="ko-KR" altLang="en-US" sz="44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분위</a:t>
            </a:r>
            <a:r>
              <a:rPr lang="ko-KR" alt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이하</a:t>
            </a:r>
            <a:r>
              <a:rPr lang="ko-KR" altLang="en-US" sz="3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인 모든 대학생</a:t>
            </a:r>
            <a:endParaRPr lang="en-US" altLang="ko-KR" sz="36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accent3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단</a:t>
            </a:r>
            <a:r>
              <a:rPr lang="en-US" altLang="ko-KR" sz="2400" dirty="0" smtClean="0">
                <a:solidFill>
                  <a:schemeClr val="accent3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Ⅱ</a:t>
            </a:r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유형의 경우 대학자체기준 선발</a:t>
            </a:r>
            <a:r>
              <a:rPr lang="en-US" altLang="ko-KR" sz="2400" dirty="0" smtClean="0">
                <a:solidFill>
                  <a:schemeClr val="accent3">
                    <a:lumMod val="7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en-US" altLang="ko-KR" sz="2400" dirty="0">
              <a:solidFill>
                <a:schemeClr val="accent3">
                  <a:lumMod val="75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5829300" y="1466850"/>
            <a:ext cx="2209800" cy="897404"/>
          </a:xfrm>
          <a:prstGeom prst="wedgeEllipseCallou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월 소득 </a:t>
            </a:r>
            <a:r>
              <a:rPr lang="ko-KR" altLang="en-US" dirty="0" err="1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인정액</a:t>
            </a:r>
            <a:endParaRPr lang="en-US" altLang="ko-KR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852</a:t>
            </a:r>
            <a:r>
              <a:rPr lang="ko-KR" altLang="en-US" sz="2000" b="1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만원</a:t>
            </a:r>
            <a:r>
              <a:rPr lang="ko-KR" altLang="en-US" b="1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이하</a:t>
            </a:r>
            <a:endParaRPr lang="ko-KR" altLang="en-US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07998" y="3754100"/>
            <a:ext cx="101760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직전학기 </a:t>
            </a:r>
            <a:r>
              <a:rPr lang="en-US" altLang="ko-KR" sz="2800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12</a:t>
            </a:r>
            <a:r>
              <a:rPr lang="ko-KR" altLang="en-US" sz="2800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학점</a:t>
            </a:r>
            <a:r>
              <a:rPr lang="ko-KR" altLang="en-US" sz="28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sz="24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이상 </a:t>
            </a:r>
            <a:r>
              <a:rPr lang="en-US" altLang="ko-KR" sz="2800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100</a:t>
            </a:r>
            <a:r>
              <a:rPr lang="ko-KR" altLang="en-US" sz="2800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점 만점</a:t>
            </a:r>
            <a:r>
              <a:rPr lang="ko-KR" altLang="en-US" sz="24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의 </a:t>
            </a:r>
            <a:r>
              <a:rPr lang="en-US" altLang="ko-KR" sz="2800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80</a:t>
            </a:r>
            <a:r>
              <a:rPr lang="ko-KR" altLang="en-US" sz="2800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점</a:t>
            </a:r>
            <a:r>
              <a:rPr lang="ko-KR" altLang="en-US" sz="24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이상 성적을 획득한 </a:t>
            </a:r>
            <a:r>
              <a:rPr lang="ko-KR" altLang="en-US" sz="24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자</a:t>
            </a:r>
            <a:endParaRPr lang="en-US" altLang="ko-KR" sz="24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신입생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: 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첫 </a:t>
            </a:r>
            <a:r>
              <a:rPr lang="ko-KR" altLang="en-US" sz="2400" dirty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학기에 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한하여 성적 </a:t>
            </a:r>
            <a:r>
              <a:rPr lang="ko-KR" altLang="en-US" sz="2400" dirty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및 이수학점 기준 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  <a:cs typeface="나눔바른펜"/>
                <a:sym typeface="나눔바른펜"/>
              </a:rPr>
              <a:t>미 적용</a:t>
            </a:r>
            <a:endParaRPr lang="en-US" altLang="ko-KR" sz="2400" dirty="0">
              <a:solidFill>
                <a:schemeClr val="bg1">
                  <a:lumMod val="65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국가장학금 </a:t>
            </a:r>
            <a:r>
              <a:rPr lang="en-US" altLang="ko-KR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Ⅰ• Ⅱ</a:t>
            </a:r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유형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7.png"/>
          <p:cNvPicPr/>
          <p:nvPr/>
        </p:nvPicPr>
        <p:blipFill>
          <a:blip r:embed="rId2" cstate="print">
            <a:extLst/>
          </a:blip>
          <a:srcRect l="34950" t="34842" r="24751" b="23100"/>
          <a:stretch>
            <a:fillRect/>
          </a:stretch>
        </p:blipFill>
        <p:spPr>
          <a:xfrm>
            <a:off x="2411103" y="2098576"/>
            <a:ext cx="7369793" cy="432634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국가장학금 </a:t>
            </a:r>
            <a:r>
              <a:rPr lang="en-US" altLang="ko-KR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Ⅰ• Ⅱ</a:t>
            </a:r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유형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9" name="Shape 156"/>
          <p:cNvSpPr/>
          <p:nvPr/>
        </p:nvSpPr>
        <p:spPr>
          <a:xfrm>
            <a:off x="2520999" y="2370038"/>
            <a:ext cx="2305050" cy="228600"/>
          </a:xfrm>
          <a:prstGeom prst="rect">
            <a:avLst/>
          </a:prstGeom>
          <a:ln w="2540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타원형 설명선 10"/>
          <p:cNvSpPr/>
          <p:nvPr/>
        </p:nvSpPr>
        <p:spPr>
          <a:xfrm>
            <a:off x="6799144" y="1232486"/>
            <a:ext cx="2981752" cy="1251852"/>
          </a:xfrm>
          <a:prstGeom prst="wedgeEllipseCallou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  <a:cs typeface="나눔바른펜"/>
                <a:sym typeface="나눔바른펜"/>
              </a:rPr>
              <a:t>450</a:t>
            </a:r>
            <a:r>
              <a:rPr lang="ko-KR" altLang="en-US" sz="2000" dirty="0" smtClean="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  <a:cs typeface="나눔바른펜"/>
                <a:sym typeface="나눔바른펜"/>
              </a:rPr>
              <a:t>만원에서 </a:t>
            </a:r>
            <a:endParaRPr lang="en-US" altLang="ko-KR" sz="2000" dirty="0" smtClean="0">
              <a:solidFill>
                <a:schemeClr val="tx1"/>
              </a:solidFill>
              <a:latin typeface="뫼비우스 Bold" panose="02000500000000000000" pitchFamily="2" charset="-127"/>
              <a:ea typeface="뫼비우스 Bold" panose="02000500000000000000" pitchFamily="2" charset="-127"/>
              <a:cs typeface="나눔바른펜"/>
              <a:sym typeface="나눔바른펜"/>
            </a:endParaRPr>
          </a:p>
          <a:p>
            <a:pPr algn="ctr"/>
            <a:r>
              <a:rPr lang="en-US" altLang="ko-KR" sz="2800" dirty="0" smtClean="0">
                <a:solidFill>
                  <a:srgbClr val="FF000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  <a:cs typeface="나눔바른펜"/>
                <a:sym typeface="나눔바른펜"/>
              </a:rPr>
              <a:t>30</a:t>
            </a:r>
            <a:r>
              <a:rPr lang="ko-KR" altLang="en-US" sz="2800" dirty="0" smtClean="0">
                <a:solidFill>
                  <a:srgbClr val="FF000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  <a:cs typeface="나눔바른펜"/>
                <a:sym typeface="나눔바른펜"/>
              </a:rPr>
              <a:t>만원 증가</a:t>
            </a:r>
            <a:endParaRPr lang="ko-KR" altLang="en-US" sz="2400" dirty="0">
              <a:solidFill>
                <a:srgbClr val="FF0000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국가장학금 </a:t>
            </a:r>
            <a:r>
              <a:rPr lang="en-US" altLang="ko-KR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Ⅰ• Ⅱ</a:t>
            </a:r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유형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4" name="image8.png"/>
          <p:cNvPicPr/>
          <p:nvPr/>
        </p:nvPicPr>
        <p:blipFill>
          <a:blip r:embed="rId2" cstate="print">
            <a:extLst/>
          </a:blip>
          <a:srcRect l="12019" t="14563" r="35740" b="60254"/>
          <a:stretch>
            <a:fillRect/>
          </a:stretch>
        </p:blipFill>
        <p:spPr>
          <a:xfrm>
            <a:off x="1862387" y="3049166"/>
            <a:ext cx="8530964" cy="31148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60"/>
          <p:cNvSpPr/>
          <p:nvPr/>
        </p:nvSpPr>
        <p:spPr>
          <a:xfrm>
            <a:off x="1986611" y="3697239"/>
            <a:ext cx="8386021" cy="1440160"/>
          </a:xfrm>
          <a:prstGeom prst="rect">
            <a:avLst/>
          </a:prstGeom>
          <a:ln w="53975">
            <a:solidFill>
              <a:srgbClr val="70AD47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Shape 161"/>
          <p:cNvSpPr/>
          <p:nvPr/>
        </p:nvSpPr>
        <p:spPr>
          <a:xfrm>
            <a:off x="1986611" y="5152282"/>
            <a:ext cx="8386021" cy="561180"/>
          </a:xfrm>
          <a:prstGeom prst="rect">
            <a:avLst/>
          </a:prstGeom>
          <a:ln w="47625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986611" y="2306248"/>
            <a:ext cx="853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등록금을 넘는 금액은 받을 수 없습니다</a:t>
            </a:r>
            <a:r>
              <a:rPr lang="en-US" altLang="ko-KR" sz="32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</a:t>
            </a:r>
          </a:p>
          <a:p>
            <a:pPr algn="ctr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반환조치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41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국가근로장학금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2019" t="14563" r="35740" b="60254"/>
          <a:stretch/>
        </p:blipFill>
        <p:spPr>
          <a:xfrm>
            <a:off x="1461887" y="2783124"/>
            <a:ext cx="9553975" cy="259055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578040" y="3564174"/>
            <a:ext cx="9437822" cy="1695450"/>
            <a:chOff x="1552575" y="3114675"/>
            <a:chExt cx="9437822" cy="1695450"/>
          </a:xfrm>
        </p:grpSpPr>
        <p:sp>
          <p:nvSpPr>
            <p:cNvPr id="8" name="직사각형 7"/>
            <p:cNvSpPr/>
            <p:nvPr/>
          </p:nvSpPr>
          <p:spPr>
            <a:xfrm>
              <a:off x="1552575" y="3114675"/>
              <a:ext cx="9437822" cy="25717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552575" y="4552950"/>
              <a:ext cx="9437822" cy="25717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78040" y="1991637"/>
            <a:ext cx="903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노동의 대가로 받는 장학금</a:t>
            </a:r>
            <a:endParaRPr lang="en-US" altLang="ko-KR" sz="3600" dirty="0" smtClean="0">
              <a:solidFill>
                <a:srgbClr val="FF000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7161094" y="688524"/>
            <a:ext cx="2981752" cy="1251852"/>
          </a:xfrm>
          <a:prstGeom prst="wedgeEllipseCallou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학교에서 할 수 있는 </a:t>
            </a:r>
            <a:r>
              <a:rPr lang="ko-KR" altLang="en-US" sz="3600" dirty="0" err="1" smtClean="0">
                <a:solidFill>
                  <a:schemeClr val="accent4">
                    <a:lumMod val="7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꿀알바</a:t>
            </a: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!</a:t>
            </a:r>
            <a:endParaRPr lang="ko-KR" altLang="en-US" sz="2400" dirty="0">
              <a:solidFill>
                <a:schemeClr val="accent4">
                  <a:lumMod val="7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69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" y="1314450"/>
            <a:ext cx="631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n w="15875">
                  <a:solidFill>
                    <a:schemeClr val="bg1"/>
                  </a:solidFill>
                </a:ln>
                <a:latin typeface="뫼비우스 Bold" panose="02000500000000000000" pitchFamily="2" charset="-127"/>
                <a:ea typeface="뫼비우스 Bold" panose="02000500000000000000" pitchFamily="2" charset="-127"/>
              </a:rPr>
              <a:t>국가근로장학금</a:t>
            </a:r>
            <a:endParaRPr lang="ko-KR" altLang="en-US" sz="3600" b="1" dirty="0">
              <a:ln w="15875">
                <a:solidFill>
                  <a:schemeClr val="bg1"/>
                </a:solidFill>
              </a:ln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9" y="2187568"/>
            <a:ext cx="10468607" cy="15632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15" y="3191068"/>
            <a:ext cx="8614395" cy="128636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428875" y="4477435"/>
            <a:ext cx="733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직전학기 성적 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C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학점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(70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점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/100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점 만점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이상</a:t>
            </a:r>
            <a:endParaRPr lang="en-US" altLang="ko-KR" sz="2800" dirty="0" smtClean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소득기준 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: 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소득 </a:t>
            </a:r>
            <a:r>
              <a:rPr lang="en-US" altLang="ko-KR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7</a:t>
            </a:r>
            <a:r>
              <a:rPr lang="ko-KR" altLang="en-US" sz="2800" dirty="0" err="1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분위</a:t>
            </a:r>
            <a:r>
              <a:rPr lang="ko-KR" altLang="en-US" sz="2800" dirty="0" smtClean="0">
                <a:solidFill>
                  <a:schemeClr val="tx1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이하</a:t>
            </a:r>
            <a:endParaRPr lang="ko-KR" altLang="en-US" sz="2800" dirty="0">
              <a:solidFill>
                <a:schemeClr val="tx1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254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526</Words>
  <Application>Microsoft Office PowerPoint</Application>
  <PresentationFormat>와이드스크린</PresentationFormat>
  <Paragraphs>108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Arial</vt:lpstr>
      <vt:lpstr>나눔바른펜</vt:lpstr>
      <vt:lpstr>뫼비우스 Regular</vt:lpstr>
      <vt:lpstr>맑은 고딕</vt:lpstr>
      <vt:lpstr>뫼비우스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jimin lee</dc:creator>
  <cp:lastModifiedBy>jimin lee</cp:lastModifiedBy>
  <cp:revision>15</cp:revision>
  <dcterms:created xsi:type="dcterms:W3CDTF">2015-05-28T12:02:00Z</dcterms:created>
  <dcterms:modified xsi:type="dcterms:W3CDTF">2015-05-30T01:58:40Z</dcterms:modified>
</cp:coreProperties>
</file>