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63" r:id="rId2"/>
    <p:sldId id="258" r:id="rId3"/>
    <p:sldId id="259" r:id="rId4"/>
    <p:sldId id="260" r:id="rId5"/>
    <p:sldId id="262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54" autoAdjust="0"/>
    <p:restoredTop sz="94660"/>
  </p:normalViewPr>
  <p:slideViewPr>
    <p:cSldViewPr>
      <p:cViewPr>
        <p:scale>
          <a:sx n="90" d="100"/>
          <a:sy n="90" d="100"/>
        </p:scale>
        <p:origin x="-103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11A75-C621-4F98-90B9-318824A73E8E}" type="datetimeFigureOut">
              <a:rPr lang="ko-KR" altLang="en-US" smtClean="0"/>
              <a:pPr/>
              <a:t>2009-05-06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A8713-B5C5-4CC8-880A-A402154EC33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A8713-B5C5-4CC8-880A-A402154EC33F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35915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 rot="5400000">
            <a:off x="4572000" y="2350008"/>
            <a:ext cx="6519672" cy="1810512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6553200" y="6135624"/>
            <a:ext cx="987552" cy="722376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8606181" y="1379355"/>
            <a:ext cx="539496" cy="1463040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8604504" y="0"/>
            <a:ext cx="539496" cy="1828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1296" y="3044952"/>
            <a:ext cx="4690872" cy="740664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3813048"/>
            <a:ext cx="77724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48640"/>
            <a:ext cx="7699248" cy="932688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0952" y="1645920"/>
            <a:ext cx="2816352" cy="44805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45920"/>
            <a:ext cx="4800600" cy="44805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10"/>
          <p:cNvSpPr/>
          <p:nvPr userDrawn="1"/>
        </p:nvSpPr>
        <p:spPr bwMode="gray"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2"/>
          <p:cNvSpPr/>
          <p:nvPr userDrawn="1"/>
        </p:nvSpPr>
        <p:spPr bwMode="gray">
          <a:xfrm>
            <a:off x="0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3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4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5"/>
          <p:cNvSpPr/>
          <p:nvPr userDrawn="1"/>
        </p:nvSpPr>
        <p:spPr bwMode="gray">
          <a:xfrm>
            <a:off x="8842248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ircle/>
    <p:sndAc>
      <p:stSnd>
        <p:snd r:embed="rId1" name="laser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E70C3-0867-4119-BCBD-AB49558914A9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663" r:id="rId12"/>
    <p:sldLayoutId id="2147483668" r:id="rId13"/>
  </p:sldLayoutIdLst>
  <p:transition spd="med">
    <p:circle/>
    <p:sndAc>
      <p:stSnd>
        <p:snd r:embed="rId15" name="laser.wav" builtIn="1"/>
      </p:stSnd>
    </p:sndAc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26" Type="http://schemas.openxmlformats.org/officeDocument/2006/relationships/image" Target="../media/image21.jpeg"/><Relationship Id="rId3" Type="http://schemas.openxmlformats.org/officeDocument/2006/relationships/audio" Target="../media/audio1.wav"/><Relationship Id="rId21" Type="http://schemas.openxmlformats.org/officeDocument/2006/relationships/image" Target="../media/image16.png"/><Relationship Id="rId34" Type="http://schemas.openxmlformats.org/officeDocument/2006/relationships/image" Target="../media/image29.png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5" Type="http://schemas.openxmlformats.org/officeDocument/2006/relationships/image" Target="../media/image20.png"/><Relationship Id="rId3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29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image" Target="../media/image6.wmf"/><Relationship Id="rId24" Type="http://schemas.openxmlformats.org/officeDocument/2006/relationships/image" Target="../media/image19.png"/><Relationship Id="rId32" Type="http://schemas.openxmlformats.org/officeDocument/2006/relationships/image" Target="../media/image27.png"/><Relationship Id="rId37" Type="http://schemas.openxmlformats.org/officeDocument/2006/relationships/image" Target="../media/image32.png"/><Relationship Id="rId5" Type="http://schemas.openxmlformats.org/officeDocument/2006/relationships/image" Target="../media/image1.png"/><Relationship Id="rId15" Type="http://schemas.openxmlformats.org/officeDocument/2006/relationships/image" Target="../media/image10.png"/><Relationship Id="rId23" Type="http://schemas.openxmlformats.org/officeDocument/2006/relationships/image" Target="../media/image18.png"/><Relationship Id="rId28" Type="http://schemas.openxmlformats.org/officeDocument/2006/relationships/image" Target="../media/image23.png"/><Relationship Id="rId36" Type="http://schemas.openxmlformats.org/officeDocument/2006/relationships/image" Target="../media/image31.jpe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31" Type="http://schemas.openxmlformats.org/officeDocument/2006/relationships/image" Target="../media/image26.png"/><Relationship Id="rId4" Type="http://schemas.openxmlformats.org/officeDocument/2006/relationships/slide" Target="slide6.xml"/><Relationship Id="rId9" Type="http://schemas.openxmlformats.org/officeDocument/2006/relationships/image" Target="../media/image4.png"/><Relationship Id="rId14" Type="http://schemas.openxmlformats.org/officeDocument/2006/relationships/image" Target="../media/image9.png"/><Relationship Id="rId22" Type="http://schemas.openxmlformats.org/officeDocument/2006/relationships/image" Target="../media/image17.png"/><Relationship Id="rId27" Type="http://schemas.openxmlformats.org/officeDocument/2006/relationships/image" Target="../media/image22.jpeg"/><Relationship Id="rId30" Type="http://schemas.openxmlformats.org/officeDocument/2006/relationships/image" Target="../media/image25.png"/><Relationship Id="rId35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15304" cy="18943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o-KR" alt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봉구 목장</a:t>
            </a:r>
            <a:endParaRPr lang="ko-KR" alt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4143380"/>
            <a:ext cx="6400800" cy="1752600"/>
          </a:xfrm>
        </p:spPr>
        <p:txBody>
          <a:bodyPr>
            <a:normAutofit/>
          </a:bodyPr>
          <a:lstStyle/>
          <a:p>
            <a:r>
              <a:rPr lang="ko-KR" altLang="en-US" sz="4400" dirty="0" smtClean="0"/>
              <a:t>목장 주인</a:t>
            </a:r>
            <a:r>
              <a:rPr lang="en-US" altLang="ko-KR" sz="4400" dirty="0" smtClean="0"/>
              <a:t>:</a:t>
            </a:r>
            <a:r>
              <a:rPr lang="ko-KR" altLang="en-US" sz="4400" dirty="0" smtClean="0"/>
              <a:t>박정환</a:t>
            </a:r>
            <a:endParaRPr lang="en-US" altLang="ko-KR" sz="4400" dirty="0" smtClean="0"/>
          </a:p>
        </p:txBody>
      </p:sp>
      <p:sp>
        <p:nvSpPr>
          <p:cNvPr id="4" name="아래로 구부러진 리본 3"/>
          <p:cNvSpPr/>
          <p:nvPr/>
        </p:nvSpPr>
        <p:spPr>
          <a:xfrm>
            <a:off x="714348" y="2143116"/>
            <a:ext cx="7715304" cy="1428760"/>
          </a:xfrm>
          <a:prstGeom prst="ellipseRibbon">
            <a:avLst/>
          </a:prstGeom>
          <a:noFill/>
          <a:ln cmpd="sng">
            <a:solidFill>
              <a:schemeClr val="accent1">
                <a:shade val="50000"/>
              </a:schemeClr>
            </a:solidFill>
          </a:ln>
          <a:effectLst>
            <a:outerShdw blurRad="25400" sx="1000" sy="1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총 생산비용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7158" y="1785926"/>
            <a:ext cx="8286808" cy="4572032"/>
          </a:xfrm>
        </p:spPr>
        <p:txBody>
          <a:bodyPr/>
          <a:lstStyle/>
          <a:p>
            <a:pPr algn="l">
              <a:buFont typeface="Wingdings" pitchFamily="2" charset="2"/>
              <a:buChar char="v"/>
            </a:pP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토지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축사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송아지가격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사료창고</a:t>
            </a:r>
            <a:r>
              <a:rPr lang="en-US" altLang="ko-KR" dirty="0" smtClean="0">
                <a:solidFill>
                  <a:schemeClr val="tx1"/>
                </a:solidFill>
              </a:rPr>
              <a:t>+</a:t>
            </a:r>
            <a:r>
              <a:rPr lang="ko-KR" altLang="en-US" dirty="0" err="1" smtClean="0">
                <a:solidFill>
                  <a:schemeClr val="tx1"/>
                </a:solidFill>
              </a:rPr>
              <a:t>건초사</a:t>
            </a:r>
            <a:r>
              <a:rPr lang="en-US" altLang="ko-KR" dirty="0" smtClean="0">
                <a:solidFill>
                  <a:schemeClr val="tx1"/>
                </a:solidFill>
              </a:rPr>
              <a:t>+</a:t>
            </a:r>
            <a:r>
              <a:rPr lang="ko-KR" altLang="en-US" dirty="0" err="1" smtClean="0">
                <a:solidFill>
                  <a:schemeClr val="tx1"/>
                </a:solidFill>
              </a:rPr>
              <a:t>퇴비사</a:t>
            </a:r>
            <a:r>
              <a:rPr lang="en-US" altLang="ko-KR" dirty="0" smtClean="0">
                <a:solidFill>
                  <a:schemeClr val="tx1"/>
                </a:solidFill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</a:rPr>
              <a:t>기계창고</a:t>
            </a:r>
            <a:r>
              <a:rPr lang="en-US" altLang="ko-KR" dirty="0" smtClean="0">
                <a:solidFill>
                  <a:schemeClr val="tx1"/>
                </a:solidFill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</a:rPr>
              <a:t>관리사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기계 값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주택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기타</a:t>
            </a:r>
            <a:r>
              <a:rPr lang="en-US" altLang="ko-KR" dirty="0" smtClean="0">
                <a:solidFill>
                  <a:schemeClr val="tx1"/>
                </a:solidFill>
              </a:rPr>
              <a:t>)+(</a:t>
            </a:r>
            <a:r>
              <a:rPr lang="ko-KR" altLang="en-US" dirty="0" smtClean="0">
                <a:solidFill>
                  <a:schemeClr val="tx1"/>
                </a:solidFill>
              </a:rPr>
              <a:t>건초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>
                <a:solidFill>
                  <a:schemeClr val="tx1"/>
                </a:solidFill>
              </a:rPr>
              <a:t>사료</a:t>
            </a:r>
            <a:r>
              <a:rPr lang="en-US" altLang="ko-KR" dirty="0" smtClean="0">
                <a:solidFill>
                  <a:schemeClr val="tx1"/>
                </a:solidFill>
              </a:rPr>
              <a:t>,</a:t>
            </a:r>
            <a:r>
              <a:rPr lang="ko-KR" altLang="en-US" dirty="0" smtClean="0">
                <a:solidFill>
                  <a:schemeClr val="tx1"/>
                </a:solidFill>
              </a:rPr>
              <a:t>왕겨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억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3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2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억원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8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천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5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백만원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억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3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5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천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6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백만원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4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백만원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억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8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=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8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억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천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5</a:t>
            </a:r>
            <a:r>
              <a:rPr lang="ko-KR" altLang="en-US" dirty="0" err="1" smtClean="0">
                <a:solidFill>
                  <a:schemeClr val="tx1"/>
                </a:solidFill>
                <a:sym typeface="Wingdings" pitchFamily="2" charset="2"/>
              </a:rPr>
              <a:t>백만원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총 생산비용은 약 </a:t>
            </a:r>
            <a:r>
              <a:rPr lang="en-US" altLang="ko-KR" dirty="0" smtClean="0">
                <a:solidFill>
                  <a:srgbClr val="FF0000"/>
                </a:solidFill>
                <a:sym typeface="Wingdings" pitchFamily="2" charset="2"/>
              </a:rPr>
              <a:t>8</a:t>
            </a:r>
            <a:r>
              <a:rPr lang="ko-KR" altLang="en-US" dirty="0" smtClean="0">
                <a:solidFill>
                  <a:srgbClr val="FF0000"/>
                </a:solidFill>
                <a:sym typeface="Wingdings" pitchFamily="2" charset="2"/>
              </a:rPr>
              <a:t>억</a:t>
            </a:r>
            <a:r>
              <a:rPr lang="en-US" altLang="ko-KR" dirty="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  <a:sym typeface="Wingdings" pitchFamily="2" charset="2"/>
              </a:rPr>
              <a:t>천</a:t>
            </a:r>
            <a:r>
              <a:rPr lang="en-US" altLang="ko-KR" dirty="0" smtClean="0">
                <a:solidFill>
                  <a:srgbClr val="FF0000"/>
                </a:solidFill>
                <a:sym typeface="Wingdings" pitchFamily="2" charset="2"/>
              </a:rPr>
              <a:t>5</a:t>
            </a:r>
            <a:r>
              <a:rPr lang="ko-KR" altLang="en-US" dirty="0" err="1" smtClean="0">
                <a:solidFill>
                  <a:srgbClr val="FF0000"/>
                </a:solidFill>
                <a:sym typeface="Wingdings" pitchFamily="2" charset="2"/>
              </a:rPr>
              <a:t>백만원</a:t>
            </a:r>
            <a:r>
              <a:rPr lang="ko-KR" alt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정도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8800" dirty="0" smtClean="0"/>
              <a:t>감 사 합 </a:t>
            </a:r>
            <a:r>
              <a:rPr lang="ko-KR" altLang="en-US" sz="8800" dirty="0" err="1" smtClean="0"/>
              <a:t>니</a:t>
            </a:r>
            <a:r>
              <a:rPr lang="ko-KR" altLang="en-US" sz="8800" dirty="0" smtClean="0"/>
              <a:t> 다</a:t>
            </a:r>
            <a:endParaRPr lang="ko-KR" altLang="en-US" sz="8800" dirty="0"/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15304" cy="157163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  <a:latin typeface="+mj-lt"/>
                <a:ea typeface="+mj-ea"/>
              </a:rPr>
              <a:t>부지 선정</a:t>
            </a:r>
            <a:endParaRPr lang="ko-KR" altLang="en-US" dirty="0">
              <a:solidFill>
                <a:schemeClr val="tx1"/>
              </a:solidFill>
              <a:latin typeface="+mj-lt"/>
              <a:ea typeface="+mj-ea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71472" y="2143116"/>
            <a:ext cx="7929618" cy="3924312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우사 기준</a:t>
            </a:r>
            <a:r>
              <a:rPr lang="en-US" altLang="ko-KR" sz="2800" dirty="0" smtClean="0">
                <a:solidFill>
                  <a:schemeClr val="tx1"/>
                </a:solidFill>
              </a:rPr>
              <a:t>-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밑소를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50</a:t>
            </a:r>
            <a:r>
              <a:rPr lang="ko-KR" altLang="en-US" sz="2800" dirty="0" smtClean="0">
                <a:solidFill>
                  <a:schemeClr val="tx1"/>
                </a:solidFill>
              </a:rPr>
              <a:t>두로 시작</a:t>
            </a:r>
            <a:r>
              <a:rPr lang="en-US" altLang="ko-KR" sz="2800" dirty="0" smtClean="0">
                <a:solidFill>
                  <a:schemeClr val="tx1"/>
                </a:solidFill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</a:rPr>
              <a:t>비육을 목적</a:t>
            </a:r>
            <a:r>
              <a:rPr lang="en-US" altLang="ko-KR" sz="2800" dirty="0" smtClean="0">
                <a:solidFill>
                  <a:schemeClr val="tx1"/>
                </a:solidFill>
              </a:rPr>
              <a:t>)</a:t>
            </a: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평수</a:t>
            </a:r>
            <a:r>
              <a:rPr lang="en-US" altLang="ko-KR" sz="2800" dirty="0" smtClean="0">
                <a:solidFill>
                  <a:schemeClr val="tx1"/>
                </a:solidFill>
              </a:rPr>
              <a:t>- </a:t>
            </a:r>
            <a:r>
              <a:rPr lang="ko-KR" altLang="en-US" sz="2800" dirty="0" smtClean="0">
                <a:solidFill>
                  <a:schemeClr val="tx1"/>
                </a:solidFill>
              </a:rPr>
              <a:t>약 </a:t>
            </a:r>
            <a:r>
              <a:rPr lang="en-US" altLang="ko-KR" sz="2800" dirty="0" smtClean="0">
                <a:solidFill>
                  <a:schemeClr val="tx1"/>
                </a:solidFill>
              </a:rPr>
              <a:t>2,000</a:t>
            </a:r>
            <a:r>
              <a:rPr lang="ko-KR" altLang="en-US" sz="2800" dirty="0" smtClean="0">
                <a:solidFill>
                  <a:schemeClr val="tx1"/>
                </a:solidFill>
              </a:rPr>
              <a:t>평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우사 </a:t>
            </a:r>
            <a:r>
              <a:rPr lang="ko-KR" altLang="en-US" sz="2800" dirty="0" smtClean="0">
                <a:solidFill>
                  <a:schemeClr val="tx1"/>
                </a:solidFill>
              </a:rPr>
              <a:t>장소</a:t>
            </a:r>
            <a:r>
              <a:rPr lang="en-US" altLang="ko-KR" sz="2800" dirty="0" smtClean="0">
                <a:solidFill>
                  <a:schemeClr val="tx1"/>
                </a:solidFill>
              </a:rPr>
              <a:t>-</a:t>
            </a:r>
            <a:r>
              <a:rPr lang="ko-KR" altLang="en-US" sz="2800" dirty="0">
                <a:solidFill>
                  <a:schemeClr val="tx1"/>
                </a:solidFill>
              </a:rPr>
              <a:t> </a:t>
            </a:r>
            <a:r>
              <a:rPr lang="ko-KR" altLang="en-US" sz="2800" dirty="0" smtClean="0">
                <a:solidFill>
                  <a:schemeClr val="tx1"/>
                </a:solidFill>
              </a:rPr>
              <a:t>경상북도 문경시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문경읍</a:t>
            </a:r>
            <a:r>
              <a:rPr lang="ko-KR" altLang="en-US" sz="2800" dirty="0" smtClean="0">
                <a:solidFill>
                  <a:schemeClr val="tx1"/>
                </a:solidFill>
              </a:rPr>
              <a:t>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중평리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구입가</a:t>
            </a:r>
            <a:r>
              <a:rPr lang="en-US" altLang="ko-KR" sz="2800" dirty="0" smtClean="0">
                <a:solidFill>
                  <a:schemeClr val="tx1"/>
                </a:solidFill>
              </a:rPr>
              <a:t>-</a:t>
            </a:r>
            <a:r>
              <a:rPr lang="en-US" altLang="ko-KR" sz="2800" dirty="0" smtClean="0">
                <a:solidFill>
                  <a:srgbClr val="FF0000"/>
                </a:solidFill>
              </a:rPr>
              <a:t> 1</a:t>
            </a:r>
            <a:r>
              <a:rPr lang="ko-KR" altLang="en-US" sz="2800" dirty="0" smtClean="0">
                <a:solidFill>
                  <a:srgbClr val="FF0000"/>
                </a:solidFill>
              </a:rPr>
              <a:t>억 </a:t>
            </a:r>
            <a:r>
              <a:rPr lang="en-US" altLang="ko-KR" sz="2800" dirty="0" smtClean="0">
                <a:solidFill>
                  <a:srgbClr val="FF0000"/>
                </a:solidFill>
              </a:rPr>
              <a:t>3</a:t>
            </a:r>
            <a:r>
              <a:rPr lang="ko-KR" altLang="en-US" sz="2800" dirty="0" err="1" smtClean="0">
                <a:solidFill>
                  <a:srgbClr val="FF0000"/>
                </a:solidFill>
              </a:rPr>
              <a:t>천만원</a:t>
            </a:r>
            <a:r>
              <a:rPr lang="en-US" altLang="ko-KR" sz="2800" dirty="0" smtClean="0">
                <a:solidFill>
                  <a:schemeClr val="tx1"/>
                </a:solidFill>
              </a:rPr>
              <a:t>(</a:t>
            </a:r>
            <a:r>
              <a:rPr lang="ko-KR" altLang="en-US" sz="2800" dirty="0" smtClean="0">
                <a:solidFill>
                  <a:schemeClr val="tx1"/>
                </a:solidFill>
              </a:rPr>
              <a:t>평당 </a:t>
            </a:r>
            <a:r>
              <a:rPr lang="en-US" altLang="ko-KR" sz="2800" dirty="0" smtClean="0">
                <a:solidFill>
                  <a:schemeClr val="tx1"/>
                </a:solidFill>
              </a:rPr>
              <a:t>6</a:t>
            </a:r>
            <a:r>
              <a:rPr lang="ko-KR" altLang="en-US" sz="2800" dirty="0" smtClean="0">
                <a:solidFill>
                  <a:schemeClr val="tx1"/>
                </a:solidFill>
              </a:rPr>
              <a:t>만</a:t>
            </a:r>
            <a:r>
              <a:rPr lang="en-US" altLang="ko-KR" sz="2800" dirty="0" smtClean="0">
                <a:solidFill>
                  <a:schemeClr val="tx1"/>
                </a:solidFill>
              </a:rPr>
              <a:t>5</a:t>
            </a:r>
            <a:r>
              <a:rPr lang="ko-KR" altLang="en-US" sz="2800" dirty="0" smtClean="0">
                <a:solidFill>
                  <a:schemeClr val="tx1"/>
                </a:solidFill>
              </a:rPr>
              <a:t>천원</a:t>
            </a:r>
            <a:r>
              <a:rPr lang="en-US" altLang="ko-KR" sz="2800" dirty="0" smtClean="0">
                <a:solidFill>
                  <a:schemeClr val="tx1"/>
                </a:solidFill>
              </a:rPr>
              <a:t>)</a:t>
            </a:r>
          </a:p>
          <a:p>
            <a:pPr algn="l">
              <a:buFont typeface="Wingdings" pitchFamily="2" charset="2"/>
              <a:buChar char="v"/>
            </a:pP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15304" cy="1894362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축사 배치도</a:t>
            </a:r>
            <a:r>
              <a:rPr lang="en-US" altLang="ko-KR" dirty="0" smtClean="0">
                <a:solidFill>
                  <a:schemeClr val="tx1"/>
                </a:solidFill>
              </a:rPr>
              <a:t>-(1)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Rectangle 38"/>
          <p:cNvSpPr>
            <a:spLocks noGrp="1" noChangeArrowheads="1"/>
          </p:cNvSpPr>
          <p:nvPr>
            <p:ph type="subTitle" idx="1"/>
          </p:nvPr>
        </p:nvSpPr>
        <p:spPr bwMode="auto">
          <a:xfrm rot="10800000">
            <a:off x="0" y="1785926"/>
            <a:ext cx="9143999" cy="50720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normAutofit/>
          </a:bodyPr>
          <a:lstStyle/>
          <a:p>
            <a:endParaRPr lang="en-US" altLang="ko-KR" dirty="0" smtClean="0">
              <a:ln w="28575">
                <a:solidFill>
                  <a:schemeClr val="tx1"/>
                </a:solidFill>
                <a:prstDash val="solid"/>
              </a:ln>
            </a:endParaRPr>
          </a:p>
        </p:txBody>
      </p:sp>
      <p:cxnSp>
        <p:nvCxnSpPr>
          <p:cNvPr id="24" name="직선 연결선 23"/>
          <p:cNvCxnSpPr/>
          <p:nvPr/>
        </p:nvCxnSpPr>
        <p:spPr>
          <a:xfrm rot="5400000">
            <a:off x="-963651" y="3107529"/>
            <a:ext cx="2356660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214282" y="1928802"/>
            <a:ext cx="878687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rot="5400000">
            <a:off x="6608777" y="4321975"/>
            <a:ext cx="4785552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4" name="Picture 3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500438"/>
            <a:ext cx="1071570" cy="714380"/>
          </a:xfrm>
          <a:prstGeom prst="rect">
            <a:avLst/>
          </a:prstGeom>
          <a:noFill/>
        </p:spPr>
      </p:pic>
      <p:pic>
        <p:nvPicPr>
          <p:cNvPr id="65" name="Picture 20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 r="5988"/>
          <a:stretch>
            <a:fillRect/>
          </a:stretch>
        </p:blipFill>
        <p:spPr bwMode="auto">
          <a:xfrm>
            <a:off x="1571604" y="4786322"/>
            <a:ext cx="457203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5" name="직선 연결선 74"/>
          <p:cNvCxnSpPr/>
          <p:nvPr/>
        </p:nvCxnSpPr>
        <p:spPr>
          <a:xfrm rot="10800000">
            <a:off x="214282" y="6715148"/>
            <a:ext cx="878687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 rot="5400000" flipH="1" flipV="1">
            <a:off x="-642974" y="5857892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직선 연결선 78"/>
          <p:cNvCxnSpPr/>
          <p:nvPr/>
        </p:nvCxnSpPr>
        <p:spPr>
          <a:xfrm rot="10800000" flipV="1">
            <a:off x="1" y="4286254"/>
            <a:ext cx="214291" cy="14287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 rot="10800000" flipV="1">
            <a:off x="0" y="5000636"/>
            <a:ext cx="214282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7429520" y="1928802"/>
            <a:ext cx="15811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00826" y="4929198"/>
            <a:ext cx="247649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" name="Picture 8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86380" y="1928802"/>
            <a:ext cx="1304928" cy="642942"/>
          </a:xfrm>
          <a:prstGeom prst="rect">
            <a:avLst/>
          </a:prstGeom>
          <a:noFill/>
        </p:spPr>
      </p:pic>
      <p:pic>
        <p:nvPicPr>
          <p:cNvPr id="91" name="Picture 79" descr="j018742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643702" y="4786322"/>
            <a:ext cx="652462" cy="676275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572264" y="2500306"/>
            <a:ext cx="881055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" name="Picture 3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0" y="1928802"/>
            <a:ext cx="719138" cy="563562"/>
          </a:xfrm>
          <a:prstGeom prst="rect">
            <a:avLst/>
          </a:prstGeom>
          <a:noFill/>
        </p:spPr>
      </p:pic>
      <p:pic>
        <p:nvPicPr>
          <p:cNvPr id="95" name="Picture 3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5786" y="1357298"/>
            <a:ext cx="178595" cy="571504"/>
          </a:xfrm>
          <a:prstGeom prst="rect">
            <a:avLst/>
          </a:prstGeom>
          <a:noFill/>
        </p:spPr>
      </p:pic>
      <p:pic>
        <p:nvPicPr>
          <p:cNvPr id="96" name="Picture 3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57934"/>
            <a:ext cx="357190" cy="500066"/>
          </a:xfrm>
          <a:prstGeom prst="rect">
            <a:avLst/>
          </a:prstGeom>
          <a:noFill/>
        </p:spPr>
      </p:pic>
      <p:pic>
        <p:nvPicPr>
          <p:cNvPr id="97" name="Picture 3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715140" y="1357298"/>
            <a:ext cx="428628" cy="500066"/>
          </a:xfrm>
          <a:prstGeom prst="rect">
            <a:avLst/>
          </a:prstGeom>
          <a:noFill/>
        </p:spPr>
      </p:pic>
      <p:pic>
        <p:nvPicPr>
          <p:cNvPr id="98" name="Picture 37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786710" y="1357298"/>
            <a:ext cx="357190" cy="571504"/>
          </a:xfrm>
          <a:prstGeom prst="rect">
            <a:avLst/>
          </a:prstGeom>
          <a:noFill/>
        </p:spPr>
      </p:pic>
      <p:pic>
        <p:nvPicPr>
          <p:cNvPr id="99" name="Picture 3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643042" y="1357298"/>
            <a:ext cx="428628" cy="571504"/>
          </a:xfrm>
          <a:prstGeom prst="rect">
            <a:avLst/>
          </a:prstGeom>
          <a:noFill/>
        </p:spPr>
      </p:pic>
      <p:pic>
        <p:nvPicPr>
          <p:cNvPr id="100" name="Picture 39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929686" y="3643314"/>
            <a:ext cx="214314" cy="642942"/>
          </a:xfrm>
          <a:prstGeom prst="rect">
            <a:avLst/>
          </a:prstGeom>
          <a:noFill/>
        </p:spPr>
      </p:pic>
      <p:pic>
        <p:nvPicPr>
          <p:cNvPr id="101" name="Picture 39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0" y="1714488"/>
            <a:ext cx="285752" cy="571504"/>
          </a:xfrm>
          <a:prstGeom prst="rect">
            <a:avLst/>
          </a:prstGeom>
          <a:noFill/>
        </p:spPr>
      </p:pic>
      <p:pic>
        <p:nvPicPr>
          <p:cNvPr id="102" name="Picture 39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071538" y="6357934"/>
            <a:ext cx="285752" cy="500066"/>
          </a:xfrm>
          <a:prstGeom prst="rect">
            <a:avLst/>
          </a:prstGeom>
          <a:noFill/>
        </p:spPr>
      </p:pic>
      <p:pic>
        <p:nvPicPr>
          <p:cNvPr id="103" name="Picture 39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858248" y="1357298"/>
            <a:ext cx="285752" cy="500066"/>
          </a:xfrm>
          <a:prstGeom prst="rect">
            <a:avLst/>
          </a:prstGeom>
          <a:noFill/>
        </p:spPr>
      </p:pic>
      <p:pic>
        <p:nvPicPr>
          <p:cNvPr id="104" name="Picture 37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714612" y="6286496"/>
            <a:ext cx="357190" cy="571504"/>
          </a:xfrm>
          <a:prstGeom prst="rect">
            <a:avLst/>
          </a:prstGeom>
          <a:noFill/>
        </p:spPr>
      </p:pic>
      <p:pic>
        <p:nvPicPr>
          <p:cNvPr id="105" name="Picture 3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072198" y="6357934"/>
            <a:ext cx="428628" cy="500066"/>
          </a:xfrm>
          <a:prstGeom prst="rect">
            <a:avLst/>
          </a:prstGeom>
          <a:noFill/>
        </p:spPr>
      </p:pic>
      <p:pic>
        <p:nvPicPr>
          <p:cNvPr id="106" name="Picture 39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572528" y="6286496"/>
            <a:ext cx="428628" cy="571504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4429124" y="6286496"/>
            <a:ext cx="2143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" name="Picture 4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7500958" y="6286496"/>
            <a:ext cx="2143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0" name="Picture 39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0" y="5143512"/>
            <a:ext cx="285752" cy="500066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357158" y="2857496"/>
            <a:ext cx="71438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1428728" y="1928802"/>
            <a:ext cx="71438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0" y="3000372"/>
            <a:ext cx="35715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5" name="Picture 66" descr="sole426_28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7215206" y="4000504"/>
            <a:ext cx="1714512" cy="857256"/>
          </a:xfrm>
          <a:prstGeom prst="rect">
            <a:avLst/>
          </a:prstGeom>
          <a:noFill/>
        </p:spPr>
      </p:pic>
      <p:sp>
        <p:nvSpPr>
          <p:cNvPr id="116" name="위쪽 화살표 115"/>
          <p:cNvSpPr/>
          <p:nvPr/>
        </p:nvSpPr>
        <p:spPr>
          <a:xfrm>
            <a:off x="8429652" y="4929198"/>
            <a:ext cx="214314" cy="285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7" name="Picture 64" descr="BMGOP012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7215206" y="3143248"/>
            <a:ext cx="1714512" cy="857256"/>
          </a:xfrm>
          <a:prstGeom prst="rect">
            <a:avLst/>
          </a:prstGeom>
          <a:noFill/>
        </p:spPr>
      </p:pic>
      <p:sp>
        <p:nvSpPr>
          <p:cNvPr id="118" name="아래쪽 화살표 117"/>
          <p:cNvSpPr/>
          <p:nvPr/>
        </p:nvSpPr>
        <p:spPr>
          <a:xfrm>
            <a:off x="8072462" y="292893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1643042" y="4857760"/>
            <a:ext cx="59956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9"/>
          <a:srcRect/>
          <a:stretch>
            <a:fillRect/>
          </a:stretch>
        </p:blipFill>
        <p:spPr bwMode="auto">
          <a:xfrm>
            <a:off x="7786710" y="2143116"/>
            <a:ext cx="4857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0"/>
          <a:srcRect/>
          <a:stretch>
            <a:fillRect/>
          </a:stretch>
        </p:blipFill>
        <p:spPr bwMode="auto">
          <a:xfrm>
            <a:off x="7858148" y="5214950"/>
            <a:ext cx="4953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1071538" y="3857628"/>
            <a:ext cx="457200" cy="38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2"/>
          <a:srcRect/>
          <a:stretch>
            <a:fillRect/>
          </a:stretch>
        </p:blipFill>
        <p:spPr bwMode="auto">
          <a:xfrm>
            <a:off x="0" y="4429132"/>
            <a:ext cx="514350" cy="44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3"/>
          <a:srcRect/>
          <a:stretch>
            <a:fillRect/>
          </a:stretch>
        </p:blipFill>
        <p:spPr bwMode="auto">
          <a:xfrm>
            <a:off x="7143768" y="5643578"/>
            <a:ext cx="561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4"/>
          <a:srcRect/>
          <a:stretch>
            <a:fillRect/>
          </a:stretch>
        </p:blipFill>
        <p:spPr bwMode="auto">
          <a:xfrm>
            <a:off x="1071538" y="2857496"/>
            <a:ext cx="39052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35"/>
          <a:srcRect/>
          <a:stretch>
            <a:fillRect/>
          </a:stretch>
        </p:blipFill>
        <p:spPr bwMode="auto">
          <a:xfrm>
            <a:off x="6572264" y="2214554"/>
            <a:ext cx="36195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7" name="Picture 62" descr="i040101_01_02"/>
          <p:cNvPicPr>
            <a:picLocks noChangeAspect="1" noChangeArrowheads="1"/>
          </p:cNvPicPr>
          <p:nvPr/>
        </p:nvPicPr>
        <p:blipFill>
          <a:blip r:embed="rId36"/>
          <a:srcRect/>
          <a:stretch>
            <a:fillRect/>
          </a:stretch>
        </p:blipFill>
        <p:spPr bwMode="auto">
          <a:xfrm>
            <a:off x="4500562" y="3929066"/>
            <a:ext cx="1643074" cy="871531"/>
          </a:xfrm>
          <a:prstGeom prst="rect">
            <a:avLst/>
          </a:prstGeom>
          <a:noFill/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7"/>
          <a:srcRect/>
          <a:stretch>
            <a:fillRect/>
          </a:stretch>
        </p:blipFill>
        <p:spPr bwMode="auto">
          <a:xfrm>
            <a:off x="214282" y="1928802"/>
            <a:ext cx="1190625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circle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15304" cy="1537172"/>
          </a:xfr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축사 배치도</a:t>
            </a:r>
            <a:r>
              <a:rPr lang="en-US" altLang="ko-KR" dirty="0" smtClean="0">
                <a:solidFill>
                  <a:schemeClr val="tx1"/>
                </a:solidFill>
              </a:rPr>
              <a:t>-(2)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7158" y="2143116"/>
            <a:ext cx="8429684" cy="4429156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외부인이 잦은 관리사는 출입구 쪽에 배치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위생관리가 필요한 분만우사 및 어린 송아지 우사는 우사 안쪽으로 배치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바람의 방향을 고려하여 </a:t>
            </a:r>
            <a:r>
              <a:rPr lang="ko-KR" altLang="en-US" sz="2800" dirty="0" err="1" smtClean="0">
                <a:solidFill>
                  <a:schemeClr val="tx1"/>
                </a:solidFill>
              </a:rPr>
              <a:t>퇴비사는</a:t>
            </a:r>
            <a:r>
              <a:rPr lang="ko-KR" altLang="en-US" sz="2800" dirty="0" smtClean="0">
                <a:solidFill>
                  <a:schemeClr val="tx1"/>
                </a:solidFill>
              </a:rPr>
              <a:t> 바람이 통과하는 끝 지점에 배치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en-US" altLang="ko-KR" sz="2800" dirty="0" smtClean="0">
                <a:solidFill>
                  <a:schemeClr val="tx1"/>
                </a:solidFill>
              </a:rPr>
              <a:t>CCTV</a:t>
            </a:r>
            <a:r>
              <a:rPr lang="ko-KR" altLang="en-US" sz="2800" dirty="0" smtClean="0">
                <a:solidFill>
                  <a:schemeClr val="tx1"/>
                </a:solidFill>
              </a:rPr>
              <a:t>도 설치하여 감시하도록 함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800" dirty="0" smtClean="0">
                <a:solidFill>
                  <a:schemeClr val="tx1"/>
                </a:solidFill>
              </a:rPr>
              <a:t>목장 내에 주택을 </a:t>
            </a:r>
            <a:r>
              <a:rPr lang="ko-KR" altLang="en-US" sz="2800" dirty="0" smtClean="0">
                <a:solidFill>
                  <a:schemeClr val="tx1"/>
                </a:solidFill>
              </a:rPr>
              <a:t>짓고 주변을 조경하고 </a:t>
            </a:r>
            <a:r>
              <a:rPr lang="ko-KR" altLang="en-US" sz="2800" dirty="0" smtClean="0">
                <a:solidFill>
                  <a:schemeClr val="tx1"/>
                </a:solidFill>
              </a:rPr>
              <a:t>목장주위에 나무도 </a:t>
            </a:r>
            <a:r>
              <a:rPr lang="ko-KR" altLang="en-US" sz="2800" dirty="0" smtClean="0">
                <a:solidFill>
                  <a:schemeClr val="tx1"/>
                </a:solidFill>
              </a:rPr>
              <a:t>심어준다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en-US" altLang="ko-KR" sz="28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ko-KR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15304" cy="85725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경영 비용</a:t>
            </a:r>
            <a:r>
              <a:rPr lang="en-US" altLang="ko-KR" dirty="0" smtClean="0">
                <a:solidFill>
                  <a:schemeClr val="tx1"/>
                </a:solidFill>
              </a:rPr>
              <a:t>-(1)</a:t>
            </a:r>
            <a:br>
              <a:rPr lang="en-US" altLang="ko-KR" dirty="0" smtClean="0">
                <a:solidFill>
                  <a:schemeClr val="tx1"/>
                </a:solidFill>
              </a:rPr>
            </a:b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5" y="1643050"/>
            <a:ext cx="8311367" cy="4857784"/>
          </a:xfrm>
        </p:spPr>
        <p:txBody>
          <a:bodyPr>
            <a:normAutofit fontScale="92500"/>
          </a:bodyPr>
          <a:lstStyle/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축사</a:t>
            </a:r>
            <a:r>
              <a:rPr lang="en-US" altLang="ko-KR" sz="2400" dirty="0" smtClean="0">
                <a:solidFill>
                  <a:schemeClr val="tx1"/>
                </a:solidFill>
              </a:rPr>
              <a:t>-2</a:t>
            </a:r>
            <a:r>
              <a:rPr lang="ko-KR" altLang="en-US" sz="2400" dirty="0" smtClean="0">
                <a:solidFill>
                  <a:schemeClr val="tx1"/>
                </a:solidFill>
              </a:rPr>
              <a:t>개의 축사 </a:t>
            </a:r>
            <a:r>
              <a:rPr lang="en-US" altLang="ko-KR" sz="2400" dirty="0" smtClean="0">
                <a:solidFill>
                  <a:schemeClr val="tx1"/>
                </a:solidFill>
              </a:rPr>
              <a:t>(1</a:t>
            </a:r>
            <a:r>
              <a:rPr lang="ko-KR" altLang="en-US" sz="2400" dirty="0" smtClean="0">
                <a:solidFill>
                  <a:schemeClr val="tx1"/>
                </a:solidFill>
              </a:rPr>
              <a:t>개의 면적</a:t>
            </a:r>
            <a:r>
              <a:rPr lang="en-US" altLang="ko-KR" sz="2400" dirty="0" smtClean="0">
                <a:solidFill>
                  <a:schemeClr val="tx1"/>
                </a:solidFill>
              </a:rPr>
              <a:t>:600m2</a:t>
            </a:r>
            <a:r>
              <a:rPr lang="ko-KR" altLang="en-US" sz="2400" dirty="0" smtClean="0">
                <a:solidFill>
                  <a:schemeClr val="tx1"/>
                </a:solidFill>
              </a:rPr>
              <a:t>은 약</a:t>
            </a:r>
            <a:r>
              <a:rPr lang="en-US" altLang="ko-KR" sz="2400" dirty="0" smtClean="0">
                <a:solidFill>
                  <a:schemeClr val="tx1"/>
                </a:solidFill>
              </a:rPr>
              <a:t>180</a:t>
            </a:r>
            <a:r>
              <a:rPr lang="ko-KR" altLang="en-US" sz="2400" dirty="0" smtClean="0">
                <a:solidFill>
                  <a:schemeClr val="tx1"/>
                </a:solidFill>
              </a:rPr>
              <a:t>평</a:t>
            </a:r>
            <a:r>
              <a:rPr lang="en-US" altLang="ko-KR" sz="24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</a:rPr>
              <a:t>         </a:t>
            </a:r>
            <a:r>
              <a:rPr lang="ko-KR" altLang="en-US" sz="2400" dirty="0" smtClean="0">
                <a:solidFill>
                  <a:schemeClr val="tx1"/>
                </a:solidFill>
              </a:rPr>
              <a:t>마리당 필요면적</a:t>
            </a:r>
            <a:r>
              <a:rPr lang="en-US" altLang="ko-KR" sz="2400" dirty="0" smtClean="0">
                <a:solidFill>
                  <a:schemeClr val="tx1"/>
                </a:solidFill>
              </a:rPr>
              <a:t>:8.0m2</a:t>
            </a: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일반적으로 경량철골조로 축사 건물을 지을 경우</a:t>
            </a:r>
            <a:r>
              <a:rPr lang="en-US" altLang="ko-KR" sz="2400" dirty="0" smtClean="0">
                <a:solidFill>
                  <a:schemeClr val="tx1"/>
                </a:solidFill>
              </a:rPr>
              <a:t> </a:t>
            </a:r>
            <a:r>
              <a:rPr lang="ko-KR" altLang="en-US" sz="2400" dirty="0" smtClean="0">
                <a:solidFill>
                  <a:schemeClr val="tx1"/>
                </a:solidFill>
              </a:rPr>
              <a:t>평당 </a:t>
            </a:r>
            <a:r>
              <a:rPr lang="en-US" altLang="ko-KR" sz="2400" dirty="0" smtClean="0">
                <a:solidFill>
                  <a:schemeClr val="tx1"/>
                </a:solidFill>
              </a:rPr>
              <a:t>50</a:t>
            </a:r>
            <a:r>
              <a:rPr lang="ko-KR" altLang="en-US" sz="2400" dirty="0" smtClean="0">
                <a:solidFill>
                  <a:schemeClr val="tx1"/>
                </a:solidFill>
              </a:rPr>
              <a:t>만원 정도 소요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축사</a:t>
            </a:r>
            <a:r>
              <a:rPr lang="en-US" altLang="ko-KR" sz="2400" dirty="0" smtClean="0">
                <a:solidFill>
                  <a:schemeClr val="tx1"/>
                </a:solidFill>
              </a:rPr>
              <a:t>: </a:t>
            </a:r>
            <a:r>
              <a:rPr lang="ko-KR" altLang="en-US" sz="2400" dirty="0" smtClean="0">
                <a:solidFill>
                  <a:schemeClr val="tx1"/>
                </a:solidFill>
              </a:rPr>
              <a:t>약 </a:t>
            </a:r>
            <a:r>
              <a:rPr lang="en-US" altLang="ko-KR" sz="2400" dirty="0" smtClean="0">
                <a:solidFill>
                  <a:schemeClr val="tx1"/>
                </a:solidFill>
              </a:rPr>
              <a:t>400</a:t>
            </a:r>
            <a:r>
              <a:rPr lang="ko-KR" altLang="en-US" sz="2400" dirty="0" smtClean="0">
                <a:solidFill>
                  <a:schemeClr val="tx1"/>
                </a:solidFill>
              </a:rPr>
              <a:t>평 </a:t>
            </a:r>
            <a:r>
              <a:rPr lang="en-US" altLang="ko-KR" sz="2400" dirty="0" smtClean="0">
                <a:solidFill>
                  <a:schemeClr val="tx1"/>
                </a:solidFill>
              </a:rPr>
              <a:t>* </a:t>
            </a:r>
            <a:r>
              <a:rPr lang="ko-KR" altLang="en-US" sz="2400" dirty="0" smtClean="0">
                <a:solidFill>
                  <a:schemeClr val="tx1"/>
                </a:solidFill>
              </a:rPr>
              <a:t>평당 </a:t>
            </a:r>
            <a:r>
              <a:rPr lang="en-US" altLang="ko-KR" sz="2400" dirty="0" smtClean="0">
                <a:solidFill>
                  <a:schemeClr val="tx1"/>
                </a:solidFill>
              </a:rPr>
              <a:t>50</a:t>
            </a:r>
            <a:r>
              <a:rPr lang="ko-KR" altLang="en-US" sz="2400" dirty="0" smtClean="0">
                <a:solidFill>
                  <a:schemeClr val="tx1"/>
                </a:solidFill>
              </a:rPr>
              <a:t>만원 </a:t>
            </a:r>
            <a:r>
              <a:rPr lang="en-US" altLang="ko-KR" sz="2400" dirty="0" smtClean="0">
                <a:solidFill>
                  <a:schemeClr val="tx1"/>
                </a:solidFill>
              </a:rPr>
              <a:t>= </a:t>
            </a:r>
            <a:r>
              <a:rPr lang="ko-KR" altLang="en-US" sz="2400" dirty="0" smtClean="0">
                <a:solidFill>
                  <a:srgbClr val="FF0000"/>
                </a:solidFill>
              </a:rPr>
              <a:t>약 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억원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송아지 가격</a:t>
            </a:r>
            <a:r>
              <a:rPr lang="en-US" altLang="ko-KR" sz="2400" dirty="0" smtClean="0">
                <a:solidFill>
                  <a:schemeClr val="tx1"/>
                </a:solidFill>
              </a:rPr>
              <a:t>-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밑소</a:t>
            </a:r>
            <a:r>
              <a:rPr lang="ko-KR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</a:rPr>
              <a:t>50</a:t>
            </a:r>
            <a:r>
              <a:rPr lang="ko-KR" altLang="en-US" sz="2400" dirty="0" smtClean="0">
                <a:solidFill>
                  <a:schemeClr val="tx1"/>
                </a:solidFill>
              </a:rPr>
              <a:t>두로 시작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</a:rPr>
              <a:t>  (5</a:t>
            </a:r>
            <a:r>
              <a:rPr lang="ko-KR" altLang="en-US" sz="2400" dirty="0" smtClean="0">
                <a:solidFill>
                  <a:schemeClr val="tx1"/>
                </a:solidFill>
              </a:rPr>
              <a:t>월</a:t>
            </a:r>
            <a:r>
              <a:rPr lang="en-US" altLang="ko-KR" sz="2400" dirty="0" smtClean="0">
                <a:solidFill>
                  <a:schemeClr val="tx1"/>
                </a:solidFill>
              </a:rPr>
              <a:t>6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일기준</a:t>
            </a:r>
            <a:r>
              <a:rPr lang="en-US" altLang="ko-KR" sz="2400" dirty="0" smtClean="0">
                <a:solidFill>
                  <a:schemeClr val="tx1"/>
                </a:solidFill>
              </a:rPr>
              <a:t>)  </a:t>
            </a:r>
            <a:r>
              <a:rPr lang="ko-KR" altLang="en-US" sz="2400" dirty="0" smtClean="0">
                <a:solidFill>
                  <a:schemeClr val="tx1"/>
                </a:solidFill>
              </a:rPr>
              <a:t>송아지</a:t>
            </a:r>
            <a:r>
              <a:rPr lang="en-US" altLang="ko-KR" sz="2400" dirty="0" smtClean="0">
                <a:solidFill>
                  <a:schemeClr val="tx1"/>
                </a:solidFill>
              </a:rPr>
              <a:t>(</a:t>
            </a:r>
            <a:r>
              <a:rPr lang="ko-KR" altLang="en-US" sz="2400" dirty="0" smtClean="0">
                <a:solidFill>
                  <a:schemeClr val="tx1"/>
                </a:solidFill>
              </a:rPr>
              <a:t>수소</a:t>
            </a:r>
            <a:r>
              <a:rPr lang="en-US" altLang="ko-KR" sz="2400" dirty="0" smtClean="0">
                <a:solidFill>
                  <a:schemeClr val="tx1"/>
                </a:solidFill>
              </a:rPr>
              <a:t>)</a:t>
            </a:r>
            <a:r>
              <a:rPr lang="ko-KR" altLang="en-US" sz="2400" dirty="0" smtClean="0">
                <a:solidFill>
                  <a:schemeClr val="tx1"/>
                </a:solidFill>
              </a:rPr>
              <a:t> 가격</a:t>
            </a:r>
            <a:r>
              <a:rPr lang="en-US" altLang="ko-KR" sz="2400" dirty="0" smtClean="0">
                <a:solidFill>
                  <a:schemeClr val="tx1"/>
                </a:solidFill>
              </a:rPr>
              <a:t>(</a:t>
            </a:r>
            <a:r>
              <a:rPr lang="ko-KR" altLang="en-US" sz="2400" dirty="0" smtClean="0">
                <a:solidFill>
                  <a:schemeClr val="tx1"/>
                </a:solidFill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</a:rPr>
              <a:t>229</a:t>
            </a:r>
            <a:r>
              <a:rPr lang="ko-KR" altLang="en-US" sz="2400" dirty="0" smtClean="0">
                <a:solidFill>
                  <a:schemeClr val="tx1"/>
                </a:solidFill>
              </a:rPr>
              <a:t>만원</a:t>
            </a:r>
            <a:r>
              <a:rPr lang="en-US" altLang="ko-KR" sz="2400" dirty="0" smtClean="0">
                <a:solidFill>
                  <a:schemeClr val="tx1"/>
                </a:solidFill>
              </a:rPr>
              <a:t>)*50</a:t>
            </a:r>
            <a:r>
              <a:rPr lang="ko-KR" altLang="en-US" sz="2400" dirty="0" smtClean="0">
                <a:solidFill>
                  <a:schemeClr val="tx1"/>
                </a:solidFill>
              </a:rPr>
              <a:t>두</a:t>
            </a:r>
            <a:r>
              <a:rPr lang="en-US" altLang="ko-KR" sz="2400" dirty="0" smtClean="0">
                <a:solidFill>
                  <a:schemeClr val="tx1"/>
                </a:solidFill>
              </a:rPr>
              <a:t>=</a:t>
            </a:r>
            <a:r>
              <a:rPr lang="en-US" altLang="ko-KR" sz="2400" dirty="0" smtClean="0">
                <a:solidFill>
                  <a:srgbClr val="FF0000"/>
                </a:solidFill>
              </a:rPr>
              <a:t>8</a:t>
            </a:r>
            <a:r>
              <a:rPr lang="ko-KR" altLang="en-US" sz="2400" dirty="0" smtClean="0">
                <a:solidFill>
                  <a:srgbClr val="FF0000"/>
                </a:solidFill>
              </a:rPr>
              <a:t>천</a:t>
            </a:r>
            <a:r>
              <a:rPr lang="en-US" altLang="ko-KR" sz="2400" dirty="0" smtClean="0">
                <a:solidFill>
                  <a:srgbClr val="FF0000"/>
                </a:solidFill>
              </a:rPr>
              <a:t>5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백만원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사료창고</a:t>
            </a:r>
            <a:r>
              <a:rPr lang="en-US" altLang="ko-KR" sz="2400" dirty="0" smtClean="0">
                <a:solidFill>
                  <a:schemeClr val="tx1"/>
                </a:solidFill>
              </a:rPr>
              <a:t>+</a:t>
            </a:r>
            <a:r>
              <a:rPr lang="en-US" altLang="ko-KR" sz="2400" dirty="0" smtClean="0">
                <a:solidFill>
                  <a:schemeClr val="tx1"/>
                </a:solidFill>
              </a:rPr>
              <a:t>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건초사</a:t>
            </a:r>
            <a:r>
              <a:rPr lang="en-US" altLang="ko-KR" sz="2400" dirty="0" smtClean="0">
                <a:solidFill>
                  <a:schemeClr val="tx1"/>
                </a:solidFill>
              </a:rPr>
              <a:t>(200</a:t>
            </a:r>
            <a:r>
              <a:rPr lang="ko-KR" altLang="en-US" sz="2400" dirty="0" smtClean="0">
                <a:solidFill>
                  <a:schemeClr val="tx1"/>
                </a:solidFill>
              </a:rPr>
              <a:t>평</a:t>
            </a:r>
            <a:r>
              <a:rPr lang="en-US" altLang="ko-KR" sz="2400" dirty="0" smtClean="0">
                <a:solidFill>
                  <a:schemeClr val="tx1"/>
                </a:solidFill>
              </a:rPr>
              <a:t>),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퇴비사</a:t>
            </a:r>
            <a:r>
              <a:rPr lang="en-US" altLang="ko-KR" sz="2400" dirty="0" smtClean="0">
                <a:solidFill>
                  <a:schemeClr val="tx1"/>
                </a:solidFill>
              </a:rPr>
              <a:t>(100</a:t>
            </a:r>
            <a:r>
              <a:rPr lang="ko-KR" altLang="en-US" sz="2400" dirty="0" smtClean="0">
                <a:solidFill>
                  <a:schemeClr val="tx1"/>
                </a:solidFill>
              </a:rPr>
              <a:t>평</a:t>
            </a:r>
            <a:r>
              <a:rPr lang="en-US" altLang="ko-KR" sz="2400" dirty="0" smtClean="0">
                <a:solidFill>
                  <a:schemeClr val="tx1"/>
                </a:solidFill>
              </a:rPr>
              <a:t>),</a:t>
            </a:r>
            <a:r>
              <a:rPr lang="ko-KR" altLang="en-US" sz="2400" dirty="0" smtClean="0">
                <a:solidFill>
                  <a:schemeClr val="tx1"/>
                </a:solidFill>
              </a:rPr>
              <a:t>기계창고</a:t>
            </a:r>
            <a:r>
              <a:rPr lang="en-US" altLang="ko-KR" sz="2400" dirty="0" smtClean="0">
                <a:solidFill>
                  <a:schemeClr val="tx1"/>
                </a:solidFill>
              </a:rPr>
              <a:t>(100</a:t>
            </a:r>
            <a:r>
              <a:rPr lang="ko-KR" altLang="en-US" sz="2400" dirty="0" smtClean="0">
                <a:solidFill>
                  <a:schemeClr val="tx1"/>
                </a:solidFill>
              </a:rPr>
              <a:t>평</a:t>
            </a:r>
            <a:r>
              <a:rPr lang="en-US" altLang="ko-KR" sz="2400" dirty="0" smtClean="0">
                <a:solidFill>
                  <a:schemeClr val="tx1"/>
                </a:solidFill>
              </a:rPr>
              <a:t>), </a:t>
            </a:r>
            <a:r>
              <a:rPr lang="ko-KR" altLang="en-US" sz="2400" dirty="0" smtClean="0">
                <a:solidFill>
                  <a:schemeClr val="tx1"/>
                </a:solidFill>
              </a:rPr>
              <a:t>관리사</a:t>
            </a:r>
            <a:r>
              <a:rPr lang="en-US" altLang="ko-KR" sz="2400" dirty="0" smtClean="0">
                <a:solidFill>
                  <a:schemeClr val="tx1"/>
                </a:solidFill>
              </a:rPr>
              <a:t>(30</a:t>
            </a:r>
            <a:r>
              <a:rPr lang="ko-KR" altLang="en-US" sz="2400" dirty="0" smtClean="0">
                <a:solidFill>
                  <a:schemeClr val="tx1"/>
                </a:solidFill>
              </a:rPr>
              <a:t>평</a:t>
            </a:r>
            <a:r>
              <a:rPr lang="en-US" altLang="ko-KR" sz="24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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 평당 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30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만원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사료창고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+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건초사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(6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), 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퇴비사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(3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),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기계창고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(3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천만원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),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관리사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(9</a:t>
            </a:r>
            <a:r>
              <a:rPr lang="ko-KR" altLang="en-US" sz="2400" dirty="0" err="1" smtClean="0">
                <a:solidFill>
                  <a:schemeClr val="tx1"/>
                </a:solidFill>
                <a:sym typeface="Wingdings" pitchFamily="2" charset="2"/>
              </a:rPr>
              <a:t>백만원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 </a:t>
            </a:r>
            <a:r>
              <a:rPr lang="ko-KR" altLang="en-US" sz="2400" dirty="0" smtClean="0">
                <a:solidFill>
                  <a:srgbClr val="FF0000"/>
                </a:solidFill>
                <a:sym typeface="Wingdings" pitchFamily="2" charset="2"/>
              </a:rPr>
              <a:t>약 </a:t>
            </a:r>
            <a:r>
              <a:rPr lang="en-US" altLang="ko-KR" sz="2400" dirty="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ko-KR" altLang="en-US" sz="2400" dirty="0" smtClean="0">
                <a:solidFill>
                  <a:srgbClr val="FF0000"/>
                </a:solidFill>
                <a:sym typeface="Wingdings" pitchFamily="2" charset="2"/>
              </a:rPr>
              <a:t>억</a:t>
            </a:r>
            <a:r>
              <a:rPr lang="en-US" altLang="ko-KR" sz="2400" dirty="0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ko-KR" altLang="en-US" sz="2400" dirty="0" err="1" smtClean="0">
                <a:solidFill>
                  <a:srgbClr val="FF0000"/>
                </a:solidFill>
                <a:sym typeface="Wingdings" pitchFamily="2" charset="2"/>
              </a:rPr>
              <a:t>천만원</a:t>
            </a:r>
            <a:endParaRPr lang="en-US" altLang="ko-KR" sz="2400" dirty="0" smtClean="0">
              <a:solidFill>
                <a:srgbClr val="FF0000"/>
              </a:solidFill>
              <a:sym typeface="Wingdings" pitchFamily="2" charset="2"/>
            </a:endParaRPr>
          </a:p>
          <a:p>
            <a:pPr algn="l"/>
            <a:endParaRPr lang="ko-KR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15304" cy="1071570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경영 비용</a:t>
            </a:r>
            <a:r>
              <a:rPr lang="en-US" altLang="ko-KR" dirty="0" smtClean="0">
                <a:solidFill>
                  <a:schemeClr val="tx1"/>
                </a:solidFill>
              </a:rPr>
              <a:t>-(2)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8358246" cy="4929222"/>
          </a:xfrm>
        </p:spPr>
        <p:txBody>
          <a:bodyPr/>
          <a:lstStyle/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주택</a:t>
            </a:r>
            <a:r>
              <a:rPr lang="en-US" altLang="ko-KR" dirty="0" smtClean="0">
                <a:solidFill>
                  <a:schemeClr val="tx1"/>
                </a:solidFill>
              </a:rPr>
              <a:t>(30</a:t>
            </a:r>
            <a:r>
              <a:rPr lang="ko-KR" altLang="en-US" dirty="0" smtClean="0">
                <a:solidFill>
                  <a:schemeClr val="tx1"/>
                </a:solidFill>
              </a:rPr>
              <a:t>평</a:t>
            </a:r>
            <a:r>
              <a:rPr lang="en-US" altLang="ko-KR" dirty="0" smtClean="0">
                <a:solidFill>
                  <a:schemeClr val="tx1"/>
                </a:solidFill>
              </a:rPr>
              <a:t>)-</a:t>
            </a:r>
            <a:r>
              <a:rPr lang="ko-KR" altLang="en-US" dirty="0" smtClean="0">
                <a:solidFill>
                  <a:schemeClr val="tx1"/>
                </a:solidFill>
              </a:rPr>
              <a:t>조립식 주택의 경우 평당 </a:t>
            </a:r>
            <a:r>
              <a:rPr lang="en-US" altLang="ko-KR" dirty="0" smtClean="0">
                <a:solidFill>
                  <a:schemeClr val="tx1"/>
                </a:solidFill>
              </a:rPr>
              <a:t>120~140</a:t>
            </a:r>
            <a:r>
              <a:rPr lang="ko-KR" altLang="en-US" dirty="0" smtClean="0">
                <a:solidFill>
                  <a:schemeClr val="tx1"/>
                </a:solidFill>
              </a:rPr>
              <a:t>만원 정도 소요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주택</a:t>
            </a:r>
            <a:r>
              <a:rPr lang="en-US" altLang="ko-KR" dirty="0" smtClean="0">
                <a:solidFill>
                  <a:schemeClr val="tx1"/>
                </a:solidFill>
              </a:rPr>
              <a:t>:30</a:t>
            </a:r>
            <a:r>
              <a:rPr lang="ko-KR" altLang="en-US" dirty="0" smtClean="0">
                <a:solidFill>
                  <a:schemeClr val="tx1"/>
                </a:solidFill>
              </a:rPr>
              <a:t>평</a:t>
            </a:r>
            <a:r>
              <a:rPr lang="en-US" altLang="ko-KR" dirty="0" smtClean="0">
                <a:solidFill>
                  <a:schemeClr val="tx1"/>
                </a:solidFill>
              </a:rPr>
              <a:t>*120</a:t>
            </a:r>
            <a:r>
              <a:rPr lang="ko-KR" altLang="en-US" dirty="0" smtClean="0">
                <a:solidFill>
                  <a:schemeClr val="tx1"/>
                </a:solidFill>
              </a:rPr>
              <a:t>만원</a:t>
            </a:r>
            <a:r>
              <a:rPr lang="en-US" altLang="ko-KR" dirty="0" smtClean="0">
                <a:solidFill>
                  <a:schemeClr val="tx1"/>
                </a:solidFill>
              </a:rPr>
              <a:t>=</a:t>
            </a:r>
            <a:r>
              <a:rPr lang="ko-KR" altLang="en-US" dirty="0" smtClean="0">
                <a:solidFill>
                  <a:srgbClr val="FF0000"/>
                </a:solidFill>
              </a:rPr>
              <a:t>약</a:t>
            </a: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천</a:t>
            </a:r>
            <a:r>
              <a:rPr lang="en-US" altLang="ko-KR" dirty="0" smtClean="0">
                <a:solidFill>
                  <a:srgbClr val="FF0000"/>
                </a:solidFill>
              </a:rPr>
              <a:t>6</a:t>
            </a:r>
            <a:r>
              <a:rPr lang="ko-KR" altLang="en-US" dirty="0" err="1" smtClean="0">
                <a:solidFill>
                  <a:srgbClr val="FF0000"/>
                </a:solidFill>
              </a:rPr>
              <a:t>백만원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농기계 및 </a:t>
            </a:r>
            <a:r>
              <a:rPr lang="ko-KR" altLang="en-US" dirty="0" err="1" smtClean="0">
                <a:solidFill>
                  <a:schemeClr val="tx1"/>
                </a:solidFill>
              </a:rPr>
              <a:t>운송차</a:t>
            </a:r>
            <a:r>
              <a:rPr lang="en-US" altLang="ko-KR" dirty="0" smtClean="0">
                <a:solidFill>
                  <a:schemeClr val="tx1"/>
                </a:solidFill>
              </a:rPr>
              <a:t>- </a:t>
            </a:r>
            <a:r>
              <a:rPr lang="ko-KR" altLang="en-US" dirty="0" smtClean="0">
                <a:solidFill>
                  <a:srgbClr val="FF0000"/>
                </a:solidFill>
              </a:rPr>
              <a:t>약 </a:t>
            </a:r>
            <a:r>
              <a:rPr lang="en-US" altLang="ko-KR" dirty="0" smtClean="0">
                <a:solidFill>
                  <a:srgbClr val="FF0000"/>
                </a:solidFill>
              </a:rPr>
              <a:t>5</a:t>
            </a:r>
            <a:r>
              <a:rPr lang="ko-KR" altLang="en-US" dirty="0" err="1" smtClean="0">
                <a:solidFill>
                  <a:srgbClr val="FF0000"/>
                </a:solidFill>
              </a:rPr>
              <a:t>천만원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노동인력</a:t>
            </a:r>
            <a:r>
              <a:rPr lang="en-US" altLang="ko-KR" dirty="0" smtClean="0">
                <a:solidFill>
                  <a:schemeClr val="tx1"/>
                </a:solidFill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명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부부 </a:t>
            </a:r>
            <a:r>
              <a:rPr lang="ko-KR" altLang="en-US" dirty="0" err="1" smtClean="0">
                <a:solidFill>
                  <a:schemeClr val="tx1"/>
                </a:solidFill>
              </a:rPr>
              <a:t>노동비</a:t>
            </a:r>
            <a:r>
              <a:rPr lang="en-US" altLang="ko-KR" dirty="0" smtClean="0">
                <a:solidFill>
                  <a:schemeClr val="tx1"/>
                </a:solidFill>
              </a:rPr>
              <a:t>- 0</a:t>
            </a:r>
            <a:r>
              <a:rPr lang="ko-KR" altLang="en-US" dirty="0" smtClean="0">
                <a:solidFill>
                  <a:schemeClr val="tx1"/>
                </a:solidFill>
              </a:rPr>
              <a:t>원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만약 경영 비용이 부족하면 국가 보조를 받고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은행에서 융자를 받음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기타</a:t>
            </a:r>
            <a:r>
              <a:rPr lang="en-US" altLang="ko-KR" dirty="0" smtClean="0">
                <a:solidFill>
                  <a:schemeClr val="tx1"/>
                </a:solidFill>
              </a:rPr>
              <a:t>(CCTV , </a:t>
            </a:r>
            <a:r>
              <a:rPr lang="ko-KR" altLang="en-US" dirty="0" smtClean="0">
                <a:solidFill>
                  <a:schemeClr val="tx1"/>
                </a:solidFill>
              </a:rPr>
              <a:t>주택조경 등</a:t>
            </a:r>
            <a:r>
              <a:rPr lang="en-US" altLang="ko-KR" dirty="0" smtClean="0">
                <a:solidFill>
                  <a:schemeClr val="tx1"/>
                </a:solidFill>
              </a:rPr>
              <a:t>)- </a:t>
            </a:r>
            <a:r>
              <a:rPr lang="ko-KR" altLang="en-US" dirty="0" smtClean="0">
                <a:solidFill>
                  <a:srgbClr val="FF0000"/>
                </a:solidFill>
              </a:rPr>
              <a:t>약 </a:t>
            </a:r>
            <a:r>
              <a:rPr lang="en-US" altLang="ko-KR" dirty="0" smtClean="0">
                <a:solidFill>
                  <a:srgbClr val="FF0000"/>
                </a:solidFill>
              </a:rPr>
              <a:t>4</a:t>
            </a:r>
            <a:r>
              <a:rPr lang="ko-KR" altLang="en-US" dirty="0" err="1" smtClean="0">
                <a:solidFill>
                  <a:srgbClr val="FF0000"/>
                </a:solidFill>
              </a:rPr>
              <a:t>백만원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/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sz="4000" dirty="0" smtClean="0"/>
              <a:t>24</a:t>
            </a:r>
            <a:r>
              <a:rPr lang="ko-KR" altLang="en-US" sz="4000" dirty="0" smtClean="0"/>
              <a:t>개월까지 생산해 출하할 경우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7158" y="1714464"/>
            <a:ext cx="8429684" cy="4857808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한우 한 마리가 </a:t>
            </a:r>
            <a:r>
              <a:rPr lang="en-US" altLang="ko-KR" sz="2400" dirty="0" smtClean="0">
                <a:solidFill>
                  <a:schemeClr val="tx1"/>
                </a:solidFill>
              </a:rPr>
              <a:t>1</a:t>
            </a:r>
            <a:r>
              <a:rPr lang="ko-KR" altLang="en-US" sz="2400" dirty="0" smtClean="0">
                <a:solidFill>
                  <a:schemeClr val="tx1"/>
                </a:solidFill>
              </a:rPr>
              <a:t>년 동안 건초</a:t>
            </a:r>
            <a:r>
              <a:rPr lang="en-US" altLang="ko-KR" sz="2400" dirty="0" smtClean="0">
                <a:solidFill>
                  <a:schemeClr val="tx1"/>
                </a:solidFill>
              </a:rPr>
              <a:t>,</a:t>
            </a:r>
            <a:r>
              <a:rPr lang="ko-KR" altLang="en-US" sz="2400" dirty="0" smtClean="0">
                <a:solidFill>
                  <a:schemeClr val="tx1"/>
                </a:solidFill>
              </a:rPr>
              <a:t>사료</a:t>
            </a:r>
            <a:r>
              <a:rPr lang="en-US" altLang="ko-KR" sz="2400" dirty="0" smtClean="0">
                <a:solidFill>
                  <a:schemeClr val="tx1"/>
                </a:solidFill>
              </a:rPr>
              <a:t>,</a:t>
            </a:r>
            <a:r>
              <a:rPr lang="ko-KR" altLang="en-US" sz="2400" dirty="0" smtClean="0">
                <a:solidFill>
                  <a:schemeClr val="tx1"/>
                </a:solidFill>
              </a:rPr>
              <a:t>왕겨에 드는 비용은 약 </a:t>
            </a:r>
            <a:r>
              <a:rPr lang="en-US" altLang="ko-KR" sz="2400" dirty="0" smtClean="0">
                <a:solidFill>
                  <a:schemeClr val="tx1"/>
                </a:solidFill>
              </a:rPr>
              <a:t>180</a:t>
            </a:r>
            <a:r>
              <a:rPr lang="ko-KR" altLang="en-US" sz="2400" dirty="0" smtClean="0">
                <a:solidFill>
                  <a:schemeClr val="tx1"/>
                </a:solidFill>
              </a:rPr>
              <a:t>만원 정도임</a:t>
            </a:r>
            <a:r>
              <a:rPr lang="en-US" altLang="ko-KR" sz="2400" dirty="0" smtClean="0">
                <a:solidFill>
                  <a:schemeClr val="tx1"/>
                </a:solidFill>
              </a:rPr>
              <a:t>. </a:t>
            </a:r>
            <a:r>
              <a:rPr lang="ko-KR" altLang="en-US" sz="2400" dirty="0" smtClean="0">
                <a:solidFill>
                  <a:schemeClr val="tx1"/>
                </a:solidFill>
              </a:rPr>
              <a:t>즉 </a:t>
            </a:r>
            <a:r>
              <a:rPr lang="en-US" altLang="ko-KR" sz="2400" dirty="0" smtClean="0">
                <a:solidFill>
                  <a:schemeClr val="tx1"/>
                </a:solidFill>
              </a:rPr>
              <a:t>24</a:t>
            </a:r>
            <a:r>
              <a:rPr lang="ko-KR" altLang="en-US" sz="2400" dirty="0" smtClean="0">
                <a:solidFill>
                  <a:schemeClr val="tx1"/>
                </a:solidFill>
              </a:rPr>
              <a:t>개월은 약 </a:t>
            </a:r>
            <a:r>
              <a:rPr lang="en-US" altLang="ko-KR" sz="2400" dirty="0" smtClean="0">
                <a:solidFill>
                  <a:schemeClr val="tx1"/>
                </a:solidFill>
              </a:rPr>
              <a:t>360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만원정도임</a:t>
            </a:r>
            <a:r>
              <a:rPr lang="en-US" altLang="ko-KR" sz="2400" dirty="0" smtClean="0">
                <a:solidFill>
                  <a:schemeClr val="tx1"/>
                </a:solidFill>
              </a:rPr>
              <a:t>.  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50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마리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*360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만원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</a:t>
            </a:r>
            <a:r>
              <a:rPr lang="ko-KR" altLang="en-US" sz="2400" dirty="0" smtClean="0">
                <a:solidFill>
                  <a:srgbClr val="FF0000"/>
                </a:solidFill>
                <a:sym typeface="Wingdings" pitchFamily="2" charset="2"/>
              </a:rPr>
              <a:t>약 </a:t>
            </a:r>
            <a:r>
              <a:rPr lang="en-US" altLang="ko-KR" sz="2400" dirty="0" smtClean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ko-KR" altLang="en-US" sz="2400" dirty="0" smtClean="0">
                <a:solidFill>
                  <a:srgbClr val="FF0000"/>
                </a:solidFill>
                <a:sym typeface="Wingdings" pitchFamily="2" charset="2"/>
              </a:rPr>
              <a:t>억 </a:t>
            </a:r>
            <a:r>
              <a:rPr lang="en-US" altLang="ko-KR" sz="2400" dirty="0" smtClean="0">
                <a:solidFill>
                  <a:srgbClr val="FF0000"/>
                </a:solidFill>
                <a:sym typeface="Wingdings" pitchFamily="2" charset="2"/>
              </a:rPr>
              <a:t>8</a:t>
            </a:r>
            <a:r>
              <a:rPr lang="ko-KR" altLang="en-US" sz="2400" dirty="0" err="1" smtClean="0">
                <a:solidFill>
                  <a:srgbClr val="FF0000"/>
                </a:solidFill>
                <a:sym typeface="Wingdings" pitchFamily="2" charset="2"/>
              </a:rPr>
              <a:t>천만원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한우 한 마리가 </a:t>
            </a:r>
            <a:r>
              <a:rPr lang="en-US" altLang="ko-KR" sz="2400" dirty="0" smtClean="0">
                <a:solidFill>
                  <a:schemeClr val="tx1"/>
                </a:solidFill>
              </a:rPr>
              <a:t>24</a:t>
            </a:r>
            <a:r>
              <a:rPr lang="ko-KR" altLang="en-US" sz="2400" dirty="0" smtClean="0">
                <a:solidFill>
                  <a:schemeClr val="tx1"/>
                </a:solidFill>
              </a:rPr>
              <a:t>개월 동안 먹는 사료의량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송아지의 경우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: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12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 정도 들어감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(1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=14,800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12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*14,800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=177,600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육성우의 경우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: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69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 정도 들어감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(1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=13,080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69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*13,080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=902,520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비육우의 경우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: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32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 정도 들어감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(1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=13,230)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32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포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*13,230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=423,360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등급 가격</a:t>
            </a:r>
            <a:r>
              <a:rPr lang="en-US" altLang="ko-KR" dirty="0" smtClean="0"/>
              <a:t>-(1)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1785926"/>
            <a:ext cx="8286808" cy="4714908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chemeClr val="tx1"/>
                </a:solidFill>
              </a:rPr>
              <a:t>한우 한 마리의 출하 무게는 약 </a:t>
            </a:r>
            <a:r>
              <a:rPr lang="en-US" altLang="ko-KR" sz="2400" dirty="0" smtClean="0">
                <a:solidFill>
                  <a:schemeClr val="tx1"/>
                </a:solidFill>
              </a:rPr>
              <a:t>400Kg</a:t>
            </a:r>
            <a:r>
              <a:rPr lang="ko-KR" altLang="en-US" sz="2400" dirty="0" smtClean="0">
                <a:solidFill>
                  <a:schemeClr val="tx1"/>
                </a:solidFill>
              </a:rPr>
              <a:t>정도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en-US" altLang="ko-KR" sz="2400" dirty="0" smtClean="0">
                <a:solidFill>
                  <a:schemeClr val="tx1"/>
                </a:solidFill>
              </a:rPr>
              <a:t>5</a:t>
            </a:r>
            <a:r>
              <a:rPr lang="ko-KR" altLang="en-US" sz="2400" dirty="0" smtClean="0">
                <a:solidFill>
                  <a:schemeClr val="tx1"/>
                </a:solidFill>
              </a:rPr>
              <a:t>월</a:t>
            </a:r>
            <a:r>
              <a:rPr lang="en-US" altLang="ko-KR" sz="2400" dirty="0" smtClean="0">
                <a:solidFill>
                  <a:schemeClr val="tx1"/>
                </a:solidFill>
              </a:rPr>
              <a:t>6</a:t>
            </a:r>
            <a:r>
              <a:rPr lang="ko-KR" altLang="en-US" sz="2400" dirty="0" smtClean="0">
                <a:solidFill>
                  <a:schemeClr val="tx1"/>
                </a:solidFill>
              </a:rPr>
              <a:t>일을 기준</a:t>
            </a:r>
            <a:r>
              <a:rPr lang="en-US" altLang="ko-KR" sz="2400" dirty="0" smtClean="0">
                <a:solidFill>
                  <a:schemeClr val="tx1"/>
                </a:solidFill>
              </a:rPr>
              <a:t>(</a:t>
            </a:r>
            <a:r>
              <a:rPr lang="ko-KR" altLang="en-US" sz="2400" dirty="0" smtClean="0">
                <a:solidFill>
                  <a:schemeClr val="tx1"/>
                </a:solidFill>
              </a:rPr>
              <a:t>축산물 </a:t>
            </a:r>
            <a:r>
              <a:rPr lang="ko-KR" altLang="en-US" sz="2400" dirty="0" err="1" smtClean="0">
                <a:solidFill>
                  <a:schemeClr val="tx1"/>
                </a:solidFill>
              </a:rPr>
              <a:t>등급판정소</a:t>
            </a:r>
            <a:r>
              <a:rPr lang="ko-KR" altLang="en-US" sz="2400" dirty="0" smtClean="0">
                <a:solidFill>
                  <a:schemeClr val="tx1"/>
                </a:solidFill>
              </a:rPr>
              <a:t> 참고</a:t>
            </a:r>
            <a:r>
              <a:rPr lang="en-US" altLang="ko-KR" sz="24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1++A(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18,173)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18,173*400Kg=7,269,200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1++B(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18,120)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18,120*400Kg=7,248,000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1++C(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17,652)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17,652*400Kg=7,060,800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1+A(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16,929)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16,929*400Kg=6,771,600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1+B(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16,226)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16,226*400Kg=6,490,400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1+C(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15,295)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15,295*400Kg=6,118,000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1A(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15,517)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15,517*400Kg=6,206,800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1B(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14,668)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14,668*400Kg=5,867,200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1C(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약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13,374) 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즉</a:t>
            </a:r>
            <a:r>
              <a:rPr lang="en-US" altLang="ko-KR" sz="2400" dirty="0" smtClean="0">
                <a:solidFill>
                  <a:schemeClr val="tx1"/>
                </a:solidFill>
                <a:sym typeface="Wingdings" pitchFamily="2" charset="2"/>
              </a:rPr>
              <a:t>, 13,374*400Kg=5,349,600</a:t>
            </a:r>
            <a:r>
              <a:rPr lang="ko-KR" altLang="en-US" sz="2400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sz="2400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endParaRPr lang="en-US" altLang="ko-KR" sz="24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ko-KR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100144"/>
          </a:xfrm>
        </p:spPr>
        <p:txBody>
          <a:bodyPr/>
          <a:lstStyle/>
          <a:p>
            <a:r>
              <a:rPr lang="ko-KR" altLang="en-US" dirty="0" smtClean="0"/>
              <a:t>등급 가격</a:t>
            </a:r>
            <a:r>
              <a:rPr lang="en-US" altLang="ko-KR" dirty="0" smtClean="0"/>
              <a:t>-(2)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1785926"/>
            <a:ext cx="8215370" cy="4643470"/>
          </a:xfrm>
        </p:spPr>
        <p:txBody>
          <a:bodyPr/>
          <a:lstStyle/>
          <a:p>
            <a:pPr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</a:rPr>
              <a:t>한우</a:t>
            </a:r>
            <a:r>
              <a:rPr lang="ko-KR" altLang="en-US" dirty="0" smtClean="0">
                <a:solidFill>
                  <a:schemeClr val="tx1"/>
                </a:solidFill>
              </a:rPr>
              <a:t>의 </a:t>
            </a:r>
            <a:r>
              <a:rPr lang="ko-KR" altLang="en-US" dirty="0" smtClean="0">
                <a:solidFill>
                  <a:schemeClr val="tx1"/>
                </a:solidFill>
              </a:rPr>
              <a:t>등급이 </a:t>
            </a:r>
            <a:r>
              <a:rPr lang="en-US" altLang="ko-KR" dirty="0" smtClean="0">
                <a:solidFill>
                  <a:schemeClr val="tx1"/>
                </a:solidFill>
              </a:rPr>
              <a:t>1++A </a:t>
            </a:r>
            <a:r>
              <a:rPr lang="ko-KR" altLang="en-US" dirty="0" smtClean="0">
                <a:solidFill>
                  <a:schemeClr val="tx1"/>
                </a:solidFill>
              </a:rPr>
              <a:t>의 등급일 경우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7,269,200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*50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=363,460,000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한우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의 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등급이 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1+A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의 등급일 경우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6,771,600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*50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=338,580,000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한우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의 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등급이 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1A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의 등급일 경우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6,206,800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*50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두</a:t>
            </a:r>
            <a:r>
              <a:rPr lang="en-US" altLang="ko-KR" dirty="0" smtClean="0">
                <a:solidFill>
                  <a:schemeClr val="tx1"/>
                </a:solidFill>
                <a:sym typeface="Wingdings" pitchFamily="2" charset="2"/>
              </a:rPr>
              <a:t>=310,340,000</a:t>
            </a:r>
            <a:r>
              <a:rPr lang="ko-KR" altLang="en-US" dirty="0" smtClean="0">
                <a:solidFill>
                  <a:schemeClr val="tx1"/>
                </a:solidFill>
                <a:sym typeface="Wingdings" pitchFamily="2" charset="2"/>
              </a:rPr>
              <a:t>원</a:t>
            </a:r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endParaRPr lang="en-US" altLang="ko-KR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>
              <a:buFont typeface="Wingdings" pitchFamily="2" charset="2"/>
              <a:buChar char="v"/>
            </a:pP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701</Words>
  <Application>Microsoft Office PowerPoint</Application>
  <PresentationFormat>화면 슬라이드 쇼(4:3)</PresentationFormat>
  <Paragraphs>72</Paragraphs>
  <Slides>11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봉구 목장</vt:lpstr>
      <vt:lpstr>부지 선정</vt:lpstr>
      <vt:lpstr>축사 배치도-(1)</vt:lpstr>
      <vt:lpstr>축사 배치도-(2)</vt:lpstr>
      <vt:lpstr>경영 비용-(1) </vt:lpstr>
      <vt:lpstr>경영 비용-(2)</vt:lpstr>
      <vt:lpstr>24개월까지 생산해 출하할 경우</vt:lpstr>
      <vt:lpstr>등급 가격-(1)</vt:lpstr>
      <vt:lpstr>등급 가격-(2)</vt:lpstr>
      <vt:lpstr>총 생산비용</vt:lpstr>
      <vt:lpstr>감 사 합 니 다</vt:lpstr>
    </vt:vector>
  </TitlesOfParts>
  <Company>BlackEdition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봉구 목장</dc:title>
  <dc:creator>Windows XP</dc:creator>
  <cp:lastModifiedBy>Windows XP</cp:lastModifiedBy>
  <cp:revision>55</cp:revision>
  <dcterms:created xsi:type="dcterms:W3CDTF">2009-05-05T12:10:58Z</dcterms:created>
  <dcterms:modified xsi:type="dcterms:W3CDTF">2009-05-06T12:34:19Z</dcterms:modified>
</cp:coreProperties>
</file>