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0" r:id="rId4"/>
    <p:sldId id="257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직사각형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직사각형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직사각형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직사각형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모서리가 둥근 직사각형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모서리가 둥근 직사각형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6D4305F-14CB-464B-A621-0878724DEEE2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11FBEC6-58AC-4106-8302-7F7E0691A1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4305F-14CB-464B-A621-0878724DEEE2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FBEC6-58AC-4106-8302-7F7E0691A1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4305F-14CB-464B-A621-0878724DEEE2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FBEC6-58AC-4106-8302-7F7E0691A1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4305F-14CB-464B-A621-0878724DEEE2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FBEC6-58AC-4106-8302-7F7E0691A1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4305F-14CB-464B-A621-0878724DEEE2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FBEC6-58AC-4106-8302-7F7E0691A1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4305F-14CB-464B-A621-0878724DEEE2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FBEC6-58AC-4106-8302-7F7E0691A1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6" name="날짜 개체 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6D4305F-14CB-464B-A621-0878724DEEE2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1FBEC6-58AC-4106-8302-7F7E0691A16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8" name="바닥글 개체 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6D4305F-14CB-464B-A621-0878724DEEE2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11FBEC6-58AC-4106-8302-7F7E0691A1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4305F-14CB-464B-A621-0878724DEEE2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FBEC6-58AC-4106-8302-7F7E0691A1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4305F-14CB-464B-A621-0878724DEEE2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FBEC6-58AC-4106-8302-7F7E0691A1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4305F-14CB-464B-A621-0878724DEEE2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FBEC6-58AC-4106-8302-7F7E0691A1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직사각형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직사각형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직사각형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모서리가 둥근 직사각형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모서리가 둥근 직사각형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직사각형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직사각형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직사각형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직사각형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직사각형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6D4305F-14CB-464B-A621-0878724DEEE2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11FBEC6-58AC-4106-8302-7F7E0691A1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1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1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wmf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imagesearch.naver.com/search.naver?where=idetail&amp;rev=5&amp;query=%C1%B6%B8%B3%BD%C4%C1%D6%C5%C3&amp;from=image&amp;ac=-1&amp;sort=0&amp;res_fr=0&amp;res_to=0&amp;merge=0&amp;spq=0&amp;start=42&amp;a=pho_l&amp;f=tab&amp;r=12&amp;u=http://photo.naver.com/view/2009020911472158947&amp;thumbnail=http://thumbview01.search.naver.com/thumbnails?q=http://boomfiles.naver.net/exphoto02/2009/2/9/75/sa500032_cbsk117.jpg&amp;signature=614961456153&amp;gdid=90000006_000000001BE179DFEEA128E3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수정목장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기타비용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출하직전기준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약 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생균제포함</a:t>
            </a:r>
            <a:r>
              <a:rPr lang="en-US" altLang="ko-KR" dirty="0" smtClean="0"/>
              <a:t>) : 10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r>
              <a:rPr lang="ko-KR" altLang="en-US" dirty="0" smtClean="0"/>
              <a:t>톱밥</a:t>
            </a:r>
            <a:r>
              <a:rPr lang="en-US" altLang="ko-KR" dirty="0" smtClean="0"/>
              <a:t>, </a:t>
            </a:r>
            <a:r>
              <a:rPr lang="ko-KR" altLang="en-US" dirty="0" smtClean="0"/>
              <a:t>물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전기 </a:t>
            </a:r>
            <a:r>
              <a:rPr lang="en-US" altLang="ko-KR" dirty="0" smtClean="0"/>
              <a:t>: 10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총 생산비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토지 </a:t>
            </a:r>
            <a:r>
              <a:rPr lang="en-US" altLang="ko-KR" dirty="0" smtClean="0"/>
              <a:t>+ </a:t>
            </a:r>
            <a:r>
              <a:rPr lang="ko-KR" altLang="en-US" dirty="0" smtClean="0"/>
              <a:t>축사 </a:t>
            </a:r>
            <a:r>
              <a:rPr lang="en-US" altLang="ko-KR" dirty="0" smtClean="0"/>
              <a:t>+ </a:t>
            </a:r>
            <a:r>
              <a:rPr lang="ko-KR" altLang="en-US" dirty="0" err="1" smtClean="0"/>
              <a:t>밑소값</a:t>
            </a:r>
            <a:r>
              <a:rPr lang="ko-KR" altLang="en-US" dirty="0" smtClean="0"/>
              <a:t> </a:t>
            </a:r>
            <a:r>
              <a:rPr lang="en-US" altLang="ko-KR" dirty="0" smtClean="0"/>
              <a:t>+ </a:t>
            </a:r>
            <a:r>
              <a:rPr lang="ko-KR" altLang="en-US" dirty="0" smtClean="0"/>
              <a:t>기계 값 </a:t>
            </a:r>
            <a:r>
              <a:rPr lang="en-US" altLang="ko-KR" dirty="0" smtClean="0"/>
              <a:t>+ </a:t>
            </a:r>
            <a:r>
              <a:rPr lang="ko-KR" altLang="en-US" dirty="0" smtClean="0"/>
              <a:t>가정집 </a:t>
            </a:r>
            <a:r>
              <a:rPr lang="en-US" altLang="ko-KR" dirty="0" smtClean="0"/>
              <a:t>+ </a:t>
            </a:r>
            <a:r>
              <a:rPr lang="ko-KR" altLang="en-US" dirty="0" err="1" smtClean="0"/>
              <a:t>퇴비사</a:t>
            </a:r>
            <a:r>
              <a:rPr lang="ko-KR" altLang="en-US" dirty="0" smtClean="0"/>
              <a:t> </a:t>
            </a:r>
            <a:r>
              <a:rPr lang="en-US" altLang="ko-KR" dirty="0" smtClean="0"/>
              <a:t>+</a:t>
            </a:r>
            <a:r>
              <a:rPr lang="ko-KR" altLang="en-US" dirty="0" smtClean="0"/>
              <a:t>건초창고 </a:t>
            </a:r>
            <a:r>
              <a:rPr lang="en-US" altLang="ko-KR" dirty="0" smtClean="0"/>
              <a:t>+ </a:t>
            </a:r>
            <a:r>
              <a:rPr lang="ko-KR" altLang="en-US" dirty="0" smtClean="0"/>
              <a:t>사료 값 </a:t>
            </a:r>
            <a:r>
              <a:rPr lang="en-US" altLang="ko-KR" dirty="0" smtClean="0"/>
              <a:t>+ </a:t>
            </a:r>
            <a:r>
              <a:rPr lang="ko-KR" altLang="en-US" dirty="0" smtClean="0"/>
              <a:t>짚 값 </a:t>
            </a:r>
            <a:r>
              <a:rPr lang="en-US" altLang="ko-KR" dirty="0" smtClean="0"/>
              <a:t>+ </a:t>
            </a:r>
            <a:r>
              <a:rPr lang="ko-KR" altLang="en-US" dirty="0" smtClean="0"/>
              <a:t>기타비용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2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억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2500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만원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+ 2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억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+ 1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억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1500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만원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 + 2150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만원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 + 2600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만원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+ 3200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만원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+ 1000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만원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1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억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3158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만원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+ 283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만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5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천원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+ 20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만원 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  <a:p>
            <a:pPr>
              <a:buNone/>
            </a:pP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   =7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억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6411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만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5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천원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  <a:p>
            <a:endParaRPr lang="ko-KR" altLang="en-US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등급가격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>
                <a:latin typeface="굴림" pitchFamily="50" charset="-127"/>
                <a:ea typeface="굴림" pitchFamily="50" charset="-127"/>
              </a:rPr>
              <a:t>한우한마리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dirty="0" err="1" smtClean="0">
                <a:latin typeface="굴림" pitchFamily="50" charset="-127"/>
                <a:ea typeface="굴림" pitchFamily="50" charset="-127"/>
              </a:rPr>
              <a:t>지육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 무게를 약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400kg</a:t>
            </a:r>
            <a:r>
              <a:rPr lang="ko-KR" altLang="en-US" dirty="0" err="1" smtClean="0">
                <a:latin typeface="굴림" pitchFamily="50" charset="-127"/>
                <a:ea typeface="굴림" pitchFamily="50" charset="-127"/>
              </a:rPr>
              <a:t>으로하였을때</a:t>
            </a:r>
            <a:endParaRPr lang="ko-KR" altLang="en-US" dirty="0" smtClean="0">
              <a:latin typeface="굴림" pitchFamily="50" charset="-127"/>
              <a:ea typeface="굴림" pitchFamily="50" charset="-127"/>
            </a:endParaRPr>
          </a:p>
          <a:p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A1++(18,665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원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)X400 = 7,466,000</a:t>
            </a:r>
            <a:br>
              <a:rPr lang="en-US" altLang="ko-KR" dirty="0" smtClean="0">
                <a:latin typeface="굴림" pitchFamily="50" charset="-127"/>
                <a:ea typeface="굴림" pitchFamily="50" charset="-127"/>
              </a:rPr>
            </a:b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 7,466,000 X 50 =  373,300,000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원</a:t>
            </a:r>
            <a:r>
              <a:rPr lang="en-US" altLang="ko-KR" i="1" dirty="0" smtClean="0">
                <a:latin typeface="굴림" pitchFamily="50" charset="-127"/>
                <a:ea typeface="굴림" pitchFamily="50" charset="-127"/>
              </a:rPr>
              <a:t/>
            </a:r>
            <a:br>
              <a:rPr lang="en-US" altLang="ko-KR" i="1" dirty="0" smtClean="0">
                <a:latin typeface="굴림" pitchFamily="50" charset="-127"/>
                <a:ea typeface="굴림" pitchFamily="50" charset="-127"/>
              </a:rPr>
            </a:b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   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A,B,C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차이가 없음</a:t>
            </a:r>
          </a:p>
          <a:p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A1+(17,098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원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) X400 =  6,839,200</a:t>
            </a:r>
            <a:br>
              <a:rPr lang="en-US" altLang="ko-KR" dirty="0" smtClean="0">
                <a:latin typeface="굴림" pitchFamily="50" charset="-127"/>
                <a:ea typeface="굴림" pitchFamily="50" charset="-127"/>
              </a:rPr>
            </a:b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  6,839,200X 50 =  341,960,000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원</a:t>
            </a:r>
          </a:p>
          <a:p>
            <a:endParaRPr lang="ko-KR" altLang="en-US" dirty="0" smtClean="0">
              <a:latin typeface="굴림" pitchFamily="50" charset="-127"/>
              <a:ea typeface="굴림" pitchFamily="50" charset="-127"/>
            </a:endParaRPr>
          </a:p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    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A1 (16,012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원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) X 400 = 6,404,800 </a:t>
            </a:r>
            <a:br>
              <a:rPr lang="en-US" altLang="ko-KR" dirty="0" smtClean="0">
                <a:latin typeface="굴림" pitchFamily="50" charset="-127"/>
                <a:ea typeface="굴림" pitchFamily="50" charset="-127"/>
              </a:rPr>
            </a:b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       6,404,800X 50 = 3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억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2024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만원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3108" y="2571744"/>
            <a:ext cx="45005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6600" dirty="0" smtClean="0">
                <a:latin typeface="굴림" pitchFamily="50" charset="-127"/>
                <a:ea typeface="굴림" pitchFamily="50" charset="-127"/>
              </a:rPr>
              <a:t>감사합니다</a:t>
            </a:r>
            <a:r>
              <a:rPr lang="en-US" altLang="ko-KR" sz="6600" dirty="0" smtClean="0">
                <a:latin typeface="굴림" pitchFamily="50" charset="-127"/>
                <a:ea typeface="굴림" pitchFamily="50" charset="-127"/>
              </a:rPr>
              <a:t>.</a:t>
            </a:r>
            <a:endParaRPr lang="ko-KR" altLang="en-US" sz="6600" dirty="0"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부지 및 장소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한우를 사육하는 목장</a:t>
            </a:r>
            <a:r>
              <a:rPr lang="en-US" altLang="ko-KR" dirty="0" smtClean="0"/>
              <a:t>.(</a:t>
            </a:r>
            <a:r>
              <a:rPr lang="ko-KR" altLang="en-US" dirty="0" err="1" smtClean="0"/>
              <a:t>숫소</a:t>
            </a:r>
            <a:r>
              <a:rPr lang="ko-KR" altLang="en-US" dirty="0" smtClean="0"/>
              <a:t> </a:t>
            </a:r>
            <a:r>
              <a:rPr lang="en-US" altLang="ko-KR" dirty="0" smtClean="0"/>
              <a:t>50</a:t>
            </a:r>
            <a:r>
              <a:rPr lang="ko-KR" altLang="en-US" dirty="0" smtClean="0"/>
              <a:t>마리를 비육 목적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</a:p>
          <a:p>
            <a:r>
              <a:rPr lang="ko-KR" altLang="en-US" dirty="0" smtClean="0"/>
              <a:t>평수 </a:t>
            </a:r>
            <a:r>
              <a:rPr lang="en-US" altLang="ko-KR" dirty="0" smtClean="0"/>
              <a:t>– 1500</a:t>
            </a:r>
            <a:r>
              <a:rPr lang="ko-KR" altLang="en-US" dirty="0" smtClean="0"/>
              <a:t>평</a:t>
            </a:r>
            <a:r>
              <a:rPr lang="en-US" altLang="ko-KR" dirty="0" smtClean="0"/>
              <a:t>(</a:t>
            </a:r>
            <a:r>
              <a:rPr lang="ko-KR" altLang="en-US" dirty="0" smtClean="0"/>
              <a:t>성주군 </a:t>
            </a:r>
            <a:r>
              <a:rPr lang="ko-KR" altLang="en-US" dirty="0" err="1" smtClean="0"/>
              <a:t>초전면</a:t>
            </a:r>
            <a:r>
              <a:rPr lang="en-US" altLang="ko-KR" dirty="0" smtClean="0"/>
              <a:t>)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구입가 </a:t>
            </a:r>
            <a:r>
              <a:rPr lang="en-US" altLang="ko-KR" dirty="0" smtClean="0"/>
              <a:t>– 22500</a:t>
            </a:r>
            <a:r>
              <a:rPr lang="ko-KR" altLang="en-US" dirty="0" smtClean="0"/>
              <a:t>만원 </a:t>
            </a:r>
            <a:r>
              <a:rPr lang="en-US" altLang="ko-KR" dirty="0" smtClean="0"/>
              <a:t>(</a:t>
            </a:r>
            <a:r>
              <a:rPr lang="ko-KR" altLang="en-US" dirty="0" smtClean="0"/>
              <a:t>평당 </a:t>
            </a:r>
            <a:r>
              <a:rPr lang="en-US" altLang="ko-KR" dirty="0" smtClean="0"/>
              <a:t>15</a:t>
            </a:r>
            <a:r>
              <a:rPr lang="ko-KR" altLang="en-US" dirty="0" smtClean="0"/>
              <a:t>만원 </a:t>
            </a:r>
            <a:r>
              <a:rPr lang="en-US" altLang="ko-KR" dirty="0" smtClean="0"/>
              <a:t>)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좋은 목장의 위치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 - </a:t>
            </a:r>
            <a:r>
              <a:rPr lang="ko-KR" altLang="en-US" dirty="0" smtClean="0"/>
              <a:t>축사방향은 남향          </a:t>
            </a:r>
          </a:p>
          <a:p>
            <a:r>
              <a:rPr lang="en-US" altLang="ko-KR" dirty="0" smtClean="0"/>
              <a:t> - </a:t>
            </a:r>
            <a:r>
              <a:rPr lang="ko-KR" altLang="en-US" dirty="0" smtClean="0"/>
              <a:t>얕은 경사지역             </a:t>
            </a:r>
          </a:p>
          <a:p>
            <a:r>
              <a:rPr lang="en-US" altLang="ko-KR" dirty="0" smtClean="0"/>
              <a:t> - </a:t>
            </a:r>
            <a:r>
              <a:rPr lang="ko-KR" altLang="en-US" dirty="0" smtClean="0"/>
              <a:t>도로 접근이 용이한 곳   </a:t>
            </a:r>
          </a:p>
          <a:p>
            <a:r>
              <a:rPr lang="en-US" altLang="ko-KR" dirty="0" smtClean="0"/>
              <a:t> - </a:t>
            </a:r>
            <a:r>
              <a:rPr lang="ko-KR" altLang="en-US" dirty="0" smtClean="0"/>
              <a:t>목장근처 강이 없는 지역</a:t>
            </a:r>
            <a:endParaRPr lang="en-US" altLang="ko-KR" dirty="0" smtClean="0"/>
          </a:p>
          <a:p>
            <a:r>
              <a:rPr lang="en-US" altLang="ko-KR" dirty="0" smtClean="0"/>
              <a:t> - </a:t>
            </a:r>
            <a:r>
              <a:rPr lang="ko-KR" altLang="en-US" dirty="0" smtClean="0"/>
              <a:t>채광시간이 긴 곳</a:t>
            </a:r>
            <a:endParaRPr lang="en-US" altLang="ko-KR" dirty="0" smtClean="0"/>
          </a:p>
          <a:p>
            <a:r>
              <a:rPr lang="ko-KR" altLang="en-US" dirty="0" smtClean="0"/>
              <a:t> </a:t>
            </a:r>
            <a:r>
              <a:rPr lang="en-US" altLang="ko-KR" dirty="0" smtClean="0"/>
              <a:t>- </a:t>
            </a:r>
            <a:r>
              <a:rPr lang="ko-KR" altLang="en-US" dirty="0" smtClean="0"/>
              <a:t>안개 상습지역이 아닌 곳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4614866" cy="642926"/>
          </a:xfrm>
        </p:spPr>
        <p:txBody>
          <a:bodyPr>
            <a:normAutofit fontScale="90000"/>
          </a:bodyPr>
          <a:lstStyle/>
          <a:p>
            <a:r>
              <a:rPr lang="ko-KR" altLang="en-US" smtClean="0"/>
              <a:t>수정목장 축사배치도</a:t>
            </a:r>
            <a:endParaRPr lang="ko-KR" altLang="en-US"/>
          </a:p>
        </p:txBody>
      </p:sp>
      <p:cxnSp>
        <p:nvCxnSpPr>
          <p:cNvPr id="6" name="직선 연결선 5"/>
          <p:cNvCxnSpPr/>
          <p:nvPr/>
        </p:nvCxnSpPr>
        <p:spPr>
          <a:xfrm>
            <a:off x="571472" y="2071678"/>
            <a:ext cx="78581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 rot="5400000">
            <a:off x="-1642312" y="4285462"/>
            <a:ext cx="442915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 rot="5400000">
            <a:off x="6536545" y="3964785"/>
            <a:ext cx="37862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 rot="10800000">
            <a:off x="1571604" y="5857892"/>
            <a:ext cx="685804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71472" y="5857892"/>
            <a:ext cx="1143008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수정목장</a:t>
            </a:r>
            <a:endParaRPr lang="ko-KR" altLang="en-US" dirty="0"/>
          </a:p>
        </p:txBody>
      </p:sp>
      <p:pic>
        <p:nvPicPr>
          <p:cNvPr id="15" name="Picture 34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4714884"/>
            <a:ext cx="1620838" cy="1109663"/>
          </a:xfrm>
          <a:prstGeom prst="rect">
            <a:avLst/>
          </a:prstGeom>
          <a:noFill/>
        </p:spPr>
      </p:pic>
      <p:pic>
        <p:nvPicPr>
          <p:cNvPr id="17" name="Picture 3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9058" y="2357430"/>
            <a:ext cx="431483" cy="214314"/>
          </a:xfrm>
          <a:prstGeom prst="rect">
            <a:avLst/>
          </a:prstGeom>
          <a:noFill/>
        </p:spPr>
      </p:pic>
      <p:pic>
        <p:nvPicPr>
          <p:cNvPr id="18" name="Picture 79" descr="j018742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00562" y="2285992"/>
            <a:ext cx="357190" cy="370227"/>
          </a:xfrm>
          <a:prstGeom prst="rect">
            <a:avLst/>
          </a:prstGeom>
          <a:noFill/>
        </p:spPr>
      </p:pic>
      <p:pic>
        <p:nvPicPr>
          <p:cNvPr id="20" name="Picture 3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14414" y="2214554"/>
            <a:ext cx="736600" cy="736600"/>
          </a:xfrm>
          <a:prstGeom prst="rect">
            <a:avLst/>
          </a:prstGeom>
          <a:noFill/>
        </p:spPr>
      </p:pic>
      <p:pic>
        <p:nvPicPr>
          <p:cNvPr id="21" name="Picture 3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29256" y="4929198"/>
            <a:ext cx="736600" cy="736600"/>
          </a:xfrm>
          <a:prstGeom prst="rect">
            <a:avLst/>
          </a:prstGeom>
          <a:noFill/>
        </p:spPr>
      </p:pic>
      <p:pic>
        <p:nvPicPr>
          <p:cNvPr id="22" name="Picture 3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29454" y="5000636"/>
            <a:ext cx="736600" cy="736600"/>
          </a:xfrm>
          <a:prstGeom prst="rect">
            <a:avLst/>
          </a:prstGeom>
          <a:noFill/>
        </p:spPr>
      </p:pic>
      <p:pic>
        <p:nvPicPr>
          <p:cNvPr id="23" name="Picture 3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15074" y="4857760"/>
            <a:ext cx="739775" cy="908050"/>
          </a:xfrm>
          <a:prstGeom prst="rect">
            <a:avLst/>
          </a:prstGeom>
          <a:noFill/>
        </p:spPr>
      </p:pic>
      <p:pic>
        <p:nvPicPr>
          <p:cNvPr id="24" name="Picture 3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42910" y="2500306"/>
            <a:ext cx="739775" cy="908050"/>
          </a:xfrm>
          <a:prstGeom prst="rect">
            <a:avLst/>
          </a:prstGeom>
          <a:noFill/>
        </p:spPr>
      </p:pic>
      <p:pic>
        <p:nvPicPr>
          <p:cNvPr id="25" name="Picture 3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643834" y="4786322"/>
            <a:ext cx="739775" cy="908050"/>
          </a:xfrm>
          <a:prstGeom prst="rect">
            <a:avLst/>
          </a:prstGeom>
          <a:noFill/>
        </p:spPr>
      </p:pic>
      <p:sp>
        <p:nvSpPr>
          <p:cNvPr id="30" name="TextBox 29"/>
          <p:cNvSpPr txBox="1"/>
          <p:nvPr/>
        </p:nvSpPr>
        <p:spPr>
          <a:xfrm>
            <a:off x="2285984" y="5214950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우리</a:t>
            </a:r>
            <a:r>
              <a:rPr lang="ko-KR" altLang="en-US" dirty="0" err="1"/>
              <a:t>집</a:t>
            </a:r>
            <a:endParaRPr lang="ko-KR" altLang="en-US" dirty="0"/>
          </a:p>
        </p:txBody>
      </p:sp>
      <p:pic>
        <p:nvPicPr>
          <p:cNvPr id="32" name="Picture 62" descr="i040101_01_0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214810" y="3571876"/>
            <a:ext cx="1143008" cy="878165"/>
          </a:xfrm>
          <a:prstGeom prst="rect">
            <a:avLst/>
          </a:prstGeom>
          <a:noFill/>
        </p:spPr>
      </p:pic>
      <p:pic>
        <p:nvPicPr>
          <p:cNvPr id="33" name="Picture 64" descr="BMGOP0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71802" y="2357430"/>
            <a:ext cx="747123" cy="515927"/>
          </a:xfrm>
          <a:prstGeom prst="rect">
            <a:avLst/>
          </a:prstGeom>
          <a:noFill/>
        </p:spPr>
      </p:pic>
      <p:pic>
        <p:nvPicPr>
          <p:cNvPr id="34" name="Picture 66" descr="sole426_28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071670" y="2357430"/>
            <a:ext cx="822241" cy="571504"/>
          </a:xfrm>
          <a:prstGeom prst="rect">
            <a:avLst/>
          </a:prstGeom>
          <a:noFill/>
        </p:spPr>
      </p:pic>
      <p:sp>
        <p:nvSpPr>
          <p:cNvPr id="36" name="모서리가 둥근 직사각형 35"/>
          <p:cNvSpPr/>
          <p:nvPr/>
        </p:nvSpPr>
        <p:spPr>
          <a:xfrm>
            <a:off x="5643570" y="2428868"/>
            <a:ext cx="2571768" cy="2143140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6000760" y="2786059"/>
            <a:ext cx="1500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방목을 위한 </a:t>
            </a:r>
            <a:endParaRPr lang="en-US" altLang="ko-KR" dirty="0" smtClean="0"/>
          </a:p>
          <a:p>
            <a:r>
              <a:rPr lang="ko-KR" altLang="en-US" dirty="0" smtClean="0"/>
              <a:t>초지 조성</a:t>
            </a:r>
            <a:endParaRPr lang="ko-KR" altLang="en-US" dirty="0"/>
          </a:p>
        </p:txBody>
      </p:sp>
      <p:pic>
        <p:nvPicPr>
          <p:cNvPr id="40" name="Picture 18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571868" y="2714620"/>
            <a:ext cx="2075014" cy="97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1800000" lon="0" rev="0"/>
            </a:camera>
            <a:lightRig rig="threePt" dir="t"/>
          </a:scene3d>
        </p:spPr>
      </p:pic>
      <p:sp>
        <p:nvSpPr>
          <p:cNvPr id="41" name="TextBox 40"/>
          <p:cNvSpPr txBox="1"/>
          <p:nvPr/>
        </p:nvSpPr>
        <p:spPr>
          <a:xfrm>
            <a:off x="4143372" y="2928934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축사</a:t>
            </a:r>
            <a:endParaRPr lang="ko-KR" altLang="en-US" dirty="0"/>
          </a:p>
        </p:txBody>
      </p:sp>
      <p:pic>
        <p:nvPicPr>
          <p:cNvPr id="31" name="Picture 45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3071802" y="3000372"/>
            <a:ext cx="715659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extBox 37"/>
          <p:cNvSpPr txBox="1"/>
          <p:nvPr/>
        </p:nvSpPr>
        <p:spPr>
          <a:xfrm>
            <a:off x="2928926" y="3214686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퇴비사</a:t>
            </a:r>
            <a:endParaRPr lang="ko-KR" altLang="en-US" dirty="0"/>
          </a:p>
        </p:txBody>
      </p:sp>
      <p:pic>
        <p:nvPicPr>
          <p:cNvPr id="39" name="Picture 2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flipH="1">
            <a:off x="2071669" y="3071810"/>
            <a:ext cx="842687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TextBox 43"/>
          <p:cNvSpPr txBox="1"/>
          <p:nvPr/>
        </p:nvSpPr>
        <p:spPr>
          <a:xfrm>
            <a:off x="2000232" y="3214686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건초사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조립식 주택의 경우 평당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120-140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만원 정도 소요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. </a:t>
            </a:r>
          </a:p>
          <a:p>
            <a:pPr>
              <a:buNone/>
            </a:pP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   =&gt; 2600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만원</a:t>
            </a:r>
          </a:p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노동인력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: 1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명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dirty="0" err="1" smtClean="0">
                <a:latin typeface="굴림" pitchFamily="50" charset="-127"/>
                <a:ea typeface="굴림" pitchFamily="50" charset="-127"/>
              </a:rPr>
              <a:t>노동비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원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)</a:t>
            </a:r>
          </a:p>
          <a:p>
            <a:endParaRPr lang="ko-KR" altLang="en-US" dirty="0"/>
          </a:p>
        </p:txBody>
      </p:sp>
      <p:pic>
        <p:nvPicPr>
          <p:cNvPr id="4098" name="Picture 2" descr="이미지 썸네일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4143380"/>
            <a:ext cx="3214710" cy="24110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축사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축사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: 1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개의 축사</a:t>
            </a:r>
          </a:p>
          <a:p>
            <a:pPr>
              <a:buFontTx/>
              <a:buNone/>
            </a:pP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      =&gt; 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마리당 필요 면적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: 8.0m</a:t>
            </a:r>
            <a:r>
              <a:rPr lang="en-US" altLang="ko-KR" baseline="30000" dirty="0" smtClean="0">
                <a:latin typeface="굴림" pitchFamily="50" charset="-127"/>
                <a:ea typeface="굴림" pitchFamily="50" charset="-127"/>
              </a:rPr>
              <a:t>2</a:t>
            </a:r>
          </a:p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일반적으로 경량철골조로 축사 건축물을 지을 경우 평당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50-60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만원 정도 소요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. </a:t>
            </a:r>
          </a:p>
          <a:p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400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평정도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– 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약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20000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만원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가축 수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dirty="0" err="1" smtClean="0">
                <a:latin typeface="굴림" pitchFamily="50" charset="-127"/>
                <a:ea typeface="굴림" pitchFamily="50" charset="-127"/>
              </a:rPr>
              <a:t>밑소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( 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송아지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-50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두로 시작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.)</a:t>
            </a:r>
          </a:p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송아지 가격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약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230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만원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약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11500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만원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)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퇴비사</a:t>
            </a:r>
            <a:r>
              <a:rPr lang="ko-KR" altLang="en-US" dirty="0" smtClean="0"/>
              <a:t> 및 </a:t>
            </a:r>
            <a:r>
              <a:rPr lang="ko-KR" altLang="en-US" dirty="0" err="1" smtClean="0"/>
              <a:t>건초사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ko-KR" altLang="en-US" sz="3400" dirty="0" err="1" smtClean="0">
                <a:latin typeface="굴림" pitchFamily="50" charset="-127"/>
                <a:ea typeface="굴림" pitchFamily="50" charset="-127"/>
              </a:rPr>
              <a:t>퇴비사</a:t>
            </a:r>
            <a:r>
              <a:rPr lang="ko-KR" altLang="en-US" sz="3400" dirty="0" smtClean="0"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34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90000"/>
              </a:lnSpc>
            </a:pPr>
            <a:r>
              <a:rPr lang="ko-KR" altLang="en-US" sz="3400" dirty="0" smtClean="0">
                <a:latin typeface="굴림" pitchFamily="50" charset="-127"/>
                <a:ea typeface="굴림" pitchFamily="50" charset="-127"/>
              </a:rPr>
              <a:t>건축비는 </a:t>
            </a:r>
            <a:r>
              <a:rPr lang="ko-KR" altLang="en-US" sz="3400" dirty="0" err="1" smtClean="0">
                <a:latin typeface="굴림" pitchFamily="50" charset="-127"/>
                <a:ea typeface="굴림" pitchFamily="50" charset="-127"/>
              </a:rPr>
              <a:t>백평</a:t>
            </a:r>
            <a:r>
              <a:rPr lang="ko-KR" altLang="en-US" sz="3400" dirty="0" smtClean="0">
                <a:latin typeface="굴림" pitchFamily="50" charset="-127"/>
                <a:ea typeface="굴림" pitchFamily="50" charset="-127"/>
              </a:rPr>
              <a:t> 기준 </a:t>
            </a:r>
            <a:r>
              <a:rPr lang="en-US" altLang="ko-KR" sz="3400" dirty="0" smtClean="0">
                <a:latin typeface="굴림" pitchFamily="50" charset="-127"/>
                <a:ea typeface="굴림" pitchFamily="50" charset="-127"/>
              </a:rPr>
              <a:t>-</a:t>
            </a:r>
            <a:r>
              <a:rPr lang="ko-KR" altLang="en-US" sz="3400" dirty="0" smtClean="0">
                <a:latin typeface="굴림" pitchFamily="50" charset="-127"/>
                <a:ea typeface="굴림" pitchFamily="50" charset="-127"/>
              </a:rPr>
              <a:t> 약 </a:t>
            </a:r>
            <a:r>
              <a:rPr lang="en-US" altLang="ko-KR" sz="3400" dirty="0" smtClean="0">
                <a:latin typeface="굴림" pitchFamily="50" charset="-127"/>
                <a:ea typeface="굴림" pitchFamily="50" charset="-127"/>
              </a:rPr>
              <a:t>3</a:t>
            </a:r>
            <a:r>
              <a:rPr lang="ko-KR" altLang="en-US" sz="3400" dirty="0" smtClean="0">
                <a:latin typeface="굴림" pitchFamily="50" charset="-127"/>
                <a:ea typeface="굴림" pitchFamily="50" charset="-127"/>
              </a:rPr>
              <a:t>천 </a:t>
            </a:r>
            <a:r>
              <a:rPr lang="en-US" altLang="ko-KR" sz="3400" dirty="0" smtClean="0">
                <a:latin typeface="굴림" pitchFamily="50" charset="-127"/>
                <a:ea typeface="굴림" pitchFamily="50" charset="-127"/>
              </a:rPr>
              <a:t>2</a:t>
            </a:r>
            <a:r>
              <a:rPr lang="ko-KR" altLang="en-US" sz="3400" dirty="0" smtClean="0">
                <a:latin typeface="굴림" pitchFamily="50" charset="-127"/>
                <a:ea typeface="굴림" pitchFamily="50" charset="-127"/>
              </a:rPr>
              <a:t>백 만원</a:t>
            </a:r>
            <a:endParaRPr lang="en-US" altLang="ko-KR" sz="34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90000"/>
              </a:lnSpc>
            </a:pPr>
            <a:r>
              <a:rPr lang="ko-KR" altLang="en-US" sz="3400" dirty="0" err="1" smtClean="0">
                <a:latin typeface="굴림" pitchFamily="50" charset="-127"/>
                <a:ea typeface="굴림" pitchFamily="50" charset="-127"/>
              </a:rPr>
              <a:t>기계값</a:t>
            </a:r>
            <a:r>
              <a:rPr lang="ko-KR" altLang="en-US" sz="3400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3400" dirty="0" smtClean="0">
                <a:latin typeface="굴림" pitchFamily="50" charset="-127"/>
                <a:ea typeface="굴림" pitchFamily="50" charset="-127"/>
              </a:rPr>
              <a:t>- 2000</a:t>
            </a:r>
            <a:r>
              <a:rPr lang="ko-KR" altLang="en-US" sz="3400" dirty="0" smtClean="0">
                <a:latin typeface="굴림" pitchFamily="50" charset="-127"/>
                <a:ea typeface="굴림" pitchFamily="50" charset="-127"/>
              </a:rPr>
              <a:t>만원</a:t>
            </a:r>
            <a:r>
              <a:rPr lang="en-US" altLang="ko-KR" sz="3400" dirty="0" smtClean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3400" dirty="0" smtClean="0">
                <a:latin typeface="굴림" pitchFamily="50" charset="-127"/>
                <a:ea typeface="굴림" pitchFamily="50" charset="-127"/>
              </a:rPr>
              <a:t>트랙터</a:t>
            </a:r>
            <a:r>
              <a:rPr lang="en-US" altLang="ko-KR" sz="3400" dirty="0" smtClean="0">
                <a:latin typeface="굴림" pitchFamily="50" charset="-127"/>
                <a:ea typeface="굴림" pitchFamily="50" charset="-127"/>
              </a:rPr>
              <a:t>), </a:t>
            </a:r>
            <a:r>
              <a:rPr lang="ko-KR" altLang="en-US" sz="3400" dirty="0" err="1" smtClean="0">
                <a:latin typeface="굴림" pitchFamily="50" charset="-127"/>
                <a:ea typeface="굴림" pitchFamily="50" charset="-127"/>
              </a:rPr>
              <a:t>유압기</a:t>
            </a:r>
            <a:r>
              <a:rPr lang="en-US" altLang="ko-KR" sz="3400" dirty="0" smtClean="0">
                <a:latin typeface="굴림" pitchFamily="50" charset="-127"/>
                <a:ea typeface="굴림" pitchFamily="50" charset="-127"/>
              </a:rPr>
              <a:t>(150</a:t>
            </a:r>
            <a:r>
              <a:rPr lang="ko-KR" altLang="en-US" sz="3400" dirty="0" smtClean="0">
                <a:latin typeface="굴림" pitchFamily="50" charset="-127"/>
                <a:ea typeface="굴림" pitchFamily="50" charset="-127"/>
              </a:rPr>
              <a:t>만원</a:t>
            </a:r>
            <a:r>
              <a:rPr lang="en-US" altLang="ko-KR" sz="3400" dirty="0" smtClean="0">
                <a:latin typeface="굴림" pitchFamily="50" charset="-127"/>
                <a:ea typeface="굴림" pitchFamily="50" charset="-127"/>
              </a:rPr>
              <a:t>)</a:t>
            </a:r>
          </a:p>
          <a:p>
            <a:r>
              <a:rPr lang="ko-KR" altLang="en-US" sz="3400" dirty="0" err="1" smtClean="0">
                <a:latin typeface="굴림" pitchFamily="50" charset="-127"/>
                <a:ea typeface="굴림" pitchFamily="50" charset="-127"/>
              </a:rPr>
              <a:t>건초사</a:t>
            </a:r>
            <a:r>
              <a:rPr lang="ko-KR" altLang="en-US" sz="3400" dirty="0" smtClean="0"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3400" dirty="0" smtClean="0">
              <a:latin typeface="굴림" pitchFamily="50" charset="-127"/>
              <a:ea typeface="굴림" pitchFamily="50" charset="-127"/>
            </a:endParaRPr>
          </a:p>
          <a:p>
            <a:r>
              <a:rPr lang="ko-KR" altLang="en-US" sz="3400" dirty="0" smtClean="0">
                <a:latin typeface="굴림" pitchFamily="50" charset="-127"/>
                <a:ea typeface="굴림" pitchFamily="50" charset="-127"/>
              </a:rPr>
              <a:t>건축비 </a:t>
            </a:r>
            <a:r>
              <a:rPr lang="en-US" altLang="ko-KR" sz="3400" dirty="0" smtClean="0">
                <a:latin typeface="굴림" pitchFamily="50" charset="-127"/>
                <a:ea typeface="굴림" pitchFamily="50" charset="-127"/>
              </a:rPr>
              <a:t>- 1000</a:t>
            </a:r>
            <a:r>
              <a:rPr lang="ko-KR" altLang="en-US" sz="3400" dirty="0" smtClean="0">
                <a:latin typeface="굴림" pitchFamily="50" charset="-127"/>
                <a:ea typeface="굴림" pitchFamily="50" charset="-127"/>
              </a:rPr>
              <a:t>만원</a:t>
            </a:r>
            <a:endParaRPr lang="en-US" altLang="ko-KR" sz="3400" dirty="0" smtClean="0">
              <a:latin typeface="굴림" pitchFamily="50" charset="-127"/>
              <a:ea typeface="굴림" pitchFamily="50" charset="-127"/>
            </a:endParaRPr>
          </a:p>
          <a:p>
            <a:endParaRPr lang="ko-KR" altLang="en-US" dirty="0" smtClean="0">
              <a:latin typeface="휴먼매직체" pitchFamily="18" charset="-127"/>
              <a:ea typeface="휴먼매직체" pitchFamily="18" charset="-127"/>
            </a:endParaRPr>
          </a:p>
          <a:p>
            <a:endParaRPr lang="ko-KR" alt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사료 및 짚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sz="2600" dirty="0" smtClean="0">
                <a:latin typeface="굴림" pitchFamily="50" charset="-127"/>
                <a:ea typeface="굴림" pitchFamily="50" charset="-127"/>
              </a:rPr>
              <a:t>송아지사료</a:t>
            </a:r>
            <a:r>
              <a:rPr lang="en-US" altLang="ko-KR" sz="2600" dirty="0" smtClean="0">
                <a:latin typeface="굴림" pitchFamily="50" charset="-127"/>
                <a:ea typeface="굴림" pitchFamily="50" charset="-127"/>
              </a:rPr>
              <a:t> : 14,800</a:t>
            </a:r>
            <a:r>
              <a:rPr lang="ko-KR" altLang="en-US" sz="2600" dirty="0" smtClean="0">
                <a:latin typeface="굴림" pitchFamily="50" charset="-127"/>
                <a:ea typeface="굴림" pitchFamily="50" charset="-127"/>
              </a:rPr>
              <a:t>원 </a:t>
            </a:r>
            <a:r>
              <a:rPr lang="en-US" altLang="ko-KR" sz="2600" dirty="0" smtClean="0">
                <a:latin typeface="굴림" pitchFamily="50" charset="-127"/>
                <a:ea typeface="굴림" pitchFamily="50" charset="-127"/>
              </a:rPr>
              <a:t>2</a:t>
            </a:r>
            <a:r>
              <a:rPr lang="ko-KR" altLang="en-US" sz="2600" dirty="0" smtClean="0">
                <a:latin typeface="굴림" pitchFamily="50" charset="-127"/>
                <a:ea typeface="굴림" pitchFamily="50" charset="-127"/>
              </a:rPr>
              <a:t>개월 하루</a:t>
            </a:r>
            <a:r>
              <a:rPr lang="en-US" altLang="ko-KR" sz="2600" dirty="0" smtClean="0">
                <a:latin typeface="굴림" pitchFamily="50" charset="-127"/>
                <a:ea typeface="굴림" pitchFamily="50" charset="-127"/>
              </a:rPr>
              <a:t>5kg</a:t>
            </a:r>
            <a:r>
              <a:rPr lang="ko-KR" altLang="en-US" sz="2600" dirty="0" smtClean="0">
                <a:latin typeface="굴림" pitchFamily="50" charset="-127"/>
                <a:ea typeface="굴림" pitchFamily="50" charset="-127"/>
              </a:rPr>
              <a:t>정도</a:t>
            </a:r>
            <a:endParaRPr lang="en-US" altLang="ko-KR" sz="2600" dirty="0" smtClean="0">
              <a:latin typeface="굴림" pitchFamily="50" charset="-127"/>
              <a:ea typeface="굴림" pitchFamily="50" charset="-127"/>
            </a:endParaRPr>
          </a:p>
          <a:p>
            <a:r>
              <a:rPr kumimoji="1" lang="ko-KR" altLang="en-US" sz="2600" kern="0" dirty="0" err="1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육성우사료</a:t>
            </a:r>
            <a:r>
              <a:rPr kumimoji="1" lang="ko-KR" altLang="en-US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kumimoji="1" lang="en-US" altLang="ko-KR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:</a:t>
            </a:r>
            <a:r>
              <a:rPr kumimoji="1" lang="ko-KR" altLang="en-US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kumimoji="1" lang="en-US" altLang="ko-KR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13,080</a:t>
            </a:r>
            <a:r>
              <a:rPr kumimoji="1" lang="ko-KR" altLang="en-US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원</a:t>
            </a:r>
            <a:r>
              <a:rPr kumimoji="1" lang="en-US" altLang="ko-KR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(1</a:t>
            </a:r>
            <a:r>
              <a:rPr kumimoji="1" lang="ko-KR" altLang="en-US" sz="2600" kern="0" dirty="0" err="1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년정도</a:t>
            </a:r>
            <a:r>
              <a:rPr kumimoji="1" lang="en-US" altLang="ko-KR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)</a:t>
            </a:r>
            <a:r>
              <a:rPr kumimoji="1" lang="ko-KR" altLang="en-US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한 </a:t>
            </a:r>
            <a:r>
              <a:rPr kumimoji="1" lang="ko-KR" altLang="en-US" sz="2600" kern="0" dirty="0" err="1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달정도</a:t>
            </a:r>
            <a:r>
              <a:rPr kumimoji="1" lang="ko-KR" altLang="en-US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kumimoji="1" lang="en-US" altLang="ko-KR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3kg</a:t>
            </a:r>
            <a:r>
              <a:rPr kumimoji="1" lang="ko-KR" altLang="en-US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주고 한달 </a:t>
            </a:r>
            <a:r>
              <a:rPr kumimoji="1" lang="ko-KR" altLang="en-US" sz="2600" kern="0" dirty="0" err="1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후다시</a:t>
            </a:r>
            <a:r>
              <a:rPr kumimoji="1" lang="ko-KR" altLang="en-US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kumimoji="1" lang="en-US" altLang="ko-KR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5kg</a:t>
            </a:r>
            <a:r>
              <a:rPr kumimoji="1" lang="ko-KR" altLang="en-US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로 준다</a:t>
            </a:r>
            <a:r>
              <a:rPr kumimoji="1" lang="en-US" altLang="ko-KR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.</a:t>
            </a:r>
          </a:p>
          <a:p>
            <a:r>
              <a:rPr kumimoji="1" lang="ko-KR" altLang="en-US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비육우사료 </a:t>
            </a:r>
            <a:r>
              <a:rPr kumimoji="1" lang="en-US" altLang="ko-KR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: 13,230</a:t>
            </a:r>
            <a:r>
              <a:rPr kumimoji="1" lang="ko-KR" altLang="en-US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원</a:t>
            </a:r>
            <a:r>
              <a:rPr kumimoji="1" lang="en-US" altLang="ko-KR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2~3</a:t>
            </a:r>
            <a:r>
              <a:rPr kumimoji="1" lang="ko-KR" altLang="en-US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개월 </a:t>
            </a:r>
            <a:r>
              <a:rPr kumimoji="1" lang="en-US" altLang="ko-KR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9~10kg</a:t>
            </a:r>
          </a:p>
          <a:p>
            <a:r>
              <a:rPr kumimoji="1" lang="ko-KR" altLang="en-US" sz="2600" kern="0" dirty="0" err="1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숙성우사료</a:t>
            </a:r>
            <a:r>
              <a:rPr kumimoji="1" lang="ko-KR" altLang="en-US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kumimoji="1" lang="en-US" altLang="ko-KR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: 13,430</a:t>
            </a:r>
            <a:r>
              <a:rPr kumimoji="1" lang="ko-KR" altLang="en-US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원</a:t>
            </a:r>
            <a:r>
              <a:rPr kumimoji="1" lang="en-US" altLang="ko-KR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6~7</a:t>
            </a:r>
            <a:r>
              <a:rPr kumimoji="1" lang="ko-KR" altLang="en-US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개월쯤 </a:t>
            </a:r>
            <a:r>
              <a:rPr kumimoji="1" lang="en-US" altLang="ko-KR" sz="2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10kg</a:t>
            </a:r>
          </a:p>
          <a:p>
            <a:pPr lvl="0"/>
            <a:r>
              <a:rPr lang="ko-KR" altLang="en-US" sz="2600" dirty="0" smtClean="0"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26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90000"/>
              </a:lnSpc>
            </a:pPr>
            <a:r>
              <a:rPr lang="ko-KR" altLang="en-US" sz="2600" dirty="0" smtClean="0">
                <a:latin typeface="굴림" pitchFamily="50" charset="-127"/>
                <a:ea typeface="굴림" pitchFamily="50" charset="-127"/>
              </a:rPr>
              <a:t>송아지 사료 </a:t>
            </a:r>
            <a:r>
              <a:rPr lang="en-US" altLang="ko-KR" sz="2600" dirty="0" smtClean="0">
                <a:latin typeface="굴림" pitchFamily="50" charset="-127"/>
                <a:ea typeface="굴림" pitchFamily="50" charset="-127"/>
              </a:rPr>
              <a:t>: 177,600</a:t>
            </a:r>
            <a:r>
              <a:rPr lang="ko-KR" altLang="en-US" sz="2600" dirty="0" smtClean="0">
                <a:latin typeface="굴림" pitchFamily="50" charset="-127"/>
                <a:ea typeface="굴림" pitchFamily="50" charset="-127"/>
              </a:rPr>
              <a:t>원</a:t>
            </a:r>
          </a:p>
          <a:p>
            <a:pPr>
              <a:lnSpc>
                <a:spcPct val="90000"/>
              </a:lnSpc>
            </a:pPr>
            <a:r>
              <a:rPr lang="ko-KR" altLang="en-US" sz="2600" dirty="0" smtClean="0">
                <a:latin typeface="굴림" pitchFamily="50" charset="-127"/>
                <a:ea typeface="굴림" pitchFamily="50" charset="-127"/>
              </a:rPr>
              <a:t>육성우 사료 </a:t>
            </a:r>
            <a:r>
              <a:rPr lang="en-US" altLang="ko-KR" sz="2600" dirty="0" smtClean="0">
                <a:latin typeface="굴림" pitchFamily="50" charset="-127"/>
                <a:ea typeface="굴림" pitchFamily="50" charset="-127"/>
              </a:rPr>
              <a:t>: 902,520</a:t>
            </a:r>
            <a:r>
              <a:rPr lang="ko-KR" altLang="en-US" sz="2600" dirty="0" smtClean="0">
                <a:latin typeface="굴림" pitchFamily="50" charset="-127"/>
                <a:ea typeface="굴림" pitchFamily="50" charset="-127"/>
              </a:rPr>
              <a:t>원</a:t>
            </a:r>
          </a:p>
          <a:p>
            <a:pPr>
              <a:lnSpc>
                <a:spcPct val="90000"/>
              </a:lnSpc>
            </a:pPr>
            <a:r>
              <a:rPr lang="ko-KR" altLang="en-US" sz="2600" dirty="0" smtClean="0">
                <a:latin typeface="굴림" pitchFamily="50" charset="-127"/>
                <a:ea typeface="굴림" pitchFamily="50" charset="-127"/>
              </a:rPr>
              <a:t>비육우 사료</a:t>
            </a:r>
            <a:r>
              <a:rPr lang="en-US" altLang="ko-KR" sz="2600" dirty="0" smtClean="0">
                <a:latin typeface="굴림" pitchFamily="50" charset="-127"/>
                <a:ea typeface="굴림" pitchFamily="50" charset="-127"/>
              </a:rPr>
              <a:t> : 423,360</a:t>
            </a:r>
            <a:r>
              <a:rPr lang="ko-KR" altLang="en-US" sz="2600" dirty="0" smtClean="0">
                <a:latin typeface="굴림" pitchFamily="50" charset="-127"/>
                <a:ea typeface="굴림" pitchFamily="50" charset="-127"/>
              </a:rPr>
              <a:t>원</a:t>
            </a:r>
          </a:p>
          <a:p>
            <a:pPr>
              <a:lnSpc>
                <a:spcPct val="90000"/>
              </a:lnSpc>
            </a:pPr>
            <a:r>
              <a:rPr lang="ko-KR" altLang="en-US" sz="2600" dirty="0" err="1" smtClean="0">
                <a:latin typeface="굴림" pitchFamily="50" charset="-127"/>
                <a:ea typeface="굴림" pitchFamily="50" charset="-127"/>
              </a:rPr>
              <a:t>숙성우</a:t>
            </a:r>
            <a:r>
              <a:rPr lang="ko-KR" altLang="en-US" sz="2600" dirty="0" smtClean="0">
                <a:latin typeface="굴림" pitchFamily="50" charset="-127"/>
                <a:ea typeface="굴림" pitchFamily="50" charset="-127"/>
              </a:rPr>
              <a:t> 사료 </a:t>
            </a:r>
            <a:r>
              <a:rPr lang="en-US" altLang="ko-KR" sz="2600" dirty="0" smtClean="0">
                <a:latin typeface="굴림" pitchFamily="50" charset="-127"/>
                <a:ea typeface="굴림" pitchFamily="50" charset="-127"/>
              </a:rPr>
              <a:t>: 1,128,120</a:t>
            </a:r>
            <a:r>
              <a:rPr lang="ko-KR" altLang="en-US" sz="2600" dirty="0" smtClean="0">
                <a:latin typeface="굴림" pitchFamily="50" charset="-127"/>
                <a:ea typeface="굴림" pitchFamily="50" charset="-127"/>
              </a:rPr>
              <a:t>원</a:t>
            </a:r>
            <a:endParaRPr lang="en-US" altLang="ko-KR" sz="26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90000"/>
              </a:lnSpc>
            </a:pPr>
            <a:r>
              <a:rPr lang="ko-KR" altLang="en-US" sz="2600" dirty="0" smtClean="0">
                <a:latin typeface="굴림" pitchFamily="50" charset="-127"/>
                <a:ea typeface="굴림" pitchFamily="50" charset="-127"/>
              </a:rPr>
              <a:t> 합 </a:t>
            </a:r>
            <a:r>
              <a:rPr lang="en-US" altLang="ko-KR" sz="2600" dirty="0" smtClean="0">
                <a:latin typeface="굴림" pitchFamily="50" charset="-127"/>
                <a:ea typeface="굴림" pitchFamily="50" charset="-127"/>
              </a:rPr>
              <a:t>= 2,631,600</a:t>
            </a:r>
            <a:r>
              <a:rPr lang="ko-KR" altLang="en-US" sz="2600" dirty="0" smtClean="0">
                <a:latin typeface="굴림" pitchFamily="50" charset="-127"/>
                <a:ea typeface="굴림" pitchFamily="50" charset="-127"/>
              </a:rPr>
              <a:t>원</a:t>
            </a:r>
          </a:p>
          <a:p>
            <a:pPr>
              <a:lnSpc>
                <a:spcPct val="90000"/>
              </a:lnSpc>
            </a:pPr>
            <a:r>
              <a:rPr lang="ko-KR" altLang="en-US" sz="2600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2600" dirty="0" smtClean="0">
                <a:latin typeface="굴림" pitchFamily="50" charset="-127"/>
                <a:ea typeface="굴림" pitchFamily="50" charset="-127"/>
              </a:rPr>
              <a:t>50</a:t>
            </a:r>
            <a:r>
              <a:rPr lang="ko-KR" altLang="en-US" sz="2600" dirty="0" smtClean="0">
                <a:latin typeface="굴림" pitchFamily="50" charset="-127"/>
                <a:ea typeface="굴림" pitchFamily="50" charset="-127"/>
              </a:rPr>
              <a:t>마리가 이년 동안 먹은 사료값</a:t>
            </a:r>
            <a:br>
              <a:rPr lang="ko-KR" altLang="en-US" sz="2600" dirty="0" smtClean="0">
                <a:latin typeface="굴림" pitchFamily="50" charset="-127"/>
                <a:ea typeface="굴림" pitchFamily="50" charset="-127"/>
              </a:rPr>
            </a:br>
            <a:r>
              <a:rPr lang="ko-KR" altLang="en-US" sz="2600" dirty="0" smtClean="0">
                <a:latin typeface="굴림" pitchFamily="50" charset="-127"/>
                <a:ea typeface="굴림" pitchFamily="50" charset="-127"/>
              </a:rPr>
              <a:t>           </a:t>
            </a:r>
            <a:r>
              <a:rPr lang="en-US" altLang="ko-KR" sz="2600" dirty="0" smtClean="0">
                <a:latin typeface="굴림" pitchFamily="50" charset="-127"/>
                <a:ea typeface="굴림" pitchFamily="50" charset="-127"/>
              </a:rPr>
              <a:t>2,631,600X50 = 131,580,000</a:t>
            </a:r>
          </a:p>
          <a:p>
            <a:endParaRPr lang="en-US" altLang="ko-K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사료 및 짚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볏짚</a:t>
            </a:r>
            <a:endParaRPr lang="en-US" altLang="ko-KR" dirty="0" smtClean="0"/>
          </a:p>
          <a:p>
            <a:r>
              <a:rPr lang="ko-KR" altLang="en-US" dirty="0" err="1" smtClean="0"/>
              <a:t>숫소</a:t>
            </a:r>
            <a:r>
              <a:rPr lang="ko-KR" altLang="en-US" dirty="0" smtClean="0"/>
              <a:t> 기준 </a:t>
            </a:r>
            <a:r>
              <a:rPr lang="en-US" altLang="ko-KR" dirty="0" smtClean="0"/>
              <a:t>1</a:t>
            </a:r>
            <a:r>
              <a:rPr lang="ko-KR" altLang="en-US" dirty="0" smtClean="0"/>
              <a:t>일 </a:t>
            </a:r>
            <a:r>
              <a:rPr lang="en-US" altLang="ko-KR" dirty="0" smtClean="0"/>
              <a:t>7kg</a:t>
            </a:r>
          </a:p>
          <a:p>
            <a:r>
              <a:rPr lang="ko-KR" altLang="en-US" dirty="0" smtClean="0"/>
              <a:t>볏짚 </a:t>
            </a:r>
            <a:r>
              <a:rPr lang="en-US" altLang="ko-KR" dirty="0" smtClean="0"/>
              <a:t>kg</a:t>
            </a:r>
            <a:r>
              <a:rPr lang="ko-KR" altLang="en-US" dirty="0" smtClean="0"/>
              <a:t>당 </a:t>
            </a:r>
            <a:r>
              <a:rPr lang="en-US" altLang="ko-KR" dirty="0" smtClean="0"/>
              <a:t>450</a:t>
            </a:r>
            <a:r>
              <a:rPr lang="ko-KR" altLang="en-US" dirty="0" smtClean="0"/>
              <a:t>원정도</a:t>
            </a:r>
            <a:endParaRPr lang="en-US" altLang="ko-KR" dirty="0" smtClean="0"/>
          </a:p>
          <a:p>
            <a:r>
              <a:rPr lang="en-US" altLang="ko-KR" dirty="0" smtClean="0"/>
              <a:t>30</a:t>
            </a:r>
            <a:r>
              <a:rPr lang="ko-KR" altLang="en-US" dirty="0" smtClean="0"/>
              <a:t>개월 </a:t>
            </a:r>
            <a:r>
              <a:rPr lang="ko-KR" altLang="en-US" dirty="0" err="1" smtClean="0"/>
              <a:t>령에</a:t>
            </a:r>
            <a:r>
              <a:rPr lang="ko-KR" altLang="en-US" dirty="0" smtClean="0"/>
              <a:t> 출하</a:t>
            </a:r>
            <a:endParaRPr lang="en-US" altLang="ko-KR" dirty="0" smtClean="0"/>
          </a:p>
          <a:p>
            <a:r>
              <a:rPr lang="ko-KR" altLang="en-US" dirty="0" smtClean="0"/>
              <a:t>계산</a:t>
            </a:r>
            <a:endParaRPr lang="en-US" altLang="ko-KR" dirty="0" smtClean="0"/>
          </a:p>
          <a:p>
            <a:r>
              <a:rPr lang="en-US" altLang="ko-KR" dirty="0" smtClean="0"/>
              <a:t>- 450 x 7 x 30 x 30 = 283</a:t>
            </a:r>
            <a:r>
              <a:rPr lang="ko-KR" altLang="en-US" dirty="0" smtClean="0"/>
              <a:t>만 </a:t>
            </a:r>
            <a:r>
              <a:rPr lang="en-US" altLang="ko-KR" dirty="0" smtClean="0"/>
              <a:t>5</a:t>
            </a:r>
            <a:r>
              <a:rPr lang="ko-KR" altLang="en-US" dirty="0" smtClean="0"/>
              <a:t>천원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도시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도시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184</TotalTime>
  <Words>397</Words>
  <Application>Microsoft Office PowerPoint</Application>
  <PresentationFormat>화면 슬라이드 쇼(4:3)</PresentationFormat>
  <Paragraphs>74</Paragraphs>
  <Slides>13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도시</vt:lpstr>
      <vt:lpstr>수정목장</vt:lpstr>
      <vt:lpstr>부지 및 장소</vt:lpstr>
      <vt:lpstr>좋은 목장의 위치</vt:lpstr>
      <vt:lpstr>수정목장 축사배치도</vt:lpstr>
      <vt:lpstr>집</vt:lpstr>
      <vt:lpstr>축사</vt:lpstr>
      <vt:lpstr>퇴비사 및 건초사</vt:lpstr>
      <vt:lpstr>사료 및 짚</vt:lpstr>
      <vt:lpstr>사료 및 짚</vt:lpstr>
      <vt:lpstr>기타비용(출하직전기준)</vt:lpstr>
      <vt:lpstr>총 생산비</vt:lpstr>
      <vt:lpstr>등급가격</vt:lpstr>
      <vt:lpstr>슬라이드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이수정</dc:creator>
  <cp:lastModifiedBy>이수정</cp:lastModifiedBy>
  <cp:revision>15</cp:revision>
  <dcterms:created xsi:type="dcterms:W3CDTF">2009-05-05T11:43:27Z</dcterms:created>
  <dcterms:modified xsi:type="dcterms:W3CDTF">2009-05-06T12:19:28Z</dcterms:modified>
</cp:coreProperties>
</file>