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</p:sldMasterIdLst>
  <p:sldIdLst>
    <p:sldId id="256" r:id="rId2"/>
    <p:sldId id="260" r:id="rId3"/>
    <p:sldId id="257" r:id="rId4"/>
    <p:sldId id="258" r:id="rId5"/>
    <p:sldId id="259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부제목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ko-KR" altLang="en-US" smtClean="0"/>
              <a:t>마스터 부제목 스타일 편집</a:t>
            </a:r>
            <a:endParaRPr kumimoji="0" lang="en-US"/>
          </a:p>
        </p:txBody>
      </p:sp>
      <p:sp>
        <p:nvSpPr>
          <p:cNvPr id="28" name="제목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cxnSp>
        <p:nvCxnSpPr>
          <p:cNvPr id="8" name="직선 연결선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직선 연결선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타원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날짜 개체 틀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1282A-D1D7-4679-8F34-13B4042432AC}" type="datetimeFigureOut">
              <a:rPr lang="ko-KR" altLang="en-US" smtClean="0"/>
              <a:pPr/>
              <a:t>2009-12-01</a:t>
            </a:fld>
            <a:endParaRPr lang="ko-KR" altLang="en-US"/>
          </a:p>
        </p:txBody>
      </p:sp>
      <p:sp>
        <p:nvSpPr>
          <p:cNvPr id="16" name="슬라이드 번호 개체 틀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2C8A640-3FCE-49A9-9349-800CAFF81483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17" name="바닥글 개체 틀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1282A-D1D7-4679-8F34-13B4042432AC}" type="datetimeFigureOut">
              <a:rPr lang="ko-KR" altLang="en-US" smtClean="0"/>
              <a:pPr/>
              <a:t>2009-12-01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C8A640-3FCE-49A9-9349-800CAFF8148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1282A-D1D7-4679-8F34-13B4042432AC}" type="datetimeFigureOut">
              <a:rPr lang="ko-KR" altLang="en-US" smtClean="0"/>
              <a:pPr/>
              <a:t>2009-12-01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C8A640-3FCE-49A9-9349-800CAFF8148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내용 개체 틀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14" name="날짜 개체 틀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EE91282A-D1D7-4679-8F34-13B4042432AC}" type="datetimeFigureOut">
              <a:rPr lang="ko-KR" altLang="en-US" smtClean="0"/>
              <a:pPr/>
              <a:t>2009-12-01</a:t>
            </a:fld>
            <a:endParaRPr lang="ko-KR" altLang="en-US"/>
          </a:p>
        </p:txBody>
      </p:sp>
      <p:sp>
        <p:nvSpPr>
          <p:cNvPr id="15" name="슬라이드 번호 개체 틀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D2C8A640-3FCE-49A9-9349-800CAFF81483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16" name="바닥글 개체 틀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17" name="제목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1282A-D1D7-4679-8F34-13B4042432AC}" type="datetimeFigureOut">
              <a:rPr lang="ko-KR" altLang="en-US" smtClean="0"/>
              <a:pPr/>
              <a:t>2009-12-01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C8A640-3FCE-49A9-9349-800CAFF81483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cxnSp>
        <p:nvCxnSpPr>
          <p:cNvPr id="7" name="직선 연결선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1282A-D1D7-4679-8F34-13B4042432AC}" type="datetimeFigureOut">
              <a:rPr lang="ko-KR" altLang="en-US" smtClean="0"/>
              <a:pPr/>
              <a:t>2009-12-01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C8A640-3FCE-49A9-9349-800CAFF81483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11" name="내용 개체 틀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13" name="내용 개체 틀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C8A640-3FCE-49A9-9349-800CAFF81483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1282A-D1D7-4679-8F34-13B4042432AC}" type="datetimeFigureOut">
              <a:rPr lang="ko-KR" altLang="en-US" smtClean="0"/>
              <a:pPr/>
              <a:t>2009-12-01</a:t>
            </a:fld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32" name="내용 개체 틀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34" name="내용 개체 틀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12" name="텍스트 개체 틀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cxnSp>
        <p:nvCxnSpPr>
          <p:cNvPr id="10" name="직선 연결선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직선 연결선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1282A-D1D7-4679-8F34-13B4042432AC}" type="datetimeFigureOut">
              <a:rPr lang="ko-KR" altLang="en-US" smtClean="0"/>
              <a:pPr/>
              <a:t>2009-12-01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C8A640-3FCE-49A9-9349-800CAFF81483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1282A-D1D7-4679-8F34-13B4042432AC}" type="datetimeFigureOut">
              <a:rPr lang="ko-KR" altLang="en-US" smtClean="0"/>
              <a:pPr/>
              <a:t>2009-12-01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C8A640-3FCE-49A9-9349-800CAFF8148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내용 개체 틀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31" name="제목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8" name="날짜 개체 틀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EE91282A-D1D7-4679-8F34-13B4042432AC}" type="datetimeFigureOut">
              <a:rPr lang="ko-KR" altLang="en-US" smtClean="0"/>
              <a:pPr/>
              <a:t>2009-12-01</a:t>
            </a:fld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D2C8A640-3FCE-49A9-9349-800CAFF81483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10" name="바닥글 개체 틀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ko-KR" altLang="en-US" smtClean="0"/>
              <a:t>그림을 추가하려면 아이콘을 클릭하십시오</a:t>
            </a:r>
            <a:endParaRPr kumimoji="0" 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8" name="날짜 개체 틀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1282A-D1D7-4679-8F34-13B4042432AC}" type="datetimeFigureOut">
              <a:rPr lang="ko-KR" altLang="en-US" smtClean="0"/>
              <a:pPr/>
              <a:t>2009-12-01</a:t>
            </a:fld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2C8A640-3FCE-49A9-9349-800CAFF81483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10" name="바닥글 개체 틀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텍스트 개체 틀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kumimoji="0" lang="ko-KR" altLang="en-US" smtClean="0"/>
              <a:t>둘째 수준</a:t>
            </a:r>
          </a:p>
          <a:p>
            <a:pPr lvl="2" eaLnBrk="1" latinLnBrk="0" hangingPunct="1"/>
            <a:r>
              <a:rPr kumimoji="0" lang="ko-KR" altLang="en-US" smtClean="0"/>
              <a:t>셋째 수준</a:t>
            </a:r>
          </a:p>
          <a:p>
            <a:pPr lvl="3" eaLnBrk="1" latinLnBrk="0" hangingPunct="1"/>
            <a:r>
              <a:rPr kumimoji="0" lang="ko-KR" altLang="en-US" smtClean="0"/>
              <a:t>넷째 수준</a:t>
            </a:r>
          </a:p>
          <a:p>
            <a:pPr lvl="4" eaLnBrk="1" latinLnBrk="0" hangingPunct="1"/>
            <a:r>
              <a:rPr kumimoji="0" lang="ko-KR" altLang="en-US" smtClean="0"/>
              <a:t>다섯째 수준</a:t>
            </a:r>
            <a:endParaRPr kumimoji="0" lang="en-US"/>
          </a:p>
        </p:txBody>
      </p:sp>
      <p:sp>
        <p:nvSpPr>
          <p:cNvPr id="24" name="날짜 개체 틀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EE91282A-D1D7-4679-8F34-13B4042432AC}" type="datetimeFigureOut">
              <a:rPr lang="ko-KR" altLang="en-US" smtClean="0"/>
              <a:pPr/>
              <a:t>2009-12-01</a:t>
            </a:fld>
            <a:endParaRPr lang="ko-KR" altLang="en-US"/>
          </a:p>
        </p:txBody>
      </p:sp>
      <p:sp>
        <p:nvSpPr>
          <p:cNvPr id="10" name="바닥글 개체 틀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22" name="슬라이드 번호 개체 틀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D2C8A640-3FCE-49A9-9349-800CAFF81483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5" name="제목 개체 틀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l" rtl="0" eaLnBrk="1" latinLnBrk="1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1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1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1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1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1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1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1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1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1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hyperlink" Target="http://ko.wikipedia.org/wiki/%EC%84%B8%EC%8A%98" TargetMode="External"/><Relationship Id="rId13" Type="http://schemas.openxmlformats.org/officeDocument/2006/relationships/hyperlink" Target="http://ko.wikipedia.org/wiki/%EC%A3%BC%EC%84%9D" TargetMode="External"/><Relationship Id="rId18" Type="http://schemas.openxmlformats.org/officeDocument/2006/relationships/hyperlink" Target="http://ko.wikipedia.org/wiki/%ED%95%A9%EA%B8%88" TargetMode="External"/><Relationship Id="rId3" Type="http://schemas.openxmlformats.org/officeDocument/2006/relationships/hyperlink" Target="http://ko.wikipedia.org/wiki/%ED%99%94%ED%95%99_%EC%9B%90%EC%86%8C" TargetMode="External"/><Relationship Id="rId21" Type="http://schemas.openxmlformats.org/officeDocument/2006/relationships/hyperlink" Target="http://ko.wikipedia.org/wiki/%EC%A7%88%EC%82%B0" TargetMode="External"/><Relationship Id="rId7" Type="http://schemas.openxmlformats.org/officeDocument/2006/relationships/hyperlink" Target="http://ko.wikipedia.org/wiki/%EC%95%A1%EC%B2%B4" TargetMode="External"/><Relationship Id="rId12" Type="http://schemas.openxmlformats.org/officeDocument/2006/relationships/hyperlink" Target="http://ko.wikipedia.org/w/index.php?title=%EC%A7%84%EC%82%AC_(%EA%B4%91%EB%AC%BC)&amp;action=edit&amp;redlink=1" TargetMode="External"/><Relationship Id="rId17" Type="http://schemas.openxmlformats.org/officeDocument/2006/relationships/hyperlink" Target="http://ko.wikipedia.org/wiki/%EB%A7%88%EA%B7%B8%EB%84%A4%EC%8A%98" TargetMode="External"/><Relationship Id="rId25" Type="http://schemas.openxmlformats.org/officeDocument/2006/relationships/hyperlink" Target="http://ko.wikipedia.org/w/index.php?title=%ED%99%A9%ED%99%94%EC%88%98%EC%9D%80&amp;action=edit&amp;redlink=1" TargetMode="External"/><Relationship Id="rId2" Type="http://schemas.openxmlformats.org/officeDocument/2006/relationships/hyperlink" Target="http://ko.wikipedia.org/wiki/%EC%98%81%EC%96%B4" TargetMode="External"/><Relationship Id="rId16" Type="http://schemas.openxmlformats.org/officeDocument/2006/relationships/hyperlink" Target="http://ko.wikipedia.org/wiki/%EC%BD%94%EB%B0%9C%ED%8A%B8" TargetMode="External"/><Relationship Id="rId20" Type="http://schemas.openxmlformats.org/officeDocument/2006/relationships/hyperlink" Target="http://ko.wikipedia.org/wiki/%EC%97%BC%EC%82%B0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ko.wikipedia.org/wiki/%EC%A0%84%EC%9D%B4_%EA%B8%88%EC%86%8D" TargetMode="External"/><Relationship Id="rId11" Type="http://schemas.openxmlformats.org/officeDocument/2006/relationships/hyperlink" Target="http://ko.wikipedia.org/wiki/%EB%B8%8C%EB%A1%AC" TargetMode="External"/><Relationship Id="rId24" Type="http://schemas.openxmlformats.org/officeDocument/2006/relationships/hyperlink" Target="http://ko.wikipedia.org/wiki/%ED%99%A9" TargetMode="External"/><Relationship Id="rId5" Type="http://schemas.openxmlformats.org/officeDocument/2006/relationships/hyperlink" Target="http://ko.wikipedia.org/wiki/%EC%9B%90%EC%9E%90_%EB%B2%88%ED%98%B8" TargetMode="External"/><Relationship Id="rId15" Type="http://schemas.openxmlformats.org/officeDocument/2006/relationships/hyperlink" Target="http://ko.wikipedia.org/wiki/%EB%8B%88%EC%BC%88" TargetMode="External"/><Relationship Id="rId23" Type="http://schemas.openxmlformats.org/officeDocument/2006/relationships/hyperlink" Target="http://ko.wikipedia.org/w/index.php?title=%EC%82%B0%ED%99%94%EC%88%98%EC%9D%80&amp;action=edit&amp;redlink=1" TargetMode="External"/><Relationship Id="rId10" Type="http://schemas.openxmlformats.org/officeDocument/2006/relationships/hyperlink" Target="http://ko.wikipedia.org/wiki/%EA%B0%88%EB%A5%A8" TargetMode="External"/><Relationship Id="rId19" Type="http://schemas.openxmlformats.org/officeDocument/2006/relationships/hyperlink" Target="http://ko.wikipedia.org/w/index.php?title=%EC%95%84%EB%A7%90%EA%B0%90&amp;action=edit&amp;redlink=1" TargetMode="External"/><Relationship Id="rId4" Type="http://schemas.openxmlformats.org/officeDocument/2006/relationships/hyperlink" Target="http://ko.wikipedia.org/wiki/%EB%9D%BC%ED%8B%B4%EC%96%B4" TargetMode="External"/><Relationship Id="rId9" Type="http://schemas.openxmlformats.org/officeDocument/2006/relationships/hyperlink" Target="http://ko.wikipedia.org/wiki/%ED%94%84%EB%9E%80%EC%8A%98" TargetMode="External"/><Relationship Id="rId14" Type="http://schemas.openxmlformats.org/officeDocument/2006/relationships/hyperlink" Target="http://ko.wikipedia.org/wiki/%EC%B2%A0" TargetMode="External"/><Relationship Id="rId22" Type="http://schemas.openxmlformats.org/officeDocument/2006/relationships/hyperlink" Target="http://ko.wikipedia.org/w/index.php?title=%EC%A7%88%EC%82%B0%EC%88%98%EC%9D%80&amp;action=edit&amp;redlink=1" TargetMode="Externa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://ko.wikipedia.org/w/index.php?title=%EC%95%84%EB%A7%90%EA%B0%90&amp;action=edit&amp;redlink=1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100.naver.com/100.nhn?docid=50344" TargetMode="External"/><Relationship Id="rId2" Type="http://schemas.openxmlformats.org/officeDocument/2006/relationships/hyperlink" Target="http://100.naver.com/100.nhn?docid=149854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100.naver.com/100.nhn?docid=78180" TargetMode="External"/><Relationship Id="rId4" Type="http://schemas.openxmlformats.org/officeDocument/2006/relationships/hyperlink" Target="http://100.naver.com/100.nhn?docid=149429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100.nate.com/dicsearch/pentry.html?i=118389" TargetMode="External"/><Relationship Id="rId2" Type="http://schemas.openxmlformats.org/officeDocument/2006/relationships/hyperlink" Target="http://100.nate.com/dicsearch/pentry.html?i=201639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100.nate.com/dicsearch/pentry.html?i=175932" TargetMode="External"/><Relationship Id="rId2" Type="http://schemas.openxmlformats.org/officeDocument/2006/relationships/hyperlink" Target="http://100.nate.com/dicsearch/pentry.html?i=112650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100.nate.com/dicsearch/pentry.html?i=177531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571472" y="3286124"/>
            <a:ext cx="7854696" cy="2609856"/>
          </a:xfrm>
        </p:spPr>
        <p:txBody>
          <a:bodyPr/>
          <a:lstStyle/>
          <a:p>
            <a:endParaRPr lang="en-US" altLang="ko-KR" dirty="0" smtClean="0"/>
          </a:p>
          <a:p>
            <a:r>
              <a:rPr lang="ko-KR" altLang="en-US" dirty="0" smtClean="0"/>
              <a:t>                                           과목 </a:t>
            </a:r>
            <a:r>
              <a:rPr lang="en-US" altLang="ko-KR" dirty="0" smtClean="0"/>
              <a:t>: </a:t>
            </a:r>
            <a:r>
              <a:rPr lang="ko-KR" altLang="en-US" dirty="0" smtClean="0"/>
              <a:t>동물영양학 및 실험</a:t>
            </a:r>
            <a:endParaRPr lang="en-US" altLang="ko-KR" dirty="0" smtClean="0"/>
          </a:p>
          <a:p>
            <a:r>
              <a:rPr lang="ko-KR" altLang="en-US" dirty="0" smtClean="0"/>
              <a:t>                         이름</a:t>
            </a:r>
            <a:r>
              <a:rPr lang="en-US" altLang="ko-KR" dirty="0" smtClean="0"/>
              <a:t>: </a:t>
            </a:r>
            <a:r>
              <a:rPr lang="ko-KR" altLang="en-US" dirty="0" smtClean="0"/>
              <a:t>김 현 민</a:t>
            </a:r>
            <a:endParaRPr lang="en-US" altLang="ko-KR" dirty="0" smtClean="0"/>
          </a:p>
          <a:p>
            <a:r>
              <a:rPr lang="ko-KR" altLang="en-US" dirty="0" smtClean="0"/>
              <a:t>                           학번</a:t>
            </a:r>
            <a:r>
              <a:rPr lang="en-US" altLang="ko-KR" dirty="0" smtClean="0"/>
              <a:t>: 20737899</a:t>
            </a:r>
          </a:p>
          <a:p>
            <a:r>
              <a:rPr lang="ko-KR" altLang="en-US" dirty="0" smtClean="0"/>
              <a:t>                                  교수</a:t>
            </a:r>
            <a:r>
              <a:rPr lang="en-US" altLang="ko-KR" dirty="0" smtClean="0"/>
              <a:t>: </a:t>
            </a:r>
            <a:r>
              <a:rPr lang="ko-KR" altLang="en-US" dirty="0" smtClean="0"/>
              <a:t>윤용범 교수님</a:t>
            </a:r>
            <a:endParaRPr lang="en-US" altLang="ko-KR" dirty="0" smtClean="0"/>
          </a:p>
          <a:p>
            <a:endParaRPr lang="en-US" altLang="ko-KR" dirty="0" smtClean="0"/>
          </a:p>
          <a:p>
            <a:endParaRPr lang="en-US" altLang="ko-KR" dirty="0" smtClean="0"/>
          </a:p>
          <a:p>
            <a:endParaRPr lang="en-US" altLang="ko-KR" dirty="0"/>
          </a:p>
          <a:p>
            <a:endParaRPr lang="en-US" altLang="ko-KR" dirty="0" smtClean="0"/>
          </a:p>
          <a:p>
            <a:endParaRPr lang="en-US" altLang="ko-KR" dirty="0"/>
          </a:p>
          <a:p>
            <a:endParaRPr lang="en-US" altLang="ko-KR" dirty="0" smtClean="0"/>
          </a:p>
          <a:p>
            <a:endParaRPr lang="en-US" altLang="ko-KR" dirty="0"/>
          </a:p>
          <a:p>
            <a:endParaRPr lang="en-US" altLang="ko-KR" dirty="0" smtClean="0"/>
          </a:p>
          <a:p>
            <a:endParaRPr lang="ko-KR" altLang="en-US" dirty="0"/>
          </a:p>
        </p:txBody>
      </p:sp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571472" y="500042"/>
            <a:ext cx="7772400" cy="1457334"/>
          </a:xfrm>
        </p:spPr>
        <p:txBody>
          <a:bodyPr/>
          <a:lstStyle/>
          <a:p>
            <a:r>
              <a:rPr lang="ko-KR" altLang="en-US" dirty="0" smtClean="0"/>
              <a:t> 중독무기물에 </a:t>
            </a:r>
            <a:r>
              <a:rPr lang="ko-KR" altLang="en-US" dirty="0" smtClean="0"/>
              <a:t>관하여</a:t>
            </a:r>
            <a:endParaRPr lang="ko-KR" alt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428604"/>
            <a:ext cx="8229600" cy="5697559"/>
          </a:xfrm>
        </p:spPr>
        <p:txBody>
          <a:bodyPr>
            <a:normAutofit fontScale="25000" lnSpcReduction="20000"/>
          </a:bodyPr>
          <a:lstStyle/>
          <a:p>
            <a:pPr>
              <a:buNone/>
            </a:pPr>
            <a:r>
              <a:rPr lang="en-US" altLang="ko-KR" dirty="0" smtClean="0"/>
              <a:t>        </a:t>
            </a:r>
          </a:p>
          <a:p>
            <a:pPr>
              <a:buNone/>
            </a:pPr>
            <a:r>
              <a:rPr lang="ko-KR" altLang="en-US" sz="6400" dirty="0" smtClean="0"/>
              <a:t>    </a:t>
            </a:r>
            <a:r>
              <a:rPr lang="ko-KR" altLang="en-US" sz="8000" dirty="0" smtClean="0"/>
              <a:t>비소중독</a:t>
            </a:r>
            <a:endParaRPr lang="en-US" altLang="ko-KR" sz="8000" dirty="0" smtClean="0"/>
          </a:p>
          <a:p>
            <a:endParaRPr lang="en-US" altLang="ko-KR" sz="5600" dirty="0" smtClean="0"/>
          </a:p>
          <a:p>
            <a:endParaRPr lang="en-US" altLang="ko-KR" sz="5600" dirty="0" smtClean="0"/>
          </a:p>
          <a:p>
            <a:endParaRPr lang="en-US" altLang="ko-KR" sz="5600" dirty="0"/>
          </a:p>
          <a:p>
            <a:r>
              <a:rPr lang="ko-KR" altLang="en-US" sz="6400" dirty="0" smtClean="0"/>
              <a:t>여러 </a:t>
            </a:r>
            <a:r>
              <a:rPr lang="ko-KR" altLang="en-US" sz="6400" dirty="0"/>
              <a:t>가지 비소화합물이 신체조직이나 기능에 해로운 효과를 미치는 것</a:t>
            </a:r>
            <a:r>
              <a:rPr lang="en-US" altLang="ko-KR" sz="6400" dirty="0"/>
              <a:t>.</a:t>
            </a:r>
          </a:p>
          <a:p>
            <a:r>
              <a:rPr lang="ko-KR" altLang="en-US" sz="6400" dirty="0" err="1"/>
              <a:t>비소제</a:t>
            </a:r>
            <a:r>
              <a:rPr lang="en-US" altLang="ko-KR" sz="6400" dirty="0"/>
              <a:t>(</a:t>
            </a:r>
            <a:r>
              <a:rPr lang="ko-KR" altLang="en-US" sz="6400" dirty="0" err="1"/>
              <a:t>砒素劑</a:t>
            </a:r>
            <a:r>
              <a:rPr lang="en-US" altLang="ko-KR" sz="6400" dirty="0"/>
              <a:t>)</a:t>
            </a:r>
            <a:r>
              <a:rPr lang="ko-KR" altLang="en-US" sz="6400" dirty="0"/>
              <a:t>는 살충제</a:t>
            </a:r>
            <a:r>
              <a:rPr lang="en-US" altLang="ko-KR" sz="6400" dirty="0"/>
              <a:t>·</a:t>
            </a:r>
            <a:r>
              <a:rPr lang="ko-KR" altLang="en-US" sz="6400" dirty="0"/>
              <a:t>쥐약</a:t>
            </a:r>
            <a:r>
              <a:rPr lang="en-US" altLang="ko-KR" sz="6400" dirty="0"/>
              <a:t>·</a:t>
            </a:r>
            <a:r>
              <a:rPr lang="ko-KR" altLang="en-US" sz="6400" dirty="0"/>
              <a:t>제초제</a:t>
            </a:r>
            <a:r>
              <a:rPr lang="en-US" altLang="ko-KR" sz="6400" dirty="0"/>
              <a:t>·</a:t>
            </a:r>
            <a:r>
              <a:rPr lang="ko-KR" altLang="en-US" sz="6400" dirty="0"/>
              <a:t>화학치료제</a:t>
            </a:r>
            <a:r>
              <a:rPr lang="en-US" altLang="ko-KR" sz="6400" dirty="0"/>
              <a:t>·</a:t>
            </a:r>
            <a:r>
              <a:rPr lang="ko-KR" altLang="en-US" sz="6400" dirty="0"/>
              <a:t>페인트</a:t>
            </a:r>
            <a:r>
              <a:rPr lang="en-US" altLang="ko-KR" sz="6400" dirty="0"/>
              <a:t>·</a:t>
            </a:r>
            <a:r>
              <a:rPr lang="ko-KR" altLang="en-US" sz="6400" dirty="0"/>
              <a:t>벽지</a:t>
            </a:r>
            <a:r>
              <a:rPr lang="en-US" altLang="ko-KR" sz="6400" dirty="0"/>
              <a:t>·</a:t>
            </a:r>
            <a:r>
              <a:rPr lang="ko-KR" altLang="en-US" sz="6400" dirty="0"/>
              <a:t>도자기류 등에 사용된다</a:t>
            </a:r>
            <a:r>
              <a:rPr lang="en-US" altLang="ko-KR" sz="6400" dirty="0"/>
              <a:t>.</a:t>
            </a:r>
          </a:p>
          <a:p>
            <a:r>
              <a:rPr lang="ko-KR" altLang="en-US" sz="6400" dirty="0"/>
              <a:t>사람의 경우 비소중독은 비소산화물</a:t>
            </a:r>
            <a:r>
              <a:rPr lang="en-US" altLang="ko-KR" sz="6400" dirty="0"/>
              <a:t>, </a:t>
            </a:r>
            <a:r>
              <a:rPr lang="ko-KR" altLang="en-US" sz="6400" dirty="0" err="1"/>
              <a:t>아세토아비산</a:t>
            </a:r>
            <a:r>
              <a:rPr lang="ko-KR" altLang="en-US" sz="6400" dirty="0"/>
              <a:t> 구리</a:t>
            </a:r>
            <a:r>
              <a:rPr lang="en-US" altLang="ko-KR" sz="6400" dirty="0"/>
              <a:t>, </a:t>
            </a:r>
            <a:r>
              <a:rPr lang="ko-KR" altLang="en-US" sz="6400" dirty="0"/>
              <a:t>비산칼슘 또는 납 등이 포함되어 있는 살충제를 먹거나 마실 때 발생한다</a:t>
            </a:r>
            <a:r>
              <a:rPr lang="en-US" altLang="ko-KR" sz="6400" dirty="0"/>
              <a:t>. </a:t>
            </a:r>
            <a:r>
              <a:rPr lang="ko-KR" altLang="en-US" sz="6400" dirty="0"/>
              <a:t>어린아이의 경우에는 부주의로 인해 우발적으로 생기며</a:t>
            </a:r>
            <a:r>
              <a:rPr lang="en-US" altLang="ko-KR" sz="6400" dirty="0"/>
              <a:t>, </a:t>
            </a:r>
            <a:r>
              <a:rPr lang="ko-KR" altLang="en-US" sz="6400" dirty="0"/>
              <a:t>농업에 종사하는 사람들은 농약을 다룰 때 위험에 노출된다</a:t>
            </a:r>
            <a:r>
              <a:rPr lang="en-US" altLang="ko-KR" sz="6400" dirty="0"/>
              <a:t>. </a:t>
            </a:r>
            <a:r>
              <a:rPr lang="ko-KR" altLang="en-US" sz="6400" dirty="0"/>
              <a:t>비소가 들어 있는 농약이 묻은 과일이나 야채를 씻지 않고 먹으면 중독을 일으킬 수 있다</a:t>
            </a:r>
            <a:r>
              <a:rPr lang="en-US" altLang="ko-KR" sz="6400" dirty="0"/>
              <a:t>. </a:t>
            </a:r>
            <a:r>
              <a:rPr lang="ko-KR" altLang="en-US" sz="6400" dirty="0"/>
              <a:t>또 자신도 모르는 사이에 비소에 중독되는 근로자들도 있다</a:t>
            </a:r>
            <a:r>
              <a:rPr lang="en-US" altLang="ko-KR" sz="6400" dirty="0"/>
              <a:t>. </a:t>
            </a:r>
            <a:r>
              <a:rPr lang="ko-KR" altLang="en-US" sz="6400" dirty="0" err="1"/>
              <a:t>파울러</a:t>
            </a:r>
            <a:r>
              <a:rPr lang="ko-KR" altLang="en-US" sz="6400" dirty="0"/>
              <a:t> 용액</a:t>
            </a:r>
            <a:r>
              <a:rPr lang="en-US" altLang="ko-KR" sz="6400" dirty="0"/>
              <a:t>(</a:t>
            </a:r>
            <a:r>
              <a:rPr lang="ko-KR" altLang="en-US" sz="6400" dirty="0" err="1"/>
              <a:t>비소산칼륨</a:t>
            </a:r>
            <a:r>
              <a:rPr lang="en-US" altLang="ko-KR" sz="6400" dirty="0"/>
              <a:t>)</a:t>
            </a:r>
            <a:r>
              <a:rPr lang="ko-KR" altLang="en-US" sz="6400" dirty="0"/>
              <a:t>이나 아르스펜아민과 같은 의약품을 오랫동안 사용하는 경우에도 중독이 일어날 수 있다</a:t>
            </a:r>
            <a:r>
              <a:rPr lang="en-US" altLang="ko-KR" sz="6400" dirty="0"/>
              <a:t>. </a:t>
            </a:r>
            <a:r>
              <a:rPr lang="ko-KR" altLang="en-US" sz="6400" dirty="0"/>
              <a:t>비소는 일부 효소</a:t>
            </a:r>
            <a:r>
              <a:rPr lang="en-US" altLang="ko-KR" sz="6400" dirty="0"/>
              <a:t>(</a:t>
            </a:r>
            <a:r>
              <a:rPr lang="ko-KR" altLang="en-US" sz="6400" dirty="0"/>
              <a:t>세포 내의 유기촉매</a:t>
            </a:r>
            <a:r>
              <a:rPr lang="en-US" altLang="ko-KR" sz="6400" dirty="0"/>
              <a:t>)</a:t>
            </a:r>
            <a:r>
              <a:rPr lang="ko-KR" altLang="en-US" sz="6400" dirty="0"/>
              <a:t>와 결합해 세포대사를 방해함으로써 독성이 나타나는 것으로 보인다</a:t>
            </a:r>
            <a:r>
              <a:rPr lang="en-US" altLang="ko-KR" sz="6400" dirty="0"/>
              <a:t>. </a:t>
            </a:r>
            <a:r>
              <a:rPr lang="ko-KR" altLang="en-US" sz="6400" dirty="0"/>
              <a:t>비소중독에 대한 감수성은 사람에 따라 크게 달라서 어떤 사람은 다른 사람들이 죽음에 이르게 될 수 있는 양에도 잘 견딘다</a:t>
            </a:r>
            <a:r>
              <a:rPr lang="en-US" altLang="ko-KR" sz="6400" dirty="0"/>
              <a:t>. </a:t>
            </a:r>
            <a:r>
              <a:rPr lang="ko-KR" altLang="en-US" sz="6400" dirty="0"/>
              <a:t>중독에는 급성중독</a:t>
            </a:r>
            <a:r>
              <a:rPr lang="en-US" altLang="ko-KR" sz="6400" dirty="0"/>
              <a:t>(</a:t>
            </a:r>
            <a:r>
              <a:rPr lang="ko-KR" altLang="en-US" sz="6400" dirty="0"/>
              <a:t>한 번에 많은 양을 섭취</a:t>
            </a:r>
            <a:r>
              <a:rPr lang="en-US" altLang="ko-KR" sz="6400" dirty="0"/>
              <a:t>)</a:t>
            </a:r>
            <a:r>
              <a:rPr lang="ko-KR" altLang="en-US" sz="6400" dirty="0"/>
              <a:t>과 만성중독</a:t>
            </a:r>
            <a:r>
              <a:rPr lang="en-US" altLang="ko-KR" sz="6400" dirty="0"/>
              <a:t>(</a:t>
            </a:r>
            <a:r>
              <a:rPr lang="ko-KR" altLang="en-US" sz="6400" dirty="0"/>
              <a:t>적은 양을 지속적으로 되풀이하여 섭취</a:t>
            </a:r>
            <a:r>
              <a:rPr lang="en-US" altLang="ko-KR" sz="6400" dirty="0"/>
              <a:t>)</a:t>
            </a:r>
            <a:r>
              <a:rPr lang="ko-KR" altLang="en-US" sz="6400" dirty="0"/>
              <a:t>이 있다</a:t>
            </a:r>
            <a:r>
              <a:rPr lang="en-US" altLang="ko-KR" sz="6400" dirty="0"/>
              <a:t>. </a:t>
            </a:r>
            <a:r>
              <a:rPr lang="ko-KR" altLang="en-US" sz="6400" dirty="0"/>
              <a:t>비소를 삼켰을 때 나타나는 급성중독의 증상은 메스꺼움</a:t>
            </a:r>
            <a:r>
              <a:rPr lang="en-US" altLang="ko-KR" sz="6400" dirty="0"/>
              <a:t>, </a:t>
            </a:r>
            <a:r>
              <a:rPr lang="ko-KR" altLang="en-US" sz="6400" dirty="0"/>
              <a:t>구토</a:t>
            </a:r>
            <a:r>
              <a:rPr lang="en-US" altLang="ko-KR" sz="6400" dirty="0"/>
              <a:t>, </a:t>
            </a:r>
            <a:r>
              <a:rPr lang="ko-KR" altLang="en-US" sz="6400" dirty="0"/>
              <a:t>입과 목구멍의 화상</a:t>
            </a:r>
            <a:r>
              <a:rPr lang="en-US" altLang="ko-KR" sz="6400" dirty="0"/>
              <a:t>(</a:t>
            </a:r>
            <a:r>
              <a:rPr lang="ko-KR" altLang="en-US" sz="6400" dirty="0"/>
              <a:t>火傷</a:t>
            </a:r>
            <a:r>
              <a:rPr lang="en-US" altLang="ko-KR" sz="6400" dirty="0"/>
              <a:t>), </a:t>
            </a:r>
            <a:r>
              <a:rPr lang="ko-KR" altLang="en-US" sz="6400" dirty="0"/>
              <a:t>심한 복통 등이며 순환허탈</a:t>
            </a:r>
            <a:r>
              <a:rPr lang="en-US" altLang="ko-KR" sz="6400" dirty="0"/>
              <a:t>(</a:t>
            </a:r>
            <a:r>
              <a:rPr lang="ko-KR" altLang="en-US" sz="6400" dirty="0"/>
              <a:t>循環虛脫</a:t>
            </a:r>
            <a:r>
              <a:rPr lang="en-US" altLang="ko-KR" sz="6400" dirty="0"/>
              <a:t>)</a:t>
            </a:r>
            <a:r>
              <a:rPr lang="ko-KR" altLang="en-US" sz="6400" dirty="0"/>
              <a:t>로 몇 시간 안에 죽을 수도 있다</a:t>
            </a:r>
            <a:r>
              <a:rPr lang="en-US" altLang="ko-KR" sz="6400" dirty="0"/>
              <a:t>. </a:t>
            </a:r>
            <a:r>
              <a:rPr lang="ko-KR" altLang="en-US" sz="6400" dirty="0"/>
              <a:t>비소에 노출되면 적혈구가 파괴되며 신장이 손상된다</a:t>
            </a:r>
            <a:r>
              <a:rPr lang="en-US" altLang="ko-KR" sz="6400" dirty="0"/>
              <a:t>. </a:t>
            </a:r>
            <a:r>
              <a:rPr lang="ko-KR" altLang="en-US" sz="6400" dirty="0"/>
              <a:t>만성적으로 노출되면 힘이 점점 빠지고 설사나 변비</a:t>
            </a:r>
            <a:r>
              <a:rPr lang="en-US" altLang="ko-KR" sz="6400" dirty="0"/>
              <a:t>, </a:t>
            </a:r>
            <a:r>
              <a:rPr lang="ko-KR" altLang="en-US" sz="6400" dirty="0"/>
              <a:t>악성변화를 일으킬 수 있는 피부의 색소 침착과 낙설</a:t>
            </a:r>
            <a:r>
              <a:rPr lang="en-US" altLang="ko-KR" sz="6400" dirty="0"/>
              <a:t>(</a:t>
            </a:r>
            <a:r>
              <a:rPr lang="ko-KR" altLang="en-US" sz="6400" dirty="0" err="1"/>
              <a:t>落屑</a:t>
            </a:r>
            <a:r>
              <a:rPr lang="en-US" altLang="ko-KR" sz="6400" dirty="0"/>
              <a:t>), </a:t>
            </a:r>
            <a:r>
              <a:rPr lang="ko-KR" altLang="en-US" sz="6400" dirty="0"/>
              <a:t>마비와 착란과 같은 신경증상</a:t>
            </a:r>
            <a:r>
              <a:rPr lang="en-US" altLang="ko-KR" sz="6400" dirty="0"/>
              <a:t>, </a:t>
            </a:r>
            <a:r>
              <a:rPr lang="ko-KR" altLang="en-US" sz="6400" dirty="0"/>
              <a:t>지방조직의 퇴화</a:t>
            </a:r>
            <a:r>
              <a:rPr lang="en-US" altLang="ko-KR" sz="6400" dirty="0"/>
              <a:t>, </a:t>
            </a:r>
            <a:r>
              <a:rPr lang="ko-KR" altLang="en-US" sz="6400" dirty="0"/>
              <a:t>빈혈</a:t>
            </a:r>
            <a:r>
              <a:rPr lang="en-US" altLang="ko-KR" sz="6400" dirty="0"/>
              <a:t>, </a:t>
            </a:r>
            <a:r>
              <a:rPr lang="ko-KR" altLang="en-US" sz="6400" dirty="0"/>
              <a:t>손톱에 선</a:t>
            </a:r>
            <a:r>
              <a:rPr lang="en-US" altLang="ko-KR" sz="6400" dirty="0"/>
              <a:t>(</a:t>
            </a:r>
            <a:r>
              <a:rPr lang="ko-KR" altLang="en-US" sz="6400" dirty="0"/>
              <a:t>線</a:t>
            </a:r>
            <a:r>
              <a:rPr lang="en-US" altLang="ko-KR" sz="6400" dirty="0"/>
              <a:t>)</a:t>
            </a:r>
            <a:r>
              <a:rPr lang="ko-KR" altLang="en-US" sz="6400" dirty="0"/>
              <a:t>이 생기는 증상 등이 나타난다</a:t>
            </a:r>
            <a:r>
              <a:rPr lang="en-US" altLang="ko-KR" sz="6400" dirty="0"/>
              <a:t>. </a:t>
            </a:r>
            <a:r>
              <a:rPr lang="ko-KR" altLang="en-US" sz="6400" dirty="0"/>
              <a:t>화학적인 비소 검출방법이 개발되기 전까지 색이나 냄새가 없는 비소산화물은 독약으로 범죄에 이용되었다</a:t>
            </a:r>
            <a:r>
              <a:rPr lang="en-US" altLang="ko-KR" sz="6400" dirty="0"/>
              <a:t>. </a:t>
            </a:r>
            <a:r>
              <a:rPr lang="ko-KR" altLang="en-US" sz="6400" dirty="0"/>
              <a:t>비소중독에 대한 확실한 진단은 소변이나 머리카락</a:t>
            </a:r>
            <a:r>
              <a:rPr lang="en-US" altLang="ko-KR" sz="6400" dirty="0"/>
              <a:t>, </a:t>
            </a:r>
            <a:r>
              <a:rPr lang="ko-KR" altLang="en-US" sz="6400" dirty="0"/>
              <a:t>손톱에서 비소를 검출하는 것이다</a:t>
            </a:r>
            <a:r>
              <a:rPr lang="en-US" altLang="ko-KR" sz="6400" dirty="0"/>
              <a:t>. </a:t>
            </a:r>
            <a:r>
              <a:rPr lang="ko-KR" altLang="en-US" sz="6400" dirty="0"/>
              <a:t>비소에 </a:t>
            </a:r>
            <a:r>
              <a:rPr lang="ko-KR" altLang="en-US" sz="6400" dirty="0" err="1"/>
              <a:t>급성중독되었을</a:t>
            </a:r>
            <a:r>
              <a:rPr lang="ko-KR" altLang="en-US" sz="6400" dirty="0"/>
              <a:t> 때는 위를 씻어내고 신속히 </a:t>
            </a:r>
            <a:r>
              <a:rPr lang="ko-KR" altLang="en-US" sz="6400" dirty="0" err="1"/>
              <a:t>디메르카프롤</a:t>
            </a:r>
            <a:r>
              <a:rPr lang="en-US" altLang="ko-KR" sz="6400" dirty="0"/>
              <a:t>(BAL)</a:t>
            </a:r>
            <a:r>
              <a:rPr lang="ko-KR" altLang="en-US" sz="6400" dirty="0"/>
              <a:t>을 투여한다</a:t>
            </a:r>
            <a:r>
              <a:rPr lang="en-US" altLang="ko-KR" sz="5600" dirty="0"/>
              <a:t>.</a:t>
            </a:r>
          </a:p>
          <a:p>
            <a:pPr>
              <a:buNone/>
            </a:pPr>
            <a:endParaRPr lang="ko-KR" alt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357166"/>
            <a:ext cx="8229600" cy="5768997"/>
          </a:xfrm>
        </p:spPr>
        <p:txBody>
          <a:bodyPr>
            <a:normAutofit/>
          </a:bodyPr>
          <a:lstStyle/>
          <a:p>
            <a:pPr>
              <a:buNone/>
            </a:pPr>
            <a:endParaRPr lang="en-US" altLang="ko-KR" sz="1800" dirty="0" smtClean="0"/>
          </a:p>
          <a:p>
            <a:pPr>
              <a:buNone/>
            </a:pPr>
            <a:endParaRPr lang="ko-KR" altLang="en-US" sz="1800" dirty="0"/>
          </a:p>
        </p:txBody>
      </p:sp>
      <p:sp>
        <p:nvSpPr>
          <p:cNvPr id="5" name="TextBox 4"/>
          <p:cNvSpPr txBox="1"/>
          <p:nvPr/>
        </p:nvSpPr>
        <p:spPr>
          <a:xfrm>
            <a:off x="714348" y="857232"/>
            <a:ext cx="8001056" cy="51706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3200" dirty="0" smtClean="0"/>
              <a:t>                                  목차</a:t>
            </a:r>
            <a:endParaRPr lang="en-US" altLang="ko-KR" sz="3200" dirty="0" smtClean="0"/>
          </a:p>
          <a:p>
            <a:endParaRPr lang="en-US" altLang="ko-KR" sz="3200" dirty="0"/>
          </a:p>
          <a:p>
            <a:r>
              <a:rPr lang="ko-KR" altLang="en-US" sz="2000" dirty="0" smtClean="0"/>
              <a:t>         </a:t>
            </a:r>
            <a:r>
              <a:rPr lang="ko-KR" altLang="en-US" sz="2400" dirty="0" smtClean="0"/>
              <a:t>중금속이란 </a:t>
            </a:r>
            <a:r>
              <a:rPr lang="en-US" altLang="ko-KR" sz="2400" dirty="0" smtClean="0"/>
              <a:t>? …….. 3p</a:t>
            </a:r>
          </a:p>
          <a:p>
            <a:r>
              <a:rPr lang="en-US" altLang="ko-KR" sz="2000" dirty="0"/>
              <a:t> </a:t>
            </a:r>
            <a:r>
              <a:rPr lang="en-US" altLang="ko-KR" sz="2000" dirty="0" smtClean="0"/>
              <a:t>        </a:t>
            </a:r>
          </a:p>
          <a:p>
            <a:r>
              <a:rPr lang="en-US" altLang="ko-KR" sz="2000" dirty="0"/>
              <a:t> </a:t>
            </a:r>
            <a:r>
              <a:rPr lang="en-US" altLang="ko-KR" sz="2000" dirty="0" smtClean="0"/>
              <a:t>        </a:t>
            </a:r>
            <a:r>
              <a:rPr lang="ko-KR" altLang="en-US" sz="1400" dirty="0" smtClean="0"/>
              <a:t>중금속의</a:t>
            </a:r>
            <a:r>
              <a:rPr lang="en-US" altLang="ko-KR" sz="1400" dirty="0" smtClean="0"/>
              <a:t> </a:t>
            </a:r>
            <a:r>
              <a:rPr lang="ko-KR" altLang="en-US" sz="1400" dirty="0" smtClean="0"/>
              <a:t>종류 </a:t>
            </a:r>
            <a:r>
              <a:rPr lang="en-US" altLang="ko-KR" sz="1400" dirty="0" smtClean="0"/>
              <a:t>……. 3p</a:t>
            </a:r>
          </a:p>
          <a:p>
            <a:r>
              <a:rPr lang="en-US" altLang="ko-KR" sz="1400" dirty="0"/>
              <a:t> </a:t>
            </a:r>
            <a:r>
              <a:rPr lang="en-US" altLang="ko-KR" sz="1400" dirty="0" smtClean="0"/>
              <a:t>            </a:t>
            </a:r>
            <a:r>
              <a:rPr lang="ko-KR" altLang="en-US" sz="1400" dirty="0" smtClean="0"/>
              <a:t>중금속의</a:t>
            </a:r>
            <a:r>
              <a:rPr lang="en-US" altLang="ko-KR" sz="1400" dirty="0"/>
              <a:t> </a:t>
            </a:r>
            <a:r>
              <a:rPr lang="ko-KR" altLang="en-US" sz="1400" dirty="0" smtClean="0"/>
              <a:t>오염의</a:t>
            </a:r>
            <a:r>
              <a:rPr lang="en-US" altLang="ko-KR" sz="1400" dirty="0" smtClean="0"/>
              <a:t> </a:t>
            </a:r>
            <a:r>
              <a:rPr lang="ko-KR" altLang="en-US" sz="1400" dirty="0" smtClean="0"/>
              <a:t>발생원인 </a:t>
            </a:r>
            <a:r>
              <a:rPr lang="en-US" altLang="ko-KR" sz="1400" dirty="0" smtClean="0"/>
              <a:t>……. 3p</a:t>
            </a:r>
          </a:p>
          <a:p>
            <a:r>
              <a:rPr lang="en-US" altLang="ko-KR" sz="1400" dirty="0"/>
              <a:t> </a:t>
            </a:r>
            <a:r>
              <a:rPr lang="en-US" altLang="ko-KR" sz="1400" dirty="0" smtClean="0"/>
              <a:t>            </a:t>
            </a:r>
          </a:p>
          <a:p>
            <a:r>
              <a:rPr lang="en-US" altLang="ko-KR" sz="1400" dirty="0"/>
              <a:t> </a:t>
            </a:r>
            <a:r>
              <a:rPr lang="en-US" altLang="ko-KR" sz="1400" dirty="0" smtClean="0"/>
              <a:t>           </a:t>
            </a:r>
            <a:r>
              <a:rPr lang="en-US" altLang="ko-KR" sz="2400" dirty="0"/>
              <a:t>1</a:t>
            </a:r>
            <a:r>
              <a:rPr lang="en-US" altLang="ko-KR" sz="2400" dirty="0" smtClean="0"/>
              <a:t>.</a:t>
            </a:r>
            <a:r>
              <a:rPr lang="ko-KR" altLang="en-US" sz="2400" b="1" i="1" dirty="0" smtClean="0"/>
              <a:t> 수은  </a:t>
            </a:r>
            <a:r>
              <a:rPr lang="en-US" altLang="ko-KR" sz="2400" b="1" i="1" dirty="0" smtClean="0"/>
              <a:t>(Hg ; Mercury )</a:t>
            </a:r>
            <a:r>
              <a:rPr lang="en-US" altLang="ko-KR" sz="2400" i="1" dirty="0" smtClean="0"/>
              <a:t> </a:t>
            </a:r>
            <a:r>
              <a:rPr lang="ko-KR" altLang="en-US" sz="2400" i="1" dirty="0" smtClean="0"/>
              <a:t> </a:t>
            </a:r>
            <a:r>
              <a:rPr lang="en-US" altLang="ko-KR" sz="2400" dirty="0" smtClean="0"/>
              <a:t>……  </a:t>
            </a:r>
            <a:r>
              <a:rPr lang="en-US" altLang="ko-KR" dirty="0" smtClean="0"/>
              <a:t>4p</a:t>
            </a:r>
          </a:p>
          <a:p>
            <a:r>
              <a:rPr lang="en-US" altLang="ko-KR" sz="2400" dirty="0"/>
              <a:t> </a:t>
            </a:r>
            <a:r>
              <a:rPr lang="en-US" altLang="ko-KR" sz="2400" dirty="0" smtClean="0"/>
              <a:t>      2.</a:t>
            </a:r>
            <a:r>
              <a:rPr lang="ko-KR" altLang="en-US" sz="2400" i="1" dirty="0" smtClean="0"/>
              <a:t> 카드뮴 </a:t>
            </a:r>
            <a:r>
              <a:rPr lang="en-US" altLang="ko-KR" sz="2400" i="1" dirty="0" smtClean="0"/>
              <a:t>( </a:t>
            </a:r>
            <a:r>
              <a:rPr lang="en-US" altLang="ko-KR" sz="2400" i="1" dirty="0" err="1" smtClean="0"/>
              <a:t>Cd</a:t>
            </a:r>
            <a:r>
              <a:rPr lang="en-US" altLang="ko-KR" sz="2400" i="1" dirty="0" smtClean="0"/>
              <a:t> ; cadmium)</a:t>
            </a:r>
            <a:r>
              <a:rPr lang="ko-KR" altLang="en-US" sz="2400" dirty="0" smtClean="0"/>
              <a:t> </a:t>
            </a:r>
            <a:r>
              <a:rPr lang="en-US" altLang="ko-KR" sz="2400" dirty="0" smtClean="0"/>
              <a:t>…… </a:t>
            </a:r>
            <a:r>
              <a:rPr lang="en-US" altLang="ko-KR" dirty="0" smtClean="0"/>
              <a:t>6p</a:t>
            </a:r>
          </a:p>
          <a:p>
            <a:r>
              <a:rPr lang="en-US" altLang="ko-KR" sz="2400" dirty="0"/>
              <a:t> </a:t>
            </a:r>
            <a:r>
              <a:rPr lang="en-US" altLang="ko-KR" sz="2400" dirty="0" smtClean="0"/>
              <a:t>      </a:t>
            </a:r>
            <a:r>
              <a:rPr lang="en-US" altLang="ko-KR" dirty="0" smtClean="0"/>
              <a:t>3. </a:t>
            </a:r>
            <a:r>
              <a:rPr lang="ko-KR" altLang="en-US" sz="2400" dirty="0" smtClean="0"/>
              <a:t>납 </a:t>
            </a:r>
            <a:r>
              <a:rPr lang="en-US" altLang="ko-KR" sz="2400" dirty="0" smtClean="0"/>
              <a:t>(</a:t>
            </a:r>
            <a:r>
              <a:rPr lang="en-US" altLang="ko-KR" sz="2400" dirty="0" err="1" smtClean="0"/>
              <a:t>Pb</a:t>
            </a:r>
            <a:r>
              <a:rPr lang="en-US" altLang="ko-KR" sz="2400" dirty="0" smtClean="0"/>
              <a:t>; Lead)</a:t>
            </a:r>
            <a:r>
              <a:rPr lang="ko-KR" altLang="en-US" sz="2400" dirty="0" smtClean="0"/>
              <a:t> </a:t>
            </a:r>
            <a:r>
              <a:rPr lang="en-US" altLang="ko-KR" sz="2400" dirty="0" smtClean="0"/>
              <a:t>…… </a:t>
            </a:r>
            <a:r>
              <a:rPr lang="en-US" altLang="ko-KR" dirty="0" smtClean="0"/>
              <a:t>7p</a:t>
            </a:r>
          </a:p>
          <a:p>
            <a:r>
              <a:rPr lang="en-US" altLang="ko-KR" sz="2400" dirty="0"/>
              <a:t> </a:t>
            </a:r>
            <a:r>
              <a:rPr lang="en-US" altLang="ko-KR" sz="2400" dirty="0" smtClean="0"/>
              <a:t>      </a:t>
            </a:r>
            <a:r>
              <a:rPr lang="en-US" altLang="ko-KR" sz="2000" dirty="0" smtClean="0"/>
              <a:t>4. </a:t>
            </a:r>
            <a:r>
              <a:rPr lang="ko-KR" altLang="en-US" sz="2400" dirty="0" smtClean="0"/>
              <a:t>크롬 </a:t>
            </a:r>
            <a:r>
              <a:rPr lang="en-US" altLang="ko-KR" sz="2400" dirty="0" smtClean="0"/>
              <a:t>(Cr)</a:t>
            </a:r>
            <a:r>
              <a:rPr lang="ko-KR" altLang="en-US" sz="2400" dirty="0" smtClean="0"/>
              <a:t> </a:t>
            </a:r>
            <a:r>
              <a:rPr lang="en-US" altLang="ko-KR" sz="2400" dirty="0" smtClean="0"/>
              <a:t>……. </a:t>
            </a:r>
            <a:r>
              <a:rPr lang="en-US" altLang="ko-KR" dirty="0" smtClean="0"/>
              <a:t>8p</a:t>
            </a:r>
          </a:p>
          <a:p>
            <a:r>
              <a:rPr lang="en-US" altLang="ko-KR" sz="2400" dirty="0"/>
              <a:t> </a:t>
            </a:r>
            <a:r>
              <a:rPr lang="en-US" altLang="ko-KR" sz="2400" dirty="0" smtClean="0"/>
              <a:t>      </a:t>
            </a:r>
            <a:r>
              <a:rPr lang="en-US" altLang="ko-KR" sz="2000" dirty="0" smtClean="0"/>
              <a:t>5. </a:t>
            </a:r>
            <a:r>
              <a:rPr lang="ko-KR" altLang="en-US" sz="2400" i="1" dirty="0" smtClean="0"/>
              <a:t>비소 </a:t>
            </a:r>
            <a:r>
              <a:rPr lang="en-US" altLang="ko-KR" sz="2400" i="1" dirty="0" smtClean="0"/>
              <a:t>(As ; Arsenic) ……. </a:t>
            </a:r>
            <a:r>
              <a:rPr lang="en-US" altLang="ko-KR" dirty="0" smtClean="0"/>
              <a:t>9p</a:t>
            </a:r>
          </a:p>
          <a:p>
            <a:r>
              <a:rPr lang="en-US" altLang="ko-KR" sz="1400" dirty="0"/>
              <a:t> </a:t>
            </a:r>
            <a:r>
              <a:rPr lang="en-US" altLang="ko-KR" sz="1400" dirty="0" smtClean="0"/>
              <a:t>             </a:t>
            </a:r>
          </a:p>
          <a:p>
            <a:r>
              <a:rPr lang="en-US" altLang="ko-KR" sz="1400" dirty="0"/>
              <a:t> </a:t>
            </a:r>
            <a:r>
              <a:rPr lang="en-US" altLang="ko-KR" sz="1400" dirty="0" smtClean="0"/>
              <a:t>            </a:t>
            </a:r>
            <a:r>
              <a:rPr lang="en-US" altLang="ko-KR" sz="2000" dirty="0" smtClean="0"/>
              <a:t>  </a:t>
            </a:r>
          </a:p>
          <a:p>
            <a:r>
              <a:rPr lang="en-US" altLang="ko-KR" sz="2000" dirty="0" smtClean="0"/>
              <a:t>         </a:t>
            </a:r>
            <a:endParaRPr lang="ko-KR" altLang="en-US" sz="2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28596" y="428604"/>
            <a:ext cx="8229600" cy="6072230"/>
          </a:xfrm>
        </p:spPr>
        <p:txBody>
          <a:bodyPr>
            <a:normAutofit lnSpcReduction="10000"/>
          </a:bodyPr>
          <a:lstStyle/>
          <a:p>
            <a:endParaRPr lang="en-US" altLang="ko-KR" sz="1200" dirty="0" smtClean="0"/>
          </a:p>
          <a:p>
            <a:r>
              <a:rPr lang="ko-KR" altLang="en-US" sz="1400" dirty="0"/>
              <a:t>중금속이란</a:t>
            </a:r>
            <a:r>
              <a:rPr lang="en-US" altLang="ko-KR" sz="1400" dirty="0"/>
              <a:t>? </a:t>
            </a:r>
          </a:p>
          <a:p>
            <a:r>
              <a:rPr lang="en-US" altLang="ko-KR" sz="1400" dirty="0"/>
              <a:t> </a:t>
            </a:r>
          </a:p>
          <a:p>
            <a:r>
              <a:rPr lang="en-US" altLang="ko-KR" sz="1400" dirty="0"/>
              <a:t> </a:t>
            </a:r>
            <a:r>
              <a:rPr lang="ko-KR" altLang="en-US" sz="1400" dirty="0"/>
              <a:t>중금속이란</a:t>
            </a:r>
            <a:r>
              <a:rPr lang="en-US" altLang="ko-KR" sz="1400" dirty="0"/>
              <a:t>, </a:t>
            </a:r>
            <a:r>
              <a:rPr lang="ko-KR" altLang="en-US" sz="1400" dirty="0"/>
              <a:t>비중이 </a:t>
            </a:r>
            <a:r>
              <a:rPr lang="en-US" altLang="ko-KR" sz="1400" dirty="0"/>
              <a:t>4</a:t>
            </a:r>
            <a:r>
              <a:rPr lang="ko-KR" altLang="en-US" sz="1400" dirty="0"/>
              <a:t>이상인 금속물질을 말한다 </a:t>
            </a:r>
          </a:p>
          <a:p>
            <a:r>
              <a:rPr lang="en-US" altLang="ko-KR" sz="1400" dirty="0"/>
              <a:t>(</a:t>
            </a:r>
            <a:r>
              <a:rPr lang="ko-KR" altLang="en-US" sz="1400" dirty="0"/>
              <a:t>비중 </a:t>
            </a:r>
            <a:r>
              <a:rPr lang="en-US" altLang="ko-KR" sz="1400" dirty="0"/>
              <a:t>: </a:t>
            </a:r>
            <a:r>
              <a:rPr lang="ko-KR" altLang="en-US" sz="1400" dirty="0"/>
              <a:t>표준물질의 밀도에 대한 어떤 물질의 밀도 비율</a:t>
            </a:r>
            <a:r>
              <a:rPr lang="en-US" altLang="ko-KR" sz="1400" dirty="0"/>
              <a:t>. </a:t>
            </a:r>
            <a:r>
              <a:rPr lang="ko-KR" altLang="en-US" sz="1400" dirty="0"/>
              <a:t>표준비중 </a:t>
            </a:r>
            <a:r>
              <a:rPr lang="en-US" altLang="ko-KR" sz="1400" dirty="0"/>
              <a:t>1</a:t>
            </a:r>
            <a:r>
              <a:rPr lang="ko-KR" altLang="en-US" sz="1400" dirty="0"/>
              <a:t>은 물</a:t>
            </a:r>
            <a:r>
              <a:rPr lang="en-US" altLang="ko-KR" sz="1400" dirty="0"/>
              <a:t>.) </a:t>
            </a:r>
          </a:p>
          <a:p>
            <a:r>
              <a:rPr lang="en-US" altLang="ko-KR" sz="1400" dirty="0"/>
              <a:t> </a:t>
            </a:r>
            <a:r>
              <a:rPr lang="ko-KR" altLang="en-US" sz="1400" dirty="0"/>
              <a:t>이 중금속은 극미량이라도 인체에 유해하므로 다룰 때나</a:t>
            </a:r>
            <a:r>
              <a:rPr lang="en-US" altLang="ko-KR" sz="1400" dirty="0"/>
              <a:t>, </a:t>
            </a:r>
            <a:r>
              <a:rPr lang="ko-KR" altLang="en-US" sz="1400" dirty="0"/>
              <a:t>처리</a:t>
            </a:r>
            <a:r>
              <a:rPr lang="en-US" altLang="ko-KR" sz="1400" dirty="0"/>
              <a:t>, </a:t>
            </a:r>
            <a:r>
              <a:rPr lang="ko-KR" altLang="en-US" sz="1400" dirty="0"/>
              <a:t>폐기 등에 매우 조심스럽고 엄격한 기준 하에서 실행되어야 한다 </a:t>
            </a:r>
          </a:p>
          <a:p>
            <a:r>
              <a:rPr lang="ko-KR" altLang="en-US" sz="1400" dirty="0"/>
              <a:t> </a:t>
            </a:r>
          </a:p>
          <a:p>
            <a:r>
              <a:rPr lang="ko-KR" altLang="en-US" sz="1400" dirty="0"/>
              <a:t/>
            </a:r>
            <a:br>
              <a:rPr lang="ko-KR" altLang="en-US" sz="1400" dirty="0"/>
            </a:br>
            <a:r>
              <a:rPr lang="en-US" altLang="ko-KR" sz="1400" dirty="0"/>
              <a:t>※ </a:t>
            </a:r>
            <a:r>
              <a:rPr lang="ko-KR" altLang="en-US" sz="1400" dirty="0"/>
              <a:t>중금속의 종류 </a:t>
            </a:r>
          </a:p>
          <a:p>
            <a:r>
              <a:rPr lang="ko-KR" altLang="en-US" sz="1400" dirty="0"/>
              <a:t> 중금속의 종류로는 비소</a:t>
            </a:r>
            <a:r>
              <a:rPr lang="en-US" altLang="ko-KR" sz="1400" dirty="0"/>
              <a:t>, </a:t>
            </a:r>
            <a:r>
              <a:rPr lang="ko-KR" altLang="en-US" sz="1400" dirty="0"/>
              <a:t>납</a:t>
            </a:r>
            <a:r>
              <a:rPr lang="en-US" altLang="ko-KR" sz="1400" dirty="0"/>
              <a:t>, </a:t>
            </a:r>
            <a:r>
              <a:rPr lang="ko-KR" altLang="en-US" sz="1400" dirty="0"/>
              <a:t>수은</a:t>
            </a:r>
            <a:r>
              <a:rPr lang="en-US" altLang="ko-KR" sz="1400" dirty="0"/>
              <a:t>, </a:t>
            </a:r>
            <a:r>
              <a:rPr lang="ko-KR" altLang="en-US" sz="1400" dirty="0" err="1"/>
              <a:t>안티몬</a:t>
            </a:r>
            <a:r>
              <a:rPr lang="en-US" altLang="ko-KR" sz="1400" dirty="0"/>
              <a:t>, </a:t>
            </a:r>
            <a:r>
              <a:rPr lang="ko-KR" altLang="en-US" sz="1400" dirty="0"/>
              <a:t>크롬</a:t>
            </a:r>
            <a:r>
              <a:rPr lang="en-US" altLang="ko-KR" sz="1400" dirty="0"/>
              <a:t>, </a:t>
            </a:r>
            <a:r>
              <a:rPr lang="ko-KR" altLang="en-US" sz="1400" dirty="0"/>
              <a:t>주석</a:t>
            </a:r>
            <a:r>
              <a:rPr lang="en-US" altLang="ko-KR" sz="1400" dirty="0"/>
              <a:t>, </a:t>
            </a:r>
            <a:r>
              <a:rPr lang="ko-KR" altLang="en-US" sz="1400" dirty="0"/>
              <a:t>아연</a:t>
            </a:r>
            <a:r>
              <a:rPr lang="en-US" altLang="ko-KR" sz="1400" dirty="0"/>
              <a:t>, </a:t>
            </a:r>
            <a:r>
              <a:rPr lang="ko-KR" altLang="en-US" sz="1400" dirty="0"/>
              <a:t>금</a:t>
            </a:r>
            <a:r>
              <a:rPr lang="en-US" altLang="ko-KR" sz="1400" dirty="0"/>
              <a:t>, </a:t>
            </a:r>
            <a:r>
              <a:rPr lang="ko-KR" altLang="en-US" sz="1400" dirty="0"/>
              <a:t>니켈</a:t>
            </a:r>
            <a:r>
              <a:rPr lang="en-US" altLang="ko-KR" sz="1400" dirty="0"/>
              <a:t>, </a:t>
            </a:r>
            <a:r>
              <a:rPr lang="ko-KR" altLang="en-US" sz="1400" dirty="0"/>
              <a:t>코발트</a:t>
            </a:r>
            <a:r>
              <a:rPr lang="en-US" altLang="ko-KR" sz="1400" dirty="0"/>
              <a:t>, </a:t>
            </a:r>
            <a:r>
              <a:rPr lang="ko-KR" altLang="en-US" sz="1400" dirty="0"/>
              <a:t>망간 등이 있다</a:t>
            </a:r>
            <a:r>
              <a:rPr lang="en-US" altLang="ko-KR" sz="1400" dirty="0"/>
              <a:t>. </a:t>
            </a:r>
          </a:p>
          <a:p>
            <a:r>
              <a:rPr lang="en-US" altLang="ko-KR" sz="1400" dirty="0"/>
              <a:t> </a:t>
            </a:r>
          </a:p>
          <a:p>
            <a:r>
              <a:rPr lang="en-US" altLang="ko-KR" sz="1400" dirty="0"/>
              <a:t/>
            </a:r>
            <a:br>
              <a:rPr lang="en-US" altLang="ko-KR" sz="1400" dirty="0"/>
            </a:br>
            <a:r>
              <a:rPr lang="en-US" altLang="ko-KR" sz="1400" dirty="0"/>
              <a:t>※ </a:t>
            </a:r>
            <a:r>
              <a:rPr lang="ko-KR" altLang="en-US" sz="1400" dirty="0"/>
              <a:t>중금속 오염의 발생원인</a:t>
            </a:r>
            <a:r>
              <a:rPr lang="en-US" altLang="ko-KR" sz="1400" dirty="0"/>
              <a:t>? </a:t>
            </a:r>
          </a:p>
          <a:p>
            <a:r>
              <a:rPr lang="en-US" altLang="ko-KR" sz="1400" dirty="0"/>
              <a:t> </a:t>
            </a:r>
            <a:r>
              <a:rPr lang="ko-KR" altLang="en-US" sz="1400" dirty="0"/>
              <a:t>인간 사회의 형태가 과거 농업사회에서 현대의 산업사회로 전환 되면서 중금속 오염을 비롯한 각종 환경오염 문제들을 야기 시켰다</a:t>
            </a:r>
            <a:r>
              <a:rPr lang="en-US" altLang="ko-KR" sz="1400" dirty="0"/>
              <a:t>. </a:t>
            </a:r>
            <a:r>
              <a:rPr lang="ko-KR" altLang="en-US" sz="1400" dirty="0"/>
              <a:t>중금속오염의 원인은 폐수와 </a:t>
            </a:r>
            <a:r>
              <a:rPr lang="ko-KR" altLang="en-US" sz="1400" dirty="0" err="1"/>
              <a:t>슬러그</a:t>
            </a:r>
            <a:r>
              <a:rPr lang="en-US" altLang="ko-KR" sz="1400" dirty="0"/>
              <a:t>(sludge:</a:t>
            </a:r>
            <a:r>
              <a:rPr lang="ko-KR" altLang="en-US" sz="1400" dirty="0"/>
              <a:t>찌꺼기</a:t>
            </a:r>
            <a:r>
              <a:rPr lang="en-US" altLang="ko-KR" sz="1400" dirty="0"/>
              <a:t>), </a:t>
            </a:r>
            <a:r>
              <a:rPr lang="ko-KR" altLang="en-US" sz="1400" dirty="0"/>
              <a:t>크게 두 가지로 나눌 수 있다</a:t>
            </a:r>
            <a:r>
              <a:rPr lang="en-US" altLang="ko-KR" sz="1400" dirty="0"/>
              <a:t>. </a:t>
            </a:r>
            <a:r>
              <a:rPr lang="ko-KR" altLang="en-US" sz="1400" dirty="0"/>
              <a:t>인간 활동에 의해 발생된</a:t>
            </a:r>
            <a:r>
              <a:rPr lang="en-US" altLang="ko-KR" sz="1400" dirty="0"/>
              <a:t>, </a:t>
            </a:r>
            <a:r>
              <a:rPr lang="ko-KR" altLang="en-US" sz="1400" dirty="0"/>
              <a:t>각종 공장</a:t>
            </a:r>
            <a:r>
              <a:rPr lang="en-US" altLang="ko-KR" sz="1400" dirty="0"/>
              <a:t>·</a:t>
            </a:r>
            <a:r>
              <a:rPr lang="ko-KR" altLang="en-US" sz="1400" dirty="0"/>
              <a:t>사업장과 같은 폐수 등은 주로 용매나 특정한 용도로 사용된 후 정화되지 않고 그대로 자연계로 방출되었다</a:t>
            </a:r>
            <a:r>
              <a:rPr lang="en-US" altLang="ko-KR" sz="1400" dirty="0"/>
              <a:t>. </a:t>
            </a:r>
            <a:r>
              <a:rPr lang="ko-KR" altLang="en-US" sz="1400" dirty="0"/>
              <a:t>이러한 물질들은 환경오염을 유발하는 중금속으로 대기</a:t>
            </a:r>
            <a:r>
              <a:rPr lang="en-US" altLang="ko-KR" sz="1400" dirty="0"/>
              <a:t>, </a:t>
            </a:r>
            <a:r>
              <a:rPr lang="ko-KR" altLang="en-US" sz="1400" dirty="0"/>
              <a:t>수질 농도에 이르기까지 축적되어 진다</a:t>
            </a:r>
            <a:r>
              <a:rPr lang="en-US" altLang="ko-KR" sz="1400" dirty="0"/>
              <a:t>.</a:t>
            </a:r>
          </a:p>
          <a:p>
            <a:r>
              <a:rPr lang="en-US" altLang="ko-KR" sz="1400" dirty="0"/>
              <a:t> </a:t>
            </a:r>
            <a:r>
              <a:rPr lang="ko-KR" altLang="en-US" sz="1400" dirty="0"/>
              <a:t>이러한 중금속은 어떤 환경 하에서 형태의 변환과 더불어 주위 환경에 부가되어 휘발되거나 축적화 되어 독성을 나타내는 특징을 갖는다</a:t>
            </a:r>
            <a:r>
              <a:rPr lang="en-US" altLang="ko-KR" sz="1400" dirty="0"/>
              <a:t>. </a:t>
            </a:r>
            <a:r>
              <a:rPr lang="ko-KR" altLang="en-US" sz="1400" dirty="0"/>
              <a:t>또한 중금속의 배출은 자연적인 정화효과의 제한에 의한 유입원수에서의 생태계에 심각한 독성화적 문제가 야기될 수 있으며</a:t>
            </a:r>
            <a:r>
              <a:rPr lang="en-US" altLang="ko-KR" sz="1400" dirty="0"/>
              <a:t>, </a:t>
            </a:r>
            <a:r>
              <a:rPr lang="ko-KR" altLang="en-US" sz="1400" dirty="0" err="1"/>
              <a:t>생분해성</a:t>
            </a:r>
            <a:r>
              <a:rPr lang="ko-KR" altLang="en-US" sz="1400" dirty="0"/>
              <a:t> 오염원과는 달리 미생물에 의해 흡수된 중금속의 일부는 화합물의 형태 변환으로 휘발</a:t>
            </a:r>
            <a:r>
              <a:rPr lang="en-US" altLang="ko-KR" sz="1400" dirty="0"/>
              <a:t>, </a:t>
            </a:r>
            <a:r>
              <a:rPr lang="ko-KR" altLang="en-US" sz="1400" dirty="0"/>
              <a:t>무독화 또는 </a:t>
            </a:r>
            <a:r>
              <a:rPr lang="ko-KR" altLang="en-US" sz="1400" dirty="0" err="1"/>
              <a:t>저독화</a:t>
            </a:r>
            <a:r>
              <a:rPr lang="ko-KR" altLang="en-US" sz="1400" dirty="0"/>
              <a:t> 된다</a:t>
            </a:r>
            <a:r>
              <a:rPr lang="en-US" altLang="ko-KR" sz="1400" dirty="0"/>
              <a:t>. </a:t>
            </a:r>
            <a:r>
              <a:rPr lang="ko-KR" altLang="en-US" sz="1400" dirty="0"/>
              <a:t>그러나 중금속 오염에 많은 부분을 차지하는 잔류중금속은 폐수처리 공정에서의 </a:t>
            </a:r>
            <a:r>
              <a:rPr lang="ko-KR" altLang="en-US" sz="1400" dirty="0" err="1"/>
              <a:t>슬러그</a:t>
            </a:r>
            <a:r>
              <a:rPr lang="en-US" altLang="ko-KR" sz="1400" dirty="0"/>
              <a:t>(sludge:</a:t>
            </a:r>
            <a:r>
              <a:rPr lang="ko-KR" altLang="en-US" sz="1400" dirty="0"/>
              <a:t>찌꺼기</a:t>
            </a:r>
            <a:r>
              <a:rPr lang="en-US" altLang="ko-KR" sz="1400" dirty="0"/>
              <a:t>)</a:t>
            </a:r>
            <a:r>
              <a:rPr lang="ko-KR" altLang="en-US" sz="1400" dirty="0"/>
              <a:t>처리 또한 </a:t>
            </a:r>
            <a:r>
              <a:rPr lang="ko-KR" altLang="en-US" sz="1400" dirty="0" err="1"/>
              <a:t>슬러그폐기</a:t>
            </a:r>
            <a:r>
              <a:rPr lang="ko-KR" altLang="en-US" sz="1400" dirty="0"/>
              <a:t> 후에 다시 오염원으로 작용되어 인체 및 생태계에 대해 중대한 문제를 낳는 요인으로 지적되고 있다</a:t>
            </a:r>
            <a:r>
              <a:rPr lang="en-US" altLang="ko-KR" sz="1400" dirty="0"/>
              <a:t>. </a:t>
            </a:r>
            <a:r>
              <a:rPr lang="ko-KR" altLang="en-US" sz="1400" dirty="0"/>
              <a:t>또한 폐광의 중금속이 지하수에 스며 축적 되는 등의 원인도 있다</a:t>
            </a:r>
            <a:r>
              <a:rPr lang="en-US" altLang="ko-KR" sz="1400" dirty="0"/>
              <a:t>.</a:t>
            </a:r>
          </a:p>
          <a:p>
            <a:pPr>
              <a:buNone/>
            </a:pPr>
            <a:endParaRPr lang="ko-KR" altLang="en-US" sz="1200" dirty="0"/>
          </a:p>
        </p:txBody>
      </p:sp>
      <p:sp>
        <p:nvSpPr>
          <p:cNvPr id="4" name="TextBox 3"/>
          <p:cNvSpPr txBox="1"/>
          <p:nvPr/>
        </p:nvSpPr>
        <p:spPr>
          <a:xfrm>
            <a:off x="500034" y="500042"/>
            <a:ext cx="850112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ko-KR" altLang="en-US" sz="16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28596" y="428604"/>
            <a:ext cx="8229600" cy="5857916"/>
          </a:xfrm>
        </p:spPr>
        <p:txBody>
          <a:bodyPr>
            <a:normAutofit/>
          </a:bodyPr>
          <a:lstStyle/>
          <a:p>
            <a:pPr>
              <a:buNone/>
            </a:pPr>
            <a:endParaRPr lang="en-US" altLang="ko-KR" sz="1800" dirty="0" smtClean="0"/>
          </a:p>
          <a:p>
            <a:pPr>
              <a:buAutoNum type="arabicPeriod"/>
            </a:pPr>
            <a:r>
              <a:rPr lang="ko-KR" altLang="en-US" sz="1800" b="1" i="1" dirty="0" smtClean="0"/>
              <a:t>수은  </a:t>
            </a:r>
            <a:r>
              <a:rPr lang="en-US" altLang="ko-KR" sz="1800" b="1" i="1" dirty="0" smtClean="0"/>
              <a:t>(Hg ; Mercury )</a:t>
            </a:r>
          </a:p>
          <a:p>
            <a:r>
              <a:rPr lang="ko-KR" altLang="en-US" sz="1800" b="1" dirty="0" smtClean="0"/>
              <a:t>수은</a:t>
            </a:r>
            <a:r>
              <a:rPr lang="en-US" altLang="ko-KR" sz="1800" dirty="0" smtClean="0"/>
              <a:t>(</a:t>
            </a:r>
            <a:r>
              <a:rPr lang="ko-KR" altLang="en-US" sz="1800" dirty="0" smtClean="0"/>
              <a:t>水銀</a:t>
            </a:r>
            <a:r>
              <a:rPr lang="en-US" altLang="ko-KR" sz="1800" dirty="0" smtClean="0"/>
              <a:t>, </a:t>
            </a:r>
            <a:r>
              <a:rPr lang="ko-KR" altLang="en-US" sz="1800" dirty="0" smtClean="0">
                <a:hlinkClick r:id="rId2" tooltip="영어"/>
              </a:rPr>
              <a:t>영어</a:t>
            </a:r>
            <a:r>
              <a:rPr lang="en-US" altLang="ko-KR" sz="1800" dirty="0" smtClean="0"/>
              <a:t>: mercury)</a:t>
            </a:r>
            <a:r>
              <a:rPr lang="ko-KR" altLang="en-US" sz="1800" dirty="0" smtClean="0"/>
              <a:t>은 </a:t>
            </a:r>
            <a:r>
              <a:rPr lang="ko-KR" altLang="en-US" sz="1800" dirty="0" smtClean="0">
                <a:hlinkClick r:id="rId3" tooltip="화학 원소"/>
              </a:rPr>
              <a:t>화학 원소</a:t>
            </a:r>
            <a:r>
              <a:rPr lang="ko-KR" altLang="en-US" sz="1800" dirty="0" smtClean="0"/>
              <a:t>로 기호는 </a:t>
            </a:r>
            <a:r>
              <a:rPr lang="en-US" altLang="ko-KR" sz="1800" b="1" dirty="0" smtClean="0"/>
              <a:t>Hg</a:t>
            </a:r>
            <a:r>
              <a:rPr lang="en-US" altLang="ko-KR" sz="1800" dirty="0" smtClean="0"/>
              <a:t>(←</a:t>
            </a:r>
            <a:r>
              <a:rPr lang="ko-KR" altLang="en-US" sz="1800" dirty="0" smtClean="0">
                <a:hlinkClick r:id="rId4" tooltip="라틴어"/>
              </a:rPr>
              <a:t>라틴어</a:t>
            </a:r>
            <a:r>
              <a:rPr lang="en-US" altLang="ko-KR" sz="1800" dirty="0" smtClean="0"/>
              <a:t>: </a:t>
            </a:r>
            <a:r>
              <a:rPr lang="en-US" altLang="ko-KR" sz="1800" dirty="0" err="1" smtClean="0"/>
              <a:t>hydrargyrum</a:t>
            </a:r>
            <a:r>
              <a:rPr lang="ko-KR" altLang="en-US" sz="1800" dirty="0" smtClean="0"/>
              <a:t> </a:t>
            </a:r>
            <a:r>
              <a:rPr lang="en-US" altLang="ko-KR" sz="1800" dirty="0" smtClean="0"/>
              <a:t>"</a:t>
            </a:r>
            <a:r>
              <a:rPr lang="ko-KR" altLang="en-US" sz="1800" dirty="0" smtClean="0"/>
              <a:t>액체 은</a:t>
            </a:r>
            <a:r>
              <a:rPr lang="en-US" altLang="ko-KR" sz="1800" dirty="0" smtClean="0"/>
              <a:t>"</a:t>
            </a:r>
            <a:r>
              <a:rPr lang="ko-KR" altLang="en-US" sz="1800" dirty="0" smtClean="0"/>
              <a:t>이라는 뜻</a:t>
            </a:r>
            <a:r>
              <a:rPr lang="en-US" altLang="ko-KR" sz="1800" dirty="0" smtClean="0"/>
              <a:t>), </a:t>
            </a:r>
            <a:r>
              <a:rPr lang="ko-KR" altLang="en-US" sz="1800" dirty="0" smtClean="0">
                <a:hlinkClick r:id="rId5" tooltip="원자 번호"/>
              </a:rPr>
              <a:t>원자 번호</a:t>
            </a:r>
            <a:r>
              <a:rPr lang="ko-KR" altLang="en-US" sz="1800" dirty="0" smtClean="0"/>
              <a:t>는 </a:t>
            </a:r>
            <a:r>
              <a:rPr lang="en-US" altLang="ko-KR" sz="1800" dirty="0" smtClean="0"/>
              <a:t>80</a:t>
            </a:r>
            <a:r>
              <a:rPr lang="ko-KR" altLang="en-US" sz="1800" dirty="0" smtClean="0"/>
              <a:t>이다</a:t>
            </a:r>
            <a:r>
              <a:rPr lang="en-US" altLang="ko-KR" sz="1800" dirty="0" smtClean="0"/>
              <a:t>. </a:t>
            </a:r>
            <a:r>
              <a:rPr lang="ko-KR" altLang="en-US" sz="1800" dirty="0" smtClean="0"/>
              <a:t>무겁고 은색의 </a:t>
            </a:r>
            <a:r>
              <a:rPr lang="ko-KR" altLang="en-US" sz="1800" dirty="0" smtClean="0">
                <a:hlinkClick r:id="rId6" tooltip="전이 금속"/>
              </a:rPr>
              <a:t>전이 금속</a:t>
            </a:r>
            <a:r>
              <a:rPr lang="ko-KR" altLang="en-US" sz="1800" dirty="0" smtClean="0"/>
              <a:t>으로</a:t>
            </a:r>
            <a:r>
              <a:rPr lang="en-US" altLang="ko-KR" sz="1800" dirty="0" smtClean="0"/>
              <a:t>, </a:t>
            </a:r>
            <a:r>
              <a:rPr lang="ko-KR" altLang="en-US" sz="1800" dirty="0" smtClean="0"/>
              <a:t>수은은 섭씨 </a:t>
            </a:r>
            <a:r>
              <a:rPr lang="en-US" altLang="ko-KR" sz="1800" dirty="0" smtClean="0"/>
              <a:t>30</a:t>
            </a:r>
            <a:r>
              <a:rPr lang="ko-KR" altLang="en-US" sz="1800" dirty="0" smtClean="0"/>
              <a:t>도 부근에서 </a:t>
            </a:r>
            <a:r>
              <a:rPr lang="ko-KR" altLang="en-US" sz="1800" dirty="0" smtClean="0">
                <a:hlinkClick r:id="rId7" tooltip="액체"/>
              </a:rPr>
              <a:t>액체</a:t>
            </a:r>
            <a:r>
              <a:rPr lang="ko-KR" altLang="en-US" sz="1800" dirty="0" smtClean="0"/>
              <a:t> 상태인 다섯 원소 중 하나이다</a:t>
            </a:r>
            <a:r>
              <a:rPr lang="en-US" altLang="ko-KR" sz="1800" dirty="0" smtClean="0"/>
              <a:t>(</a:t>
            </a:r>
            <a:r>
              <a:rPr lang="ko-KR" altLang="en-US" sz="1800" dirty="0" smtClean="0"/>
              <a:t>나머지 넷은 금속인 </a:t>
            </a:r>
            <a:r>
              <a:rPr lang="ko-KR" altLang="en-US" sz="1800" dirty="0" err="1" smtClean="0">
                <a:hlinkClick r:id="rId8" tooltip="세슘"/>
              </a:rPr>
              <a:t>세슘</a:t>
            </a:r>
            <a:r>
              <a:rPr lang="en-US" altLang="ko-KR" sz="1800" dirty="0" smtClean="0"/>
              <a:t>, </a:t>
            </a:r>
            <a:r>
              <a:rPr lang="ko-KR" altLang="en-US" sz="1800" dirty="0" err="1" smtClean="0">
                <a:hlinkClick r:id="rId9" tooltip="프란슘"/>
              </a:rPr>
              <a:t>프란슘</a:t>
            </a:r>
            <a:r>
              <a:rPr lang="en-US" altLang="ko-KR" sz="1800" dirty="0" smtClean="0"/>
              <a:t>, </a:t>
            </a:r>
            <a:r>
              <a:rPr lang="ko-KR" altLang="en-US" sz="1800" dirty="0" err="1" smtClean="0">
                <a:hlinkClick r:id="rId10" tooltip="갈륨"/>
              </a:rPr>
              <a:t>갈륨</a:t>
            </a:r>
            <a:r>
              <a:rPr lang="ko-KR" altLang="en-US" sz="1800" dirty="0" err="1" smtClean="0"/>
              <a:t>과</a:t>
            </a:r>
            <a:r>
              <a:rPr lang="ko-KR" altLang="en-US" sz="1800" dirty="0" smtClean="0"/>
              <a:t> 비금속인 </a:t>
            </a:r>
            <a:r>
              <a:rPr lang="ko-KR" altLang="en-US" sz="1800" dirty="0" smtClean="0">
                <a:hlinkClick r:id="rId11" tooltip="브롬"/>
              </a:rPr>
              <a:t>브롬</a:t>
            </a:r>
            <a:r>
              <a:rPr lang="en-US" altLang="ko-KR" sz="1800" dirty="0" smtClean="0"/>
              <a:t>). </a:t>
            </a:r>
            <a:r>
              <a:rPr lang="ko-KR" altLang="en-US" sz="1800" dirty="0" smtClean="0">
                <a:hlinkClick r:id="rId12" tooltip="진사 (광물) (아직 생성되지 않음)"/>
              </a:rPr>
              <a:t>진사</a:t>
            </a:r>
            <a:r>
              <a:rPr lang="ko-KR" altLang="en-US" sz="1800" dirty="0" smtClean="0"/>
              <a:t>에서 주로 얻는다</a:t>
            </a:r>
            <a:r>
              <a:rPr lang="en-US" altLang="ko-KR" sz="1800" dirty="0" smtClean="0"/>
              <a:t>.</a:t>
            </a:r>
          </a:p>
          <a:p>
            <a:r>
              <a:rPr lang="ko-KR" altLang="en-US" sz="1800" dirty="0" smtClean="0"/>
              <a:t>상온에서 액체인 유일한 금속으로 은백색의 금속광택이 나는 무거운 액체이다</a:t>
            </a:r>
            <a:r>
              <a:rPr lang="en-US" altLang="ko-KR" sz="1800" dirty="0" smtClean="0"/>
              <a:t>. </a:t>
            </a:r>
            <a:r>
              <a:rPr lang="ko-KR" altLang="en-US" sz="1800" dirty="0" smtClean="0"/>
              <a:t>고체로 만들면 </a:t>
            </a:r>
            <a:r>
              <a:rPr lang="ko-KR" altLang="en-US" sz="1800" dirty="0" smtClean="0">
                <a:hlinkClick r:id="rId13" tooltip="주석"/>
              </a:rPr>
              <a:t>주석</a:t>
            </a:r>
            <a:r>
              <a:rPr lang="ko-KR" altLang="en-US" sz="1800" dirty="0" smtClean="0"/>
              <a:t>백색의 금속광택을 띠며</a:t>
            </a:r>
            <a:r>
              <a:rPr lang="en-US" altLang="ko-KR" sz="1800" dirty="0" smtClean="0"/>
              <a:t>, </a:t>
            </a:r>
            <a:r>
              <a:rPr lang="ko-KR" altLang="en-US" sz="1800" dirty="0" smtClean="0"/>
              <a:t>전성</a:t>
            </a:r>
            <a:r>
              <a:rPr lang="en-US" altLang="ko-KR" sz="1800" dirty="0" smtClean="0"/>
              <a:t>, </a:t>
            </a:r>
            <a:r>
              <a:rPr lang="ko-KR" altLang="en-US" sz="1800" dirty="0" smtClean="0"/>
              <a:t>연성이 크다</a:t>
            </a:r>
            <a:r>
              <a:rPr lang="en-US" altLang="ko-KR" sz="1800" dirty="0" smtClean="0"/>
              <a:t>. </a:t>
            </a:r>
            <a:r>
              <a:rPr lang="ko-KR" altLang="en-US" sz="1800" dirty="0" smtClean="0"/>
              <a:t>즉 쉽게 늘어나고 쉽게 펴지는 성질이 있다</a:t>
            </a:r>
            <a:r>
              <a:rPr lang="en-US" altLang="ko-KR" sz="1800" dirty="0" smtClean="0"/>
              <a:t>. </a:t>
            </a:r>
            <a:r>
              <a:rPr lang="ko-KR" altLang="en-US" sz="1800" dirty="0" smtClean="0"/>
              <a:t>수은은 </a:t>
            </a:r>
            <a:r>
              <a:rPr lang="ko-KR" altLang="en-US" sz="1800" dirty="0" smtClean="0">
                <a:hlinkClick r:id="rId14" tooltip="철"/>
              </a:rPr>
              <a:t>철</a:t>
            </a:r>
            <a:r>
              <a:rPr lang="en-US" altLang="ko-KR" sz="1800" dirty="0" smtClean="0"/>
              <a:t>·</a:t>
            </a:r>
            <a:r>
              <a:rPr lang="ko-KR" altLang="en-US" sz="1800" dirty="0" smtClean="0">
                <a:hlinkClick r:id="rId15" tooltip="니켈"/>
              </a:rPr>
              <a:t>니켈</a:t>
            </a:r>
            <a:r>
              <a:rPr lang="en-US" altLang="ko-KR" sz="1800" dirty="0" smtClean="0"/>
              <a:t>·</a:t>
            </a:r>
            <a:r>
              <a:rPr lang="ko-KR" altLang="en-US" sz="1800" dirty="0" smtClean="0">
                <a:hlinkClick r:id="rId16" tooltip="코발트"/>
              </a:rPr>
              <a:t>코발트</a:t>
            </a:r>
            <a:r>
              <a:rPr lang="en-US" altLang="ko-KR" sz="1800" dirty="0" smtClean="0"/>
              <a:t>·</a:t>
            </a:r>
            <a:r>
              <a:rPr lang="ko-KR" altLang="en-US" sz="1800" dirty="0" smtClean="0">
                <a:hlinkClick r:id="rId17" tooltip="마그네슘"/>
              </a:rPr>
              <a:t>마그네슘</a:t>
            </a:r>
            <a:r>
              <a:rPr lang="ko-KR" altLang="en-US" sz="1800" dirty="0" smtClean="0"/>
              <a:t> 등을 제외한 대부분의 금속과 </a:t>
            </a:r>
            <a:r>
              <a:rPr lang="ko-KR" altLang="en-US" sz="1800" dirty="0" smtClean="0">
                <a:hlinkClick r:id="rId18" tooltip="합금"/>
              </a:rPr>
              <a:t>합금</a:t>
            </a:r>
            <a:r>
              <a:rPr lang="ko-KR" altLang="en-US" sz="1800" dirty="0" smtClean="0"/>
              <a:t>을 만들 수 있는데 이를 </a:t>
            </a:r>
            <a:r>
              <a:rPr lang="ko-KR" altLang="en-US" sz="1800" dirty="0" smtClean="0">
                <a:hlinkClick r:id="rId19" tooltip="아말감 (아직 생성되지 않음)"/>
              </a:rPr>
              <a:t>아말감</a:t>
            </a:r>
            <a:r>
              <a:rPr lang="ko-KR" altLang="en-US" sz="1800" dirty="0" smtClean="0"/>
              <a:t>이라 한다</a:t>
            </a:r>
            <a:r>
              <a:rPr lang="en-US" altLang="ko-KR" sz="1800" dirty="0" smtClean="0"/>
              <a:t>. </a:t>
            </a:r>
            <a:r>
              <a:rPr lang="ko-KR" altLang="en-US" sz="1800" dirty="0" smtClean="0">
                <a:hlinkClick r:id="rId20" tooltip="염산"/>
              </a:rPr>
              <a:t>염산</a:t>
            </a:r>
            <a:r>
              <a:rPr lang="ko-KR" altLang="en-US" sz="1800" dirty="0" smtClean="0"/>
              <a:t>에는 녹지 않지만</a:t>
            </a:r>
            <a:r>
              <a:rPr lang="en-US" altLang="ko-KR" sz="1800" dirty="0" smtClean="0"/>
              <a:t>, </a:t>
            </a:r>
            <a:r>
              <a:rPr lang="ko-KR" altLang="en-US" sz="1800" dirty="0" smtClean="0">
                <a:hlinkClick r:id="rId21" tooltip="질산"/>
              </a:rPr>
              <a:t>질산</a:t>
            </a:r>
            <a:r>
              <a:rPr lang="ko-KR" altLang="en-US" sz="1800" dirty="0" smtClean="0"/>
              <a:t>에는 녹아 </a:t>
            </a:r>
            <a:r>
              <a:rPr lang="ko-KR" altLang="en-US" sz="1800" dirty="0" smtClean="0">
                <a:hlinkClick r:id="rId22" tooltip="질산수은 (아직 생성되지 않음)"/>
              </a:rPr>
              <a:t>질산수은</a:t>
            </a:r>
            <a:r>
              <a:rPr lang="ko-KR" altLang="en-US" sz="1800" dirty="0" smtClean="0"/>
              <a:t>이 된다</a:t>
            </a:r>
            <a:r>
              <a:rPr lang="en-US" altLang="ko-KR" sz="1800" dirty="0" smtClean="0"/>
              <a:t>. </a:t>
            </a:r>
            <a:r>
              <a:rPr lang="ko-KR" altLang="en-US" sz="1800" dirty="0" smtClean="0"/>
              <a:t>공기 중에서 건조할 경우에는 안정하지만</a:t>
            </a:r>
            <a:r>
              <a:rPr lang="en-US" altLang="ko-KR" sz="1800" dirty="0" smtClean="0"/>
              <a:t>, 300℃ </a:t>
            </a:r>
            <a:r>
              <a:rPr lang="ko-KR" altLang="en-US" sz="1800" dirty="0" smtClean="0"/>
              <a:t>이상에서 </a:t>
            </a:r>
            <a:r>
              <a:rPr lang="ko-KR" altLang="en-US" sz="1800" dirty="0" smtClean="0">
                <a:hlinkClick r:id="rId23" tooltip="산화수은 (아직 생성되지 않음)"/>
              </a:rPr>
              <a:t>산화수은</a:t>
            </a:r>
            <a:r>
              <a:rPr lang="ko-KR" altLang="en-US" sz="1800" dirty="0" smtClean="0"/>
              <a:t>이 되고</a:t>
            </a:r>
            <a:r>
              <a:rPr lang="en-US" altLang="ko-KR" sz="1800" dirty="0" smtClean="0"/>
              <a:t>, 400℃</a:t>
            </a:r>
            <a:r>
              <a:rPr lang="ko-KR" altLang="en-US" sz="1800" dirty="0" smtClean="0"/>
              <a:t>를 넘으면 다시 분해하여 수은이 된다</a:t>
            </a:r>
            <a:r>
              <a:rPr lang="en-US" altLang="ko-KR" sz="1800" dirty="0" smtClean="0"/>
              <a:t>. </a:t>
            </a:r>
            <a:r>
              <a:rPr lang="ko-KR" altLang="en-US" sz="1800" dirty="0" smtClean="0"/>
              <a:t>습한 공기 중에서는 표면이 산화하여 회색 피막이 생긴다</a:t>
            </a:r>
            <a:r>
              <a:rPr lang="en-US" altLang="ko-KR" sz="1800" dirty="0" smtClean="0"/>
              <a:t>. </a:t>
            </a:r>
            <a:r>
              <a:rPr lang="ko-KR" altLang="en-US" sz="1800" dirty="0" smtClean="0"/>
              <a:t>또 </a:t>
            </a:r>
            <a:r>
              <a:rPr lang="ko-KR" altLang="en-US" sz="1800" dirty="0" smtClean="0">
                <a:hlinkClick r:id="rId24" tooltip="황"/>
              </a:rPr>
              <a:t>황</a:t>
            </a:r>
            <a:r>
              <a:rPr lang="ko-KR" altLang="en-US" sz="1800" dirty="0" smtClean="0"/>
              <a:t>과 서로 문지르면 쉽게 </a:t>
            </a:r>
            <a:r>
              <a:rPr lang="ko-KR" altLang="en-US" sz="1800" dirty="0" smtClean="0">
                <a:hlinkClick r:id="rId25" tooltip="황화수은 (아직 생성되지 않음)"/>
              </a:rPr>
              <a:t>황화수은</a:t>
            </a:r>
            <a:r>
              <a:rPr lang="ko-KR" altLang="en-US" sz="1800" dirty="0" smtClean="0"/>
              <a:t>이 된다</a:t>
            </a:r>
            <a:r>
              <a:rPr lang="en-US" altLang="ko-KR" sz="1800" dirty="0" smtClean="0"/>
              <a:t>.</a:t>
            </a:r>
          </a:p>
          <a:p>
            <a:pPr>
              <a:buNone/>
            </a:pPr>
            <a:r>
              <a:rPr lang="ko-KR" altLang="en-US" sz="1800" b="1" i="1" dirty="0" smtClean="0"/>
              <a:t> </a:t>
            </a:r>
            <a:endParaRPr lang="en-US" altLang="ko-KR" sz="1800" b="1" i="1" dirty="0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357166"/>
            <a:ext cx="8229600" cy="5768997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ko-KR" altLang="en-US" sz="2400" dirty="0" smtClean="0"/>
              <a:t>   </a:t>
            </a:r>
            <a:endParaRPr lang="en-US" altLang="ko-KR" sz="2400" dirty="0" smtClean="0"/>
          </a:p>
          <a:p>
            <a:pPr>
              <a:buNone/>
            </a:pPr>
            <a:r>
              <a:rPr lang="en-US" altLang="ko-KR" sz="2400" dirty="0" smtClean="0"/>
              <a:t>   </a:t>
            </a:r>
            <a:r>
              <a:rPr lang="ko-KR" altLang="en-US" sz="1800" dirty="0" smtClean="0"/>
              <a:t>수은중독   </a:t>
            </a:r>
            <a:endParaRPr lang="en-US" altLang="ko-KR" sz="1800" dirty="0" smtClean="0"/>
          </a:p>
          <a:p>
            <a:pPr>
              <a:buNone/>
            </a:pPr>
            <a:r>
              <a:rPr lang="ko-KR" altLang="en-US" sz="1800" dirty="0" smtClean="0"/>
              <a:t>    </a:t>
            </a:r>
            <a:endParaRPr lang="en-US" altLang="ko-KR" sz="1800" dirty="0" smtClean="0"/>
          </a:p>
          <a:p>
            <a:pPr>
              <a:buNone/>
            </a:pPr>
            <a:r>
              <a:rPr lang="en-US" altLang="ko-KR" sz="1800" dirty="0"/>
              <a:t> </a:t>
            </a:r>
            <a:r>
              <a:rPr lang="en-US" altLang="ko-KR" sz="1800" dirty="0" smtClean="0"/>
              <a:t>   </a:t>
            </a:r>
            <a:r>
              <a:rPr lang="ko-KR" altLang="en-US" sz="1800" dirty="0" smtClean="0"/>
              <a:t>수은은 중금속의 하나로 중독의 위험성이 있다</a:t>
            </a:r>
            <a:r>
              <a:rPr lang="en-US" altLang="ko-KR" sz="1800" dirty="0" smtClean="0"/>
              <a:t>. </a:t>
            </a:r>
            <a:r>
              <a:rPr lang="ko-KR" altLang="en-US" sz="1800" dirty="0" smtClean="0"/>
              <a:t>일반적으로 생선을 섭취하거나 물</a:t>
            </a:r>
            <a:r>
              <a:rPr lang="en-US" altLang="ko-KR" sz="1800" dirty="0" smtClean="0"/>
              <a:t>, </a:t>
            </a:r>
            <a:r>
              <a:rPr lang="ko-KR" altLang="en-US" sz="1800" dirty="0" smtClean="0"/>
              <a:t>흙 등에 의해 체내로 수은이 들어오게 되는데</a:t>
            </a:r>
            <a:r>
              <a:rPr lang="en-US" altLang="ko-KR" sz="1800" dirty="0" smtClean="0"/>
              <a:t>, </a:t>
            </a:r>
            <a:r>
              <a:rPr lang="ko-KR" altLang="en-US" sz="1800" dirty="0" smtClean="0"/>
              <a:t>이런 일이 반복되면 수은이 지속적으로 몸에 쌓이면서 중독 증세를 일으킨다</a:t>
            </a:r>
            <a:r>
              <a:rPr lang="en-US" altLang="ko-KR" sz="1800" dirty="0" smtClean="0"/>
              <a:t>. </a:t>
            </a:r>
            <a:r>
              <a:rPr lang="ko-KR" altLang="en-US" sz="1800" dirty="0" smtClean="0"/>
              <a:t>수은에 중독되면 신경계에 이상이 생겨 언어 장애</a:t>
            </a:r>
            <a:r>
              <a:rPr lang="en-US" altLang="ko-KR" sz="1800" dirty="0" smtClean="0"/>
              <a:t>, </a:t>
            </a:r>
            <a:r>
              <a:rPr lang="ko-KR" altLang="en-US" sz="1800" dirty="0" smtClean="0"/>
              <a:t>운동 장애 등이 나타나고 심하면 사지가 마비될 수도 있다</a:t>
            </a:r>
            <a:r>
              <a:rPr lang="en-US" altLang="ko-KR" sz="1800" dirty="0" smtClean="0"/>
              <a:t>. </a:t>
            </a:r>
            <a:r>
              <a:rPr lang="ko-KR" altLang="en-US" sz="1800" dirty="0" smtClean="0"/>
              <a:t>수은을 이용한 합금인 </a:t>
            </a:r>
            <a:r>
              <a:rPr lang="ko-KR" altLang="en-US" sz="1800" dirty="0" smtClean="0">
                <a:hlinkClick r:id="rId2" tooltip="아말감 (아직 생성되지 않음)"/>
              </a:rPr>
              <a:t>아말감</a:t>
            </a:r>
            <a:r>
              <a:rPr lang="ko-KR" altLang="en-US" sz="1800" dirty="0" smtClean="0"/>
              <a:t>은 치과 재료로 쓰이고 있으며</a:t>
            </a:r>
            <a:r>
              <a:rPr lang="en-US" altLang="ko-KR" sz="1800" dirty="0" smtClean="0"/>
              <a:t>, </a:t>
            </a:r>
            <a:r>
              <a:rPr lang="ko-KR" altLang="en-US" sz="1800" dirty="0" smtClean="0"/>
              <a:t>건전지에도 수은이 포함되어 있다</a:t>
            </a:r>
            <a:r>
              <a:rPr lang="en-US" altLang="ko-KR" sz="1800" dirty="0" smtClean="0"/>
              <a:t>. </a:t>
            </a:r>
            <a:r>
              <a:rPr lang="ko-KR" altLang="en-US" sz="1800" dirty="0" smtClean="0"/>
              <a:t>또 최근에는 화장품에서도 높은 농도의 수은이 발견되는 등 현재 우리 사회는 수은의 위험에 많이 노출되어 있는 상황이다</a:t>
            </a:r>
            <a:r>
              <a:rPr lang="en-US" altLang="ko-KR" sz="1800" dirty="0" smtClean="0"/>
              <a:t>. </a:t>
            </a:r>
            <a:r>
              <a:rPr lang="ko-KR" altLang="en-US" sz="1800" dirty="0" smtClean="0"/>
              <a:t>물고기는 수은을 쉽게 체내에 축적하는 경향이 있는데</a:t>
            </a:r>
            <a:r>
              <a:rPr lang="en-US" altLang="ko-KR" sz="1800" dirty="0" smtClean="0"/>
              <a:t>, </a:t>
            </a:r>
            <a:r>
              <a:rPr lang="ko-KR" altLang="en-US" sz="1800" dirty="0" smtClean="0"/>
              <a:t>먹이사슬의 </a:t>
            </a:r>
            <a:r>
              <a:rPr lang="ko-KR" altLang="en-US" sz="1800" dirty="0" err="1" smtClean="0"/>
              <a:t>윗쪽으로</a:t>
            </a:r>
            <a:r>
              <a:rPr lang="ko-KR" altLang="en-US" sz="1800" dirty="0" smtClean="0"/>
              <a:t> 갈수록 그 </a:t>
            </a:r>
            <a:r>
              <a:rPr lang="ko-KR" altLang="en-US" sz="1800" dirty="0" err="1" smtClean="0"/>
              <a:t>축적량이</a:t>
            </a:r>
            <a:r>
              <a:rPr lang="ko-KR" altLang="en-US" sz="1800" dirty="0" smtClean="0"/>
              <a:t> 늘어난다</a:t>
            </a:r>
            <a:r>
              <a:rPr lang="en-US" altLang="ko-KR" sz="1800" dirty="0" smtClean="0"/>
              <a:t>. </a:t>
            </a:r>
            <a:r>
              <a:rPr lang="ko-KR" altLang="en-US" sz="1800" dirty="0" smtClean="0"/>
              <a:t>그래서</a:t>
            </a:r>
            <a:r>
              <a:rPr lang="en-US" altLang="ko-KR" sz="1800" dirty="0" smtClean="0"/>
              <a:t>, </a:t>
            </a:r>
            <a:r>
              <a:rPr lang="ko-KR" altLang="en-US" sz="1800" dirty="0" smtClean="0"/>
              <a:t>먹이사슬의 꼭대기에 있는 상어나 </a:t>
            </a:r>
            <a:r>
              <a:rPr lang="ko-KR" altLang="en-US" sz="1800" dirty="0" err="1" smtClean="0"/>
              <a:t>참치같은</a:t>
            </a:r>
            <a:r>
              <a:rPr lang="ko-KR" altLang="en-US" sz="1800" dirty="0" smtClean="0"/>
              <a:t> 큰 물고기들에는 수은이 많이 들어있게 된다</a:t>
            </a:r>
            <a:r>
              <a:rPr lang="en-US" altLang="ko-KR" sz="1800" dirty="0" smtClean="0"/>
              <a:t>.</a:t>
            </a:r>
            <a:endParaRPr lang="ko-KR" altLang="en-US" sz="1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428604"/>
            <a:ext cx="8229600" cy="5697559"/>
          </a:xfrm>
        </p:spPr>
        <p:txBody>
          <a:bodyPr>
            <a:normAutofit fontScale="25000" lnSpcReduction="20000"/>
          </a:bodyPr>
          <a:lstStyle/>
          <a:p>
            <a:pPr>
              <a:buNone/>
            </a:pPr>
            <a:r>
              <a:rPr lang="ko-KR" altLang="en-US" sz="4500" dirty="0" smtClean="0"/>
              <a:t>  </a:t>
            </a:r>
            <a:endParaRPr lang="en-US" altLang="ko-KR" sz="4500" dirty="0" smtClean="0"/>
          </a:p>
          <a:p>
            <a:pPr>
              <a:buNone/>
            </a:pPr>
            <a:r>
              <a:rPr lang="ko-KR" altLang="en-US" sz="5500" dirty="0" smtClean="0"/>
              <a:t>    </a:t>
            </a:r>
            <a:r>
              <a:rPr lang="en-US" altLang="ko-KR" sz="8000" dirty="0" smtClean="0"/>
              <a:t>2.</a:t>
            </a:r>
            <a:r>
              <a:rPr lang="ko-KR" altLang="en-US" sz="8000" i="1" dirty="0" smtClean="0"/>
              <a:t>카드뮴 </a:t>
            </a:r>
            <a:r>
              <a:rPr lang="en-US" altLang="ko-KR" sz="8000" i="1" dirty="0" smtClean="0"/>
              <a:t>( </a:t>
            </a:r>
            <a:r>
              <a:rPr lang="en-US" altLang="ko-KR" sz="8000" i="1" dirty="0" err="1" smtClean="0"/>
              <a:t>Cd</a:t>
            </a:r>
            <a:r>
              <a:rPr lang="en-US" altLang="ko-KR" sz="8000" i="1" dirty="0" smtClean="0"/>
              <a:t> ; cadmium)</a:t>
            </a:r>
            <a:endParaRPr lang="en-US" altLang="ko-KR" sz="8000" dirty="0" smtClean="0"/>
          </a:p>
          <a:p>
            <a:pPr>
              <a:buNone/>
            </a:pPr>
            <a:r>
              <a:rPr lang="en-US" altLang="ko-KR" sz="5600" dirty="0"/>
              <a:t> </a:t>
            </a:r>
            <a:r>
              <a:rPr lang="en-US" altLang="ko-KR" sz="5600" dirty="0" smtClean="0"/>
              <a:t>    </a:t>
            </a:r>
          </a:p>
          <a:p>
            <a:pPr>
              <a:buNone/>
            </a:pPr>
            <a:r>
              <a:rPr lang="en-US" altLang="ko-KR" sz="5600" dirty="0"/>
              <a:t> </a:t>
            </a:r>
            <a:r>
              <a:rPr lang="en-US" altLang="ko-KR" sz="5600" dirty="0" smtClean="0"/>
              <a:t>    </a:t>
            </a:r>
            <a:r>
              <a:rPr lang="ko-KR" altLang="en-US" sz="5600" dirty="0" smtClean="0"/>
              <a:t>천연으로는 </a:t>
            </a:r>
            <a:r>
              <a:rPr lang="ko-KR" altLang="en-US" sz="5600" u="none" strike="noStrike" dirty="0" smtClean="0">
                <a:hlinkClick r:id="rId2"/>
              </a:rPr>
              <a:t>카드뮴</a:t>
            </a:r>
            <a:r>
              <a:rPr lang="ko-KR" altLang="en-US" sz="5600" dirty="0" smtClean="0"/>
              <a:t> </a:t>
            </a:r>
            <a:r>
              <a:rPr lang="en-US" altLang="ko-KR" sz="5600" dirty="0" smtClean="0"/>
              <a:t>114</a:t>
            </a:r>
            <a:r>
              <a:rPr lang="ko-KR" altLang="en-US" sz="5600" dirty="0" smtClean="0"/>
              <a:t>와 </a:t>
            </a:r>
            <a:r>
              <a:rPr lang="en-US" altLang="ko-KR" sz="5600" dirty="0" smtClean="0"/>
              <a:t>7</a:t>
            </a:r>
            <a:r>
              <a:rPr lang="ko-KR" altLang="en-US" sz="5600" dirty="0" smtClean="0"/>
              <a:t>종의 </a:t>
            </a:r>
            <a:r>
              <a:rPr lang="ko-KR" altLang="en-US" sz="5600" u="none" strike="noStrike" dirty="0" smtClean="0">
                <a:hlinkClick r:id="rId3"/>
              </a:rPr>
              <a:t>동위원소</a:t>
            </a:r>
            <a:r>
              <a:rPr lang="ko-KR" altLang="en-US" sz="5600" dirty="0" smtClean="0"/>
              <a:t>가 존재한다</a:t>
            </a:r>
            <a:r>
              <a:rPr lang="en-US" altLang="ko-KR" sz="5600" dirty="0" smtClean="0"/>
              <a:t>. </a:t>
            </a:r>
            <a:r>
              <a:rPr lang="ko-KR" altLang="en-US" sz="5600" u="none" strike="noStrike" dirty="0" err="1" smtClean="0">
                <a:hlinkClick r:id="rId4"/>
              </a:rPr>
              <a:t>친동원소</a:t>
            </a:r>
            <a:r>
              <a:rPr lang="en-US" altLang="ko-KR" sz="5600" dirty="0" smtClean="0"/>
              <a:t>(</a:t>
            </a:r>
            <a:r>
              <a:rPr lang="ko-KR" altLang="en-US" sz="5600" dirty="0" err="1" smtClean="0"/>
              <a:t>親銅元素</a:t>
            </a:r>
            <a:r>
              <a:rPr lang="en-US" altLang="ko-KR" sz="5600" dirty="0" smtClean="0"/>
              <a:t>)</a:t>
            </a:r>
            <a:r>
              <a:rPr lang="ko-KR" altLang="en-US" sz="5600" dirty="0" smtClean="0"/>
              <a:t>이다</a:t>
            </a:r>
            <a:r>
              <a:rPr lang="en-US" altLang="ko-KR" sz="5600" dirty="0" smtClean="0"/>
              <a:t>. </a:t>
            </a:r>
            <a:r>
              <a:rPr lang="ko-KR" altLang="en-US" sz="5600" dirty="0" smtClean="0"/>
              <a:t>단독으로는 </a:t>
            </a:r>
            <a:r>
              <a:rPr lang="ko-KR" altLang="en-US" sz="5600" dirty="0" err="1" smtClean="0"/>
              <a:t>광상</a:t>
            </a:r>
            <a:r>
              <a:rPr lang="en-US" altLang="ko-KR" sz="5600" dirty="0" smtClean="0"/>
              <a:t>(</a:t>
            </a:r>
            <a:r>
              <a:rPr lang="ko-KR" altLang="en-US" sz="5600" dirty="0" err="1" smtClean="0"/>
              <a:t>鑛床</a:t>
            </a:r>
            <a:r>
              <a:rPr lang="en-US" altLang="ko-KR" sz="5600" dirty="0" smtClean="0"/>
              <a:t>)</a:t>
            </a:r>
            <a:r>
              <a:rPr lang="ko-KR" altLang="en-US" sz="5600" dirty="0" smtClean="0"/>
              <a:t>을 이루지 않고</a:t>
            </a:r>
            <a:r>
              <a:rPr lang="en-US" altLang="ko-KR" sz="5600" dirty="0" smtClean="0"/>
              <a:t>, </a:t>
            </a:r>
            <a:r>
              <a:rPr lang="ko-KR" altLang="en-US" sz="5600" dirty="0" smtClean="0"/>
              <a:t>항상 아연광물에 수반해서 소량</a:t>
            </a:r>
            <a:r>
              <a:rPr lang="en-US" altLang="ko-KR" sz="5600" dirty="0" smtClean="0"/>
              <a:t>(1% </a:t>
            </a:r>
            <a:r>
              <a:rPr lang="ko-KR" altLang="en-US" sz="5600" dirty="0" smtClean="0"/>
              <a:t>이하</a:t>
            </a:r>
            <a:r>
              <a:rPr lang="en-US" altLang="ko-KR" sz="5600" dirty="0" smtClean="0"/>
              <a:t>)</a:t>
            </a:r>
            <a:r>
              <a:rPr lang="ko-KR" altLang="en-US" sz="5600" dirty="0" smtClean="0"/>
              <a:t>이 산출된다</a:t>
            </a:r>
            <a:r>
              <a:rPr lang="en-US" altLang="ko-KR" sz="5600" dirty="0" smtClean="0"/>
              <a:t>. </a:t>
            </a:r>
            <a:r>
              <a:rPr lang="ko-KR" altLang="en-US" sz="5600" dirty="0" smtClean="0"/>
              <a:t>카드뮴 광물로는 </a:t>
            </a:r>
            <a:r>
              <a:rPr lang="ko-KR" altLang="en-US" sz="5600" dirty="0" err="1" smtClean="0"/>
              <a:t>황화카드뮴석이</a:t>
            </a:r>
            <a:r>
              <a:rPr lang="ko-KR" altLang="en-US" sz="5600" dirty="0" smtClean="0"/>
              <a:t> 있으나</a:t>
            </a:r>
            <a:r>
              <a:rPr lang="en-US" altLang="ko-KR" sz="5600" dirty="0" smtClean="0"/>
              <a:t>, </a:t>
            </a:r>
            <a:r>
              <a:rPr lang="ko-KR" altLang="en-US" sz="5600" dirty="0" smtClean="0"/>
              <a:t>산출량이 극히 적다</a:t>
            </a:r>
            <a:r>
              <a:rPr lang="en-US" altLang="ko-KR" sz="5600" dirty="0" smtClean="0"/>
              <a:t>. </a:t>
            </a:r>
            <a:r>
              <a:rPr lang="ko-KR" altLang="en-US" sz="5600" dirty="0" smtClean="0"/>
              <a:t>따라서 아연 제련시의 </a:t>
            </a:r>
            <a:r>
              <a:rPr lang="ko-KR" altLang="en-US" sz="5600" u="none" strike="noStrike" dirty="0" smtClean="0">
                <a:hlinkClick r:id="rId5"/>
              </a:rPr>
              <a:t>부산물</a:t>
            </a:r>
            <a:r>
              <a:rPr lang="ko-KR" altLang="en-US" sz="5600" dirty="0" smtClean="0"/>
              <a:t>로 생산된다</a:t>
            </a:r>
            <a:r>
              <a:rPr lang="en-US" altLang="ko-KR" sz="5600" dirty="0" smtClean="0"/>
              <a:t>.</a:t>
            </a:r>
          </a:p>
          <a:p>
            <a:pPr>
              <a:buNone/>
            </a:pPr>
            <a:endParaRPr lang="en-US" altLang="ko-KR" sz="5600" dirty="0" smtClean="0"/>
          </a:p>
          <a:p>
            <a:pPr>
              <a:buNone/>
            </a:pPr>
            <a:r>
              <a:rPr lang="ko-KR" altLang="en-US" sz="5600" dirty="0" smtClean="0"/>
              <a:t>     카드뮴중독 </a:t>
            </a:r>
            <a:endParaRPr lang="en-US" altLang="ko-KR" sz="5600" dirty="0" smtClean="0"/>
          </a:p>
          <a:p>
            <a:pPr>
              <a:buNone/>
            </a:pPr>
            <a:r>
              <a:rPr lang="ko-KR" altLang="en-US" sz="5600" dirty="0" smtClean="0"/>
              <a:t>     </a:t>
            </a:r>
            <a:endParaRPr lang="en-US" altLang="ko-KR" sz="5600" dirty="0" smtClean="0"/>
          </a:p>
          <a:p>
            <a:pPr>
              <a:buNone/>
            </a:pPr>
            <a:r>
              <a:rPr lang="en-US" altLang="ko-KR" sz="5600" dirty="0"/>
              <a:t> </a:t>
            </a:r>
            <a:r>
              <a:rPr lang="en-US" altLang="ko-KR" sz="5600" dirty="0" smtClean="0"/>
              <a:t>   </a:t>
            </a:r>
            <a:r>
              <a:rPr lang="ko-KR" altLang="en-US" sz="5600" dirty="0" smtClean="0"/>
              <a:t>   카드뮴이나 </a:t>
            </a:r>
            <a:r>
              <a:rPr lang="ko-KR" altLang="en-US" sz="5600" dirty="0"/>
              <a:t>그 화합물의 독성이 </a:t>
            </a:r>
            <a:r>
              <a:rPr lang="ko-KR" altLang="en-US" sz="5600" dirty="0" err="1"/>
              <a:t>체조직과</a:t>
            </a:r>
            <a:r>
              <a:rPr lang="ko-KR" altLang="en-US" sz="5600" dirty="0"/>
              <a:t> 몸의 기능 등에 영향을 미치는 병적 상태</a:t>
            </a:r>
            <a:r>
              <a:rPr lang="en-US" altLang="ko-KR" sz="5600" dirty="0" smtClean="0"/>
              <a:t>.</a:t>
            </a:r>
            <a:r>
              <a:rPr lang="ko-KR" altLang="en-US" sz="5600" dirty="0"/>
              <a:t> 카드뮴은 대부분 호흡기를 통해 흡수되는데 갓 생성된 카드뮴 증기가 </a:t>
            </a:r>
            <a:r>
              <a:rPr lang="ko-KR" altLang="en-US" sz="5600" dirty="0" err="1"/>
              <a:t>흡일될</a:t>
            </a:r>
            <a:r>
              <a:rPr lang="ko-KR" altLang="en-US" sz="5600" dirty="0"/>
              <a:t> 경우 폐에 침착이 잘 되며 </a:t>
            </a:r>
            <a:r>
              <a:rPr lang="ko-KR" altLang="en-US" sz="5600" dirty="0" err="1"/>
              <a:t>위장관을</a:t>
            </a:r>
            <a:r>
              <a:rPr lang="ko-KR" altLang="en-US" sz="5600" dirty="0"/>
              <a:t> 통해서도 </a:t>
            </a:r>
            <a:r>
              <a:rPr lang="en-US" altLang="ko-KR" sz="5600" dirty="0"/>
              <a:t>5</a:t>
            </a:r>
            <a:r>
              <a:rPr lang="ko-KR" altLang="en-US" sz="5600" dirty="0"/>
              <a:t>％ 정도가 흡수된다</a:t>
            </a:r>
            <a:r>
              <a:rPr lang="en-US" altLang="ko-KR" sz="5600" dirty="0"/>
              <a:t>. </a:t>
            </a:r>
            <a:r>
              <a:rPr lang="ko-KR" altLang="en-US" sz="5600" dirty="0"/>
              <a:t>카드뮴으로 안쪽을 처리한 용기에 담긴 산성 음식이나 음료수</a:t>
            </a:r>
            <a:r>
              <a:rPr lang="en-US" altLang="ko-KR" sz="5600" dirty="0"/>
              <a:t>(</a:t>
            </a:r>
            <a:r>
              <a:rPr lang="ko-KR" altLang="en-US" sz="5600" dirty="0"/>
              <a:t>예를 들어 카드뮴으로 도금한 깡통에 담긴 레모네이드</a:t>
            </a:r>
            <a:r>
              <a:rPr lang="en-US" altLang="ko-KR" sz="5600" dirty="0"/>
              <a:t>)</a:t>
            </a:r>
            <a:r>
              <a:rPr lang="ko-KR" altLang="en-US" sz="5600" dirty="0"/>
              <a:t>를 섭취하여 중독되기도 한다</a:t>
            </a:r>
            <a:r>
              <a:rPr lang="en-US" altLang="ko-KR" sz="5600" dirty="0"/>
              <a:t>. </a:t>
            </a:r>
            <a:endParaRPr lang="en-US" altLang="ko-KR" sz="5600" dirty="0" smtClean="0"/>
          </a:p>
          <a:p>
            <a:pPr>
              <a:buNone/>
            </a:pPr>
            <a:r>
              <a:rPr lang="en-US" altLang="ko-KR" sz="5600" dirty="0" smtClean="0"/>
              <a:t>       </a:t>
            </a:r>
          </a:p>
          <a:p>
            <a:pPr>
              <a:buNone/>
            </a:pPr>
            <a:r>
              <a:rPr lang="en-US" altLang="ko-KR" sz="5600" dirty="0" smtClean="0"/>
              <a:t>      </a:t>
            </a:r>
            <a:r>
              <a:rPr lang="ko-KR" altLang="en-US" sz="5600" dirty="0" smtClean="0"/>
              <a:t>체내에 </a:t>
            </a:r>
            <a:r>
              <a:rPr lang="ko-KR" altLang="en-US" sz="5600" dirty="0"/>
              <a:t>들어온 카드뮴은 간으로 이동되어 </a:t>
            </a:r>
            <a:r>
              <a:rPr lang="ko-KR" altLang="en-US" sz="5600" dirty="0" err="1"/>
              <a:t>저분자</a:t>
            </a:r>
            <a:r>
              <a:rPr lang="ko-KR" altLang="en-US" sz="5600" dirty="0"/>
              <a:t> 단백질과 결합되고 주로 간과 신장에 저장된다</a:t>
            </a:r>
            <a:r>
              <a:rPr lang="en-US" altLang="ko-KR" sz="5600" dirty="0"/>
              <a:t>. </a:t>
            </a:r>
            <a:r>
              <a:rPr lang="ko-KR" altLang="en-US" sz="5600" dirty="0"/>
              <a:t>카드뮴중독의 초기 증상은 뚜렷한 것이 없기 때문에 근로자들이 위험을 느끼지 못하고 과잉 폭로될 수 있다</a:t>
            </a:r>
            <a:r>
              <a:rPr lang="en-US" altLang="ko-KR" sz="5600" dirty="0"/>
              <a:t>. </a:t>
            </a:r>
            <a:r>
              <a:rPr lang="ko-KR" altLang="en-US" sz="5600" dirty="0"/>
              <a:t>간혹 오한</a:t>
            </a:r>
            <a:r>
              <a:rPr lang="en-US" altLang="ko-KR" sz="5600" dirty="0"/>
              <a:t>·</a:t>
            </a:r>
            <a:r>
              <a:rPr lang="ko-KR" altLang="en-US" sz="5600" dirty="0"/>
              <a:t>두통</a:t>
            </a:r>
            <a:r>
              <a:rPr lang="en-US" altLang="ko-KR" sz="5600" dirty="0"/>
              <a:t>·</a:t>
            </a:r>
            <a:r>
              <a:rPr lang="ko-KR" altLang="en-US" sz="5600" dirty="0"/>
              <a:t>오심</a:t>
            </a:r>
            <a:r>
              <a:rPr lang="en-US" altLang="ko-KR" sz="5600" dirty="0"/>
              <a:t>·</a:t>
            </a:r>
            <a:r>
              <a:rPr lang="ko-KR" altLang="en-US" sz="5600" dirty="0"/>
              <a:t>구토</a:t>
            </a:r>
            <a:r>
              <a:rPr lang="en-US" altLang="ko-KR" sz="5600" dirty="0"/>
              <a:t>·</a:t>
            </a:r>
            <a:r>
              <a:rPr lang="ko-KR" altLang="en-US" sz="5600" dirty="0"/>
              <a:t>설사</a:t>
            </a:r>
            <a:r>
              <a:rPr lang="en-US" altLang="ko-KR" sz="5600" dirty="0"/>
              <a:t>·</a:t>
            </a:r>
            <a:r>
              <a:rPr lang="ko-KR" altLang="en-US" sz="5600" dirty="0"/>
              <a:t>쇠약 등이 나타나 몸살감기 등으로 오인할 수 있다</a:t>
            </a:r>
            <a:r>
              <a:rPr lang="en-US" altLang="ko-KR" sz="5600" dirty="0"/>
              <a:t>. </a:t>
            </a:r>
            <a:r>
              <a:rPr lang="ko-KR" altLang="en-US" sz="5600" dirty="0"/>
              <a:t>공장에서 카드뮴 증기를 흡입하면 치명적일 수도 있는 매우 심한 급성 염증이 폐에 생긴다</a:t>
            </a:r>
            <a:r>
              <a:rPr lang="en-US" altLang="ko-KR" sz="5600" dirty="0"/>
              <a:t>. </a:t>
            </a:r>
            <a:r>
              <a:rPr lang="ko-KR" altLang="en-US" sz="5600" dirty="0"/>
              <a:t>카드뮴에 장기간 폭로되면 가장 먼저 이상이 나타나는 기관은 신장으로</a:t>
            </a:r>
            <a:r>
              <a:rPr lang="en-US" altLang="ko-KR" sz="5600" dirty="0"/>
              <a:t>, </a:t>
            </a:r>
            <a:r>
              <a:rPr lang="ko-KR" altLang="en-US" sz="5600" dirty="0"/>
              <a:t>소변에서 </a:t>
            </a:r>
            <a:r>
              <a:rPr lang="ko-KR" altLang="en-US" sz="5600" dirty="0" err="1"/>
              <a:t>요단백이</a:t>
            </a:r>
            <a:r>
              <a:rPr lang="ko-KR" altLang="en-US" sz="5600" dirty="0"/>
              <a:t> 검출되는데 특히 </a:t>
            </a:r>
            <a:r>
              <a:rPr lang="ko-KR" altLang="en-US" sz="5600" dirty="0" err="1"/>
              <a:t>저분자단백뇨가</a:t>
            </a:r>
            <a:r>
              <a:rPr lang="ko-KR" altLang="en-US" sz="5600" dirty="0"/>
              <a:t> 특징이다</a:t>
            </a:r>
            <a:r>
              <a:rPr lang="en-US" altLang="ko-KR" sz="5600" dirty="0"/>
              <a:t>. </a:t>
            </a:r>
            <a:r>
              <a:rPr lang="ko-KR" altLang="en-US" sz="5600" dirty="0"/>
              <a:t>심한 만성 중독의 경우 드물지만 뼈에 </a:t>
            </a:r>
            <a:r>
              <a:rPr lang="ko-KR" altLang="en-US" sz="5600" dirty="0" err="1"/>
              <a:t>병변</a:t>
            </a:r>
            <a:r>
              <a:rPr lang="en-US" altLang="ko-KR" sz="5600" dirty="0"/>
              <a:t>(</a:t>
            </a:r>
            <a:r>
              <a:rPr lang="ko-KR" altLang="en-US" sz="5600" dirty="0"/>
              <a:t>골연화증</a:t>
            </a:r>
            <a:r>
              <a:rPr lang="en-US" altLang="ko-KR" sz="5600" dirty="0"/>
              <a:t>·</a:t>
            </a:r>
            <a:r>
              <a:rPr lang="ko-KR" altLang="en-US" sz="5600" dirty="0" err="1"/>
              <a:t>골조송증</a:t>
            </a:r>
            <a:r>
              <a:rPr lang="en-US" altLang="ko-KR" sz="5600" dirty="0"/>
              <a:t>·</a:t>
            </a:r>
            <a:r>
              <a:rPr lang="ko-KR" altLang="en-US" sz="5600" dirty="0"/>
              <a:t>특발성골절 등</a:t>
            </a:r>
            <a:r>
              <a:rPr lang="en-US" altLang="ko-KR" sz="5600" dirty="0"/>
              <a:t>)</a:t>
            </a:r>
            <a:r>
              <a:rPr lang="ko-KR" altLang="en-US" sz="5600" dirty="0"/>
              <a:t>이 나타날 수 있다</a:t>
            </a:r>
            <a:r>
              <a:rPr lang="en-US" altLang="ko-KR" sz="5600" dirty="0"/>
              <a:t>. </a:t>
            </a:r>
            <a:r>
              <a:rPr lang="ko-KR" altLang="en-US" sz="5600" dirty="0"/>
              <a:t>기타 다른 증상으로는 후각 변화</a:t>
            </a:r>
            <a:r>
              <a:rPr lang="en-US" altLang="ko-KR" sz="5600" dirty="0"/>
              <a:t>, </a:t>
            </a:r>
            <a:r>
              <a:rPr lang="ko-KR" altLang="en-US" sz="5600" dirty="0" err="1"/>
              <a:t>비점막의</a:t>
            </a:r>
            <a:r>
              <a:rPr lang="ko-KR" altLang="en-US" sz="5600" dirty="0"/>
              <a:t> 궤양</a:t>
            </a:r>
            <a:r>
              <a:rPr lang="en-US" altLang="ko-KR" sz="5600" dirty="0"/>
              <a:t>, </a:t>
            </a:r>
            <a:r>
              <a:rPr lang="ko-KR" altLang="en-US" sz="5600" dirty="0"/>
              <a:t>치아의 황색착색 등이 있다</a:t>
            </a:r>
            <a:r>
              <a:rPr lang="en-US" altLang="ko-KR" sz="5600" dirty="0"/>
              <a:t>. </a:t>
            </a:r>
            <a:r>
              <a:rPr lang="ko-KR" altLang="en-US" sz="5600" dirty="0"/>
              <a:t>카드뮴중독은 임상증상과 신장의 손상으로 나타나는 </a:t>
            </a:r>
            <a:r>
              <a:rPr lang="ko-KR" altLang="en-US" sz="5600" dirty="0" err="1"/>
              <a:t>저분자단백뇨로</a:t>
            </a:r>
            <a:r>
              <a:rPr lang="ko-KR" altLang="en-US" sz="5600" dirty="0"/>
              <a:t> 진단한다</a:t>
            </a:r>
            <a:r>
              <a:rPr lang="en-US" altLang="ko-KR" sz="5600" dirty="0"/>
              <a:t>. </a:t>
            </a:r>
            <a:r>
              <a:rPr lang="ko-KR" altLang="en-US" sz="5600" dirty="0"/>
              <a:t>혈중 카드뮴 농도는 최근 </a:t>
            </a:r>
            <a:r>
              <a:rPr lang="en-US" altLang="ko-KR" sz="5600" dirty="0"/>
              <a:t>2~3</a:t>
            </a:r>
            <a:r>
              <a:rPr lang="ko-KR" altLang="en-US" sz="5600" dirty="0"/>
              <a:t>개월 동안의 카드뮴 </a:t>
            </a:r>
            <a:r>
              <a:rPr lang="ko-KR" altLang="en-US" sz="5600" dirty="0" err="1"/>
              <a:t>폭로량을</a:t>
            </a:r>
            <a:r>
              <a:rPr lang="ko-KR" altLang="en-US" sz="5600" dirty="0"/>
              <a:t> 나타내는데</a:t>
            </a:r>
            <a:r>
              <a:rPr lang="en-US" altLang="ko-KR" sz="5600" dirty="0"/>
              <a:t>, </a:t>
            </a:r>
            <a:r>
              <a:rPr lang="ko-KR" altLang="en-US" sz="5600" dirty="0"/>
              <a:t>진단에 참고할 수 있다</a:t>
            </a:r>
            <a:r>
              <a:rPr lang="en-US" altLang="ko-KR" sz="5600" dirty="0"/>
              <a:t>. </a:t>
            </a:r>
            <a:r>
              <a:rPr lang="ko-KR" altLang="en-US" sz="5600" dirty="0"/>
              <a:t>카드뮴중독에서는 다른 중금속 중독에서 사용하는 약재가 오히려 더 큰 해를 줄 수 있기 때문에 함부로 쓰지 않고</a:t>
            </a:r>
            <a:r>
              <a:rPr lang="en-US" altLang="ko-KR" sz="5600" dirty="0"/>
              <a:t>, </a:t>
            </a:r>
            <a:r>
              <a:rPr lang="ko-KR" altLang="en-US" sz="5600" dirty="0"/>
              <a:t>일반적으로 </a:t>
            </a:r>
            <a:r>
              <a:rPr lang="ko-KR" altLang="en-US" sz="5600" dirty="0" err="1"/>
              <a:t>에데트산칼슘을</a:t>
            </a:r>
            <a:r>
              <a:rPr lang="ko-KR" altLang="en-US" sz="5600" dirty="0"/>
              <a:t> </a:t>
            </a:r>
            <a:r>
              <a:rPr lang="ko-KR" altLang="en-US" sz="5600" dirty="0" err="1"/>
              <a:t>경구투여하거나</a:t>
            </a:r>
            <a:r>
              <a:rPr lang="ko-KR" altLang="en-US" sz="5600" dirty="0"/>
              <a:t> 보조적인 치료를 실시한다</a:t>
            </a:r>
            <a:r>
              <a:rPr lang="en-US" altLang="ko-KR" sz="5600" dirty="0"/>
              <a:t>. </a:t>
            </a:r>
          </a:p>
          <a:p>
            <a:pPr>
              <a:buNone/>
            </a:pPr>
            <a:endParaRPr lang="en-US" altLang="ko-KR" sz="4500" dirty="0"/>
          </a:p>
          <a:p>
            <a:pPr>
              <a:buNone/>
            </a:pPr>
            <a:r>
              <a:rPr lang="en-US" altLang="ko-KR" sz="4500" dirty="0" smtClean="0"/>
              <a:t/>
            </a:r>
            <a:br>
              <a:rPr lang="en-US" altLang="ko-KR" sz="4500" dirty="0" smtClean="0"/>
            </a:br>
            <a:endParaRPr lang="en-US" altLang="ko-KR" sz="4500" dirty="0" smtClean="0"/>
          </a:p>
          <a:p>
            <a:pPr>
              <a:buNone/>
            </a:pPr>
            <a:endParaRPr lang="ko-KR" alt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357166"/>
            <a:ext cx="8229600" cy="5768997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endParaRPr lang="en-US" altLang="ko-KR" sz="1800" dirty="0" smtClean="0"/>
          </a:p>
          <a:p>
            <a:pPr>
              <a:buNone/>
            </a:pPr>
            <a:r>
              <a:rPr lang="en-US" altLang="ko-KR" sz="2200" dirty="0" smtClean="0"/>
              <a:t>    3. </a:t>
            </a:r>
            <a:r>
              <a:rPr lang="ko-KR" altLang="en-US" sz="2200" i="1" dirty="0" smtClean="0"/>
              <a:t>납 </a:t>
            </a:r>
            <a:r>
              <a:rPr lang="en-US" altLang="ko-KR" sz="2200" i="1" dirty="0" smtClean="0"/>
              <a:t>(</a:t>
            </a:r>
            <a:r>
              <a:rPr lang="en-US" altLang="ko-KR" sz="2200" i="1" dirty="0" err="1" smtClean="0"/>
              <a:t>Pb</a:t>
            </a:r>
            <a:r>
              <a:rPr lang="en-US" altLang="ko-KR" sz="2200" i="1" dirty="0" smtClean="0"/>
              <a:t>; Lead)</a:t>
            </a:r>
          </a:p>
          <a:p>
            <a:pPr>
              <a:buNone/>
            </a:pPr>
            <a:r>
              <a:rPr lang="ko-KR" altLang="en-US" sz="1800" dirty="0" smtClean="0"/>
              <a:t>    </a:t>
            </a:r>
            <a:endParaRPr lang="en-US" altLang="ko-KR" sz="1800" dirty="0" smtClean="0"/>
          </a:p>
          <a:p>
            <a:pPr>
              <a:buNone/>
            </a:pPr>
            <a:r>
              <a:rPr lang="en-US" altLang="ko-KR" sz="1800" dirty="0"/>
              <a:t> </a:t>
            </a:r>
            <a:r>
              <a:rPr lang="en-US" altLang="ko-KR" sz="1800" dirty="0" smtClean="0"/>
              <a:t>   </a:t>
            </a:r>
            <a:r>
              <a:rPr lang="ko-KR" altLang="en-US" sz="1800" dirty="0" smtClean="0"/>
              <a:t>무거운 </a:t>
            </a:r>
            <a:r>
              <a:rPr lang="ko-KR" altLang="en-US" sz="1800" dirty="0"/>
              <a:t>금속이지만</a:t>
            </a:r>
            <a:r>
              <a:rPr lang="en-US" altLang="ko-KR" sz="1800" dirty="0"/>
              <a:t>, </a:t>
            </a:r>
            <a:r>
              <a:rPr lang="ko-KR" altLang="en-US" sz="1800" dirty="0"/>
              <a:t>자르거나 압연</a:t>
            </a:r>
            <a:r>
              <a:rPr lang="en-US" altLang="ko-KR" sz="1800" dirty="0"/>
              <a:t>(</a:t>
            </a:r>
            <a:r>
              <a:rPr lang="ko-KR" altLang="en-US" sz="1800" dirty="0"/>
              <a:t>壓延</a:t>
            </a:r>
            <a:r>
              <a:rPr lang="en-US" altLang="ko-KR" sz="1800" dirty="0"/>
              <a:t>)</a:t>
            </a:r>
            <a:r>
              <a:rPr lang="ko-KR" altLang="en-US" sz="1800" dirty="0"/>
              <a:t>이 쉬워 가공이 용이하다</a:t>
            </a:r>
            <a:r>
              <a:rPr lang="en-US" altLang="ko-KR" sz="1800" dirty="0"/>
              <a:t>. </a:t>
            </a:r>
            <a:r>
              <a:rPr lang="ko-KR" altLang="en-US" sz="1800" dirty="0"/>
              <a:t>용융점이 낮기 때문에 다른 금속과 합금이 쉬우며</a:t>
            </a:r>
            <a:r>
              <a:rPr lang="en-US" altLang="ko-KR" sz="1800" dirty="0"/>
              <a:t>, </a:t>
            </a:r>
            <a:r>
              <a:rPr lang="ko-KR" altLang="en-US" sz="1800" dirty="0" err="1"/>
              <a:t>내산성</a:t>
            </a:r>
            <a:r>
              <a:rPr lang="en-US" altLang="ko-KR" sz="1800" dirty="0"/>
              <a:t>(</a:t>
            </a:r>
            <a:r>
              <a:rPr lang="ko-KR" altLang="en-US" sz="1800" dirty="0" err="1"/>
              <a:t>耐酸性</a:t>
            </a:r>
            <a:r>
              <a:rPr lang="en-US" altLang="ko-KR" sz="1800" dirty="0"/>
              <a:t>)</a:t>
            </a:r>
            <a:r>
              <a:rPr lang="ko-KR" altLang="en-US" sz="1800" dirty="0"/>
              <a:t>이 있고 화학적으로 안정된 성질이 있다</a:t>
            </a:r>
            <a:r>
              <a:rPr lang="en-US" altLang="ko-KR" sz="1800" dirty="0"/>
              <a:t>. </a:t>
            </a:r>
            <a:r>
              <a:rPr lang="ko-KR" altLang="en-US" sz="1800" dirty="0"/>
              <a:t>비교적 부드러우며 파쇄시키면 입방체를 이룬다</a:t>
            </a:r>
            <a:r>
              <a:rPr lang="en-US" altLang="ko-KR" sz="1800" dirty="0" smtClean="0"/>
              <a:t>.</a:t>
            </a:r>
          </a:p>
          <a:p>
            <a:pPr>
              <a:buNone/>
            </a:pPr>
            <a:r>
              <a:rPr lang="ko-KR" altLang="en-US" sz="1800" dirty="0" smtClean="0"/>
              <a:t>    </a:t>
            </a:r>
            <a:endParaRPr lang="en-US" altLang="ko-KR" sz="1800" dirty="0" smtClean="0"/>
          </a:p>
          <a:p>
            <a:pPr>
              <a:buNone/>
            </a:pPr>
            <a:r>
              <a:rPr lang="en-US" altLang="ko-KR" sz="1800" dirty="0"/>
              <a:t> </a:t>
            </a:r>
            <a:r>
              <a:rPr lang="en-US" altLang="ko-KR" sz="1800" dirty="0" smtClean="0"/>
              <a:t>   </a:t>
            </a:r>
            <a:r>
              <a:rPr lang="ko-KR" altLang="en-US" sz="1800" dirty="0" smtClean="0"/>
              <a:t>납중독</a:t>
            </a:r>
            <a:endParaRPr lang="en-US" altLang="ko-KR" sz="1800" dirty="0"/>
          </a:p>
          <a:p>
            <a:r>
              <a:rPr lang="en-US" altLang="ko-KR" sz="1800" dirty="0" err="1" smtClean="0"/>
              <a:t>plumbism</a:t>
            </a:r>
            <a:r>
              <a:rPr lang="ko-KR" altLang="en-US" sz="1800" dirty="0"/>
              <a:t>이라고도 함</a:t>
            </a:r>
            <a:r>
              <a:rPr lang="en-US" altLang="ko-KR" sz="1800" dirty="0"/>
              <a:t>. </a:t>
            </a:r>
            <a:r>
              <a:rPr lang="ko-KR" altLang="en-US" sz="1800" dirty="0"/>
              <a:t>납이 들어 있는 물질에 계속 노출되어 신체조직에 납이 차츰 축적되어 생기는 유해한 결과</a:t>
            </a:r>
            <a:r>
              <a:rPr lang="en-US" altLang="ko-KR" sz="1800" dirty="0"/>
              <a:t>.</a:t>
            </a:r>
          </a:p>
          <a:p>
            <a:r>
              <a:rPr lang="ko-KR" altLang="en-US" sz="1800" dirty="0"/>
              <a:t>일반 가정에서 생기는 납중독의 중요한 원인은 대개 </a:t>
            </a:r>
            <a:r>
              <a:rPr lang="ko-KR" altLang="en-US" sz="1800" dirty="0" err="1"/>
              <a:t>납성분이</a:t>
            </a:r>
            <a:r>
              <a:rPr lang="ko-KR" altLang="en-US" sz="1800" dirty="0"/>
              <a:t> 들어 있는 </a:t>
            </a:r>
            <a:r>
              <a:rPr lang="ko-KR" altLang="en-US" sz="1800" dirty="0">
                <a:hlinkClick r:id="rId2"/>
              </a:rPr>
              <a:t>페인트</a:t>
            </a:r>
            <a:r>
              <a:rPr lang="ko-KR" altLang="en-US" sz="1800" dirty="0"/>
              <a:t>와 납이 함유된 파이프를 통해 나온 식수이다</a:t>
            </a:r>
            <a:r>
              <a:rPr lang="en-US" altLang="ko-KR" sz="1800" dirty="0"/>
              <a:t>. </a:t>
            </a:r>
            <a:r>
              <a:rPr lang="ko-KR" altLang="en-US" sz="1800" dirty="0"/>
              <a:t>납은 몸 전체에 영향을 주나 특히 신경계</a:t>
            </a:r>
            <a:r>
              <a:rPr lang="en-US" altLang="ko-KR" sz="1800" dirty="0"/>
              <a:t>·</a:t>
            </a:r>
            <a:r>
              <a:rPr lang="ko-KR" altLang="en-US" sz="1800" dirty="0"/>
              <a:t>위장관계</a:t>
            </a:r>
            <a:r>
              <a:rPr lang="en-US" altLang="ko-KR" sz="1800" dirty="0"/>
              <a:t>·</a:t>
            </a:r>
            <a:r>
              <a:rPr lang="ko-KR" altLang="en-US" sz="1800" dirty="0" err="1"/>
              <a:t>조혈계</a:t>
            </a:r>
            <a:r>
              <a:rPr lang="en-US" altLang="ko-KR" sz="1800" dirty="0"/>
              <a:t>(</a:t>
            </a:r>
            <a:r>
              <a:rPr lang="ko-KR" altLang="en-US" sz="1800" dirty="0" err="1"/>
              <a:t>造血系</a:t>
            </a:r>
            <a:r>
              <a:rPr lang="en-US" altLang="ko-KR" sz="1800" dirty="0"/>
              <a:t>) </a:t>
            </a:r>
            <a:r>
              <a:rPr lang="ko-KR" altLang="en-US" sz="1800" dirty="0"/>
              <a:t>등에 큰 영향을 끼친다</a:t>
            </a:r>
            <a:r>
              <a:rPr lang="en-US" altLang="ko-KR" sz="1800" dirty="0"/>
              <a:t>(→ </a:t>
            </a:r>
            <a:r>
              <a:rPr lang="ko-KR" altLang="en-US" sz="1800" dirty="0">
                <a:hlinkClick r:id="rId3"/>
              </a:rPr>
              <a:t>급수설비</a:t>
            </a:r>
            <a:r>
              <a:rPr lang="en-US" altLang="ko-KR" sz="1800" dirty="0"/>
              <a:t>). </a:t>
            </a:r>
            <a:r>
              <a:rPr lang="ko-KR" altLang="en-US" sz="1800" dirty="0"/>
              <a:t>중독된 사람은 대개 창백</a:t>
            </a:r>
            <a:r>
              <a:rPr lang="en-US" altLang="ko-KR" sz="1800" dirty="0"/>
              <a:t>, </a:t>
            </a:r>
            <a:r>
              <a:rPr lang="ko-KR" altLang="en-US" sz="1800" dirty="0"/>
              <a:t>우울</a:t>
            </a:r>
            <a:r>
              <a:rPr lang="en-US" altLang="ko-KR" sz="1800" dirty="0"/>
              <a:t>, </a:t>
            </a:r>
            <a:r>
              <a:rPr lang="ko-KR" altLang="en-US" sz="1800" dirty="0"/>
              <a:t>불안정해지며 금속성 맛</a:t>
            </a:r>
            <a:r>
              <a:rPr lang="en-US" altLang="ko-KR" sz="1800" dirty="0"/>
              <a:t>, </a:t>
            </a:r>
            <a:r>
              <a:rPr lang="ko-KR" altLang="en-US" sz="1800" dirty="0"/>
              <a:t>소화불량</a:t>
            </a:r>
            <a:r>
              <a:rPr lang="en-US" altLang="ko-KR" sz="1800" dirty="0"/>
              <a:t>, </a:t>
            </a:r>
            <a:r>
              <a:rPr lang="ko-KR" altLang="en-US" sz="1800" dirty="0"/>
              <a:t>식욕부진</a:t>
            </a:r>
            <a:r>
              <a:rPr lang="en-US" altLang="ko-KR" sz="1800" dirty="0"/>
              <a:t>, </a:t>
            </a:r>
            <a:r>
              <a:rPr lang="ko-KR" altLang="en-US" sz="1800" dirty="0"/>
              <a:t>심한 복통</a:t>
            </a:r>
            <a:r>
              <a:rPr lang="en-US" altLang="ko-KR" sz="1800" dirty="0"/>
              <a:t>, </a:t>
            </a:r>
            <a:r>
              <a:rPr lang="ko-KR" altLang="en-US" sz="1800" dirty="0"/>
              <a:t>배 근육경련</a:t>
            </a:r>
            <a:r>
              <a:rPr lang="en-US" altLang="ko-KR" sz="1800" dirty="0"/>
              <a:t>[</a:t>
            </a:r>
            <a:r>
              <a:rPr lang="ko-KR" altLang="en-US" sz="1800" dirty="0" err="1"/>
              <a:t>鉛疝痛</a:t>
            </a:r>
            <a:r>
              <a:rPr lang="en-US" altLang="ko-KR" sz="1800" dirty="0"/>
              <a:t>], </a:t>
            </a:r>
            <a:r>
              <a:rPr lang="ko-KR" altLang="en-US" sz="1800" dirty="0"/>
              <a:t>변비</a:t>
            </a:r>
            <a:r>
              <a:rPr lang="en-US" altLang="ko-KR" sz="1800" dirty="0"/>
              <a:t>, </a:t>
            </a:r>
            <a:r>
              <a:rPr lang="ko-KR" altLang="en-US" sz="1800" dirty="0"/>
              <a:t>잇몸의 </a:t>
            </a:r>
            <a:r>
              <a:rPr lang="ko-KR" altLang="en-US" sz="1800" dirty="0" err="1"/>
              <a:t>검은선</a:t>
            </a:r>
            <a:r>
              <a:rPr lang="en-US" altLang="ko-KR" sz="1800" dirty="0"/>
              <a:t>(</a:t>
            </a:r>
            <a:r>
              <a:rPr lang="ko-KR" altLang="en-US" sz="1800" dirty="0" err="1"/>
              <a:t>납선</a:t>
            </a:r>
            <a:r>
              <a:rPr lang="en-US" altLang="ko-KR" sz="1800" dirty="0"/>
              <a:t>), </a:t>
            </a:r>
            <a:r>
              <a:rPr lang="ko-KR" altLang="en-US" sz="1800" dirty="0"/>
              <a:t>빈혈 등이 나타난다</a:t>
            </a:r>
            <a:r>
              <a:rPr lang="en-US" altLang="ko-KR" sz="1800" dirty="0"/>
              <a:t>. </a:t>
            </a:r>
            <a:r>
              <a:rPr lang="ko-KR" altLang="en-US" sz="1800" dirty="0"/>
              <a:t>나중에는 두통</a:t>
            </a:r>
            <a:r>
              <a:rPr lang="en-US" altLang="ko-KR" sz="1800" dirty="0"/>
              <a:t>·</a:t>
            </a:r>
            <a:r>
              <a:rPr lang="ko-KR" altLang="en-US" sz="1800" dirty="0"/>
              <a:t>현기증</a:t>
            </a:r>
            <a:r>
              <a:rPr lang="en-US" altLang="ko-KR" sz="1800" dirty="0"/>
              <a:t>·</a:t>
            </a:r>
            <a:r>
              <a:rPr lang="ko-KR" altLang="en-US" sz="1800" dirty="0"/>
              <a:t>정신혼동</a:t>
            </a:r>
            <a:r>
              <a:rPr lang="en-US" altLang="ko-KR" sz="1800" dirty="0"/>
              <a:t>·</a:t>
            </a:r>
            <a:r>
              <a:rPr lang="ko-KR" altLang="en-US" sz="1800" dirty="0"/>
              <a:t>시력장애 등이 나타나며 말초신경을 </a:t>
            </a:r>
            <a:r>
              <a:rPr lang="ko-KR" altLang="en-US" sz="1800" dirty="0" err="1"/>
              <a:t>침범당하면</a:t>
            </a:r>
            <a:r>
              <a:rPr lang="ko-KR" altLang="en-US" sz="1800" dirty="0"/>
              <a:t> 마비가 생기는데</a:t>
            </a:r>
            <a:r>
              <a:rPr lang="en-US" altLang="ko-KR" sz="1800" dirty="0"/>
              <a:t>(</a:t>
            </a:r>
            <a:r>
              <a:rPr lang="ko-KR" altLang="en-US" sz="1800" dirty="0" err="1"/>
              <a:t>납마비증</a:t>
            </a:r>
            <a:r>
              <a:rPr lang="en-US" altLang="ko-KR" sz="1800" dirty="0"/>
              <a:t>), </a:t>
            </a:r>
            <a:r>
              <a:rPr lang="ko-KR" altLang="en-US" sz="1800" dirty="0"/>
              <a:t>대개 손가락이나 손</a:t>
            </a:r>
            <a:r>
              <a:rPr lang="en-US" altLang="ko-KR" sz="1800" dirty="0"/>
              <a:t>, </a:t>
            </a:r>
            <a:r>
              <a:rPr lang="ko-KR" altLang="en-US" sz="1800" dirty="0"/>
              <a:t>손목부터 시작된다</a:t>
            </a:r>
            <a:r>
              <a:rPr lang="en-US" altLang="ko-KR" sz="1800" dirty="0"/>
              <a:t>(</a:t>
            </a:r>
            <a:r>
              <a:rPr lang="ko-KR" altLang="en-US" sz="1800" dirty="0"/>
              <a:t>손목이 마비되어 처지는 것을 손목하수라고 함</a:t>
            </a:r>
            <a:r>
              <a:rPr lang="en-US" altLang="ko-KR" sz="1800" dirty="0"/>
              <a:t>). </a:t>
            </a:r>
            <a:r>
              <a:rPr lang="ko-KR" altLang="en-US" sz="1800" dirty="0"/>
              <a:t>어린이들은 뇌 자체에 손상을 입기도 하는데 눈이 멀거나 귀머거리가 되기도 하며</a:t>
            </a:r>
            <a:r>
              <a:rPr lang="en-US" altLang="ko-KR" sz="1800" dirty="0"/>
              <a:t>, </a:t>
            </a:r>
            <a:r>
              <a:rPr lang="ko-KR" altLang="en-US" sz="1800" dirty="0"/>
              <a:t>발작을 일으키기도 하고 혼수상태에 빠져 죽기도 한다</a:t>
            </a:r>
            <a:r>
              <a:rPr lang="en-US" altLang="ko-KR" sz="1800" dirty="0"/>
              <a:t>. </a:t>
            </a:r>
            <a:r>
              <a:rPr lang="ko-KR" altLang="en-US" sz="1800" dirty="0"/>
              <a:t>어른도 많은 양의 납에 중독되면 역시 뇌 손상을 입을 수 있다</a:t>
            </a:r>
            <a:r>
              <a:rPr lang="en-US" altLang="ko-KR" sz="1800" dirty="0"/>
              <a:t>. </a:t>
            </a:r>
            <a:r>
              <a:rPr lang="ko-KR" altLang="en-US" sz="1800" dirty="0"/>
              <a:t>치료는 오래 걸리나 대체로 완전히 회복된다</a:t>
            </a:r>
            <a:r>
              <a:rPr lang="en-US" altLang="ko-KR" sz="1800" dirty="0"/>
              <a:t>. </a:t>
            </a:r>
            <a:r>
              <a:rPr lang="ko-KR" altLang="en-US" sz="1800" dirty="0"/>
              <a:t>그러나 </a:t>
            </a:r>
            <a:r>
              <a:rPr lang="ko-KR" altLang="en-US" sz="1800" dirty="0" err="1"/>
              <a:t>뇌구조에</a:t>
            </a:r>
            <a:r>
              <a:rPr lang="ko-KR" altLang="en-US" sz="1800" dirty="0"/>
              <a:t> 손상이 있을 때는 회복되기 어렵다</a:t>
            </a:r>
            <a:r>
              <a:rPr lang="en-US" altLang="ko-KR" sz="1800" dirty="0"/>
              <a:t>. 20</a:t>
            </a:r>
            <a:r>
              <a:rPr lang="ko-KR" altLang="en-US" sz="1800" dirty="0"/>
              <a:t>세기 후반까지 납중독으로 </a:t>
            </a:r>
            <a:r>
              <a:rPr lang="ko-KR" altLang="en-US" sz="1800" dirty="0" err="1"/>
              <a:t>뇌손상을</a:t>
            </a:r>
            <a:r>
              <a:rPr lang="ko-KR" altLang="en-US" sz="1800" dirty="0"/>
              <a:t> 입은 환자의 </a:t>
            </a:r>
            <a:r>
              <a:rPr lang="en-US" altLang="ko-KR" sz="1800" dirty="0"/>
              <a:t>25</a:t>
            </a:r>
            <a:r>
              <a:rPr lang="ko-KR" altLang="en-US" sz="1800" dirty="0"/>
              <a:t>％가 죽었으며</a:t>
            </a:r>
            <a:r>
              <a:rPr lang="en-US" altLang="ko-KR" sz="1800" dirty="0"/>
              <a:t>, </a:t>
            </a:r>
            <a:r>
              <a:rPr lang="ko-KR" altLang="en-US" sz="1800" dirty="0"/>
              <a:t>살아남은 사람의 절반 가량은 영구적인 정신박약 증세가 나타났다</a:t>
            </a:r>
            <a:r>
              <a:rPr lang="en-US" altLang="ko-KR" sz="1800" dirty="0"/>
              <a:t>.</a:t>
            </a:r>
          </a:p>
          <a:p>
            <a:pPr>
              <a:buNone/>
            </a:pPr>
            <a:endParaRPr lang="en-US" altLang="ko-KR" sz="1800" dirty="0"/>
          </a:p>
          <a:p>
            <a:pPr>
              <a:buNone/>
            </a:pPr>
            <a:endParaRPr lang="en-US" altLang="ko-KR" sz="1800" dirty="0"/>
          </a:p>
          <a:p>
            <a:pPr>
              <a:buNone/>
            </a:pPr>
            <a:endParaRPr lang="ko-KR" altLang="en-US" sz="1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357166"/>
            <a:ext cx="8229600" cy="5768997"/>
          </a:xfrm>
        </p:spPr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en-US" altLang="ko-KR" sz="1800" dirty="0"/>
              <a:t> </a:t>
            </a:r>
            <a:endParaRPr lang="en-US" altLang="ko-KR" sz="1800" dirty="0" smtClean="0"/>
          </a:p>
          <a:p>
            <a:pPr>
              <a:buNone/>
            </a:pPr>
            <a:r>
              <a:rPr lang="en-US" altLang="ko-KR" sz="1800" i="1" dirty="0" smtClean="0"/>
              <a:t>     </a:t>
            </a:r>
            <a:r>
              <a:rPr lang="en-US" altLang="ko-KR" sz="2400" i="1" dirty="0" smtClean="0"/>
              <a:t>4. </a:t>
            </a:r>
            <a:r>
              <a:rPr lang="ko-KR" altLang="en-US" sz="2400" i="1" dirty="0" smtClean="0"/>
              <a:t>크롬 </a:t>
            </a:r>
            <a:r>
              <a:rPr lang="en-US" altLang="ko-KR" sz="2400" i="1" dirty="0" smtClean="0"/>
              <a:t>(Cr)</a:t>
            </a:r>
          </a:p>
          <a:p>
            <a:pPr>
              <a:buNone/>
            </a:pPr>
            <a:r>
              <a:rPr lang="ko-KR" altLang="en-US" sz="1800" dirty="0" smtClean="0"/>
              <a:t>    </a:t>
            </a:r>
            <a:endParaRPr lang="en-US" altLang="ko-KR" sz="1800" dirty="0" smtClean="0"/>
          </a:p>
          <a:p>
            <a:pPr>
              <a:buNone/>
            </a:pPr>
            <a:r>
              <a:rPr lang="en-US" altLang="ko-KR" sz="1800" dirty="0"/>
              <a:t> </a:t>
            </a:r>
            <a:r>
              <a:rPr lang="en-US" altLang="ko-KR" sz="1800" dirty="0" smtClean="0"/>
              <a:t>   </a:t>
            </a:r>
            <a:r>
              <a:rPr lang="ko-KR" altLang="en-US" sz="1800" dirty="0" smtClean="0"/>
              <a:t>원자번호 </a:t>
            </a:r>
            <a:r>
              <a:rPr lang="en-US" altLang="ko-KR" sz="1800" dirty="0"/>
              <a:t>24, </a:t>
            </a:r>
            <a:r>
              <a:rPr lang="ko-KR" altLang="en-US" sz="1800" dirty="0"/>
              <a:t>원자량 </a:t>
            </a:r>
            <a:r>
              <a:rPr lang="en-US" altLang="ko-KR" sz="1800" dirty="0"/>
              <a:t>51.995</a:t>
            </a:r>
            <a:r>
              <a:rPr lang="ko-KR" altLang="en-US" sz="1800" dirty="0"/>
              <a:t>로서 원소기호 </a:t>
            </a:r>
            <a:r>
              <a:rPr lang="en-US" altLang="ko-KR" sz="1800" dirty="0"/>
              <a:t>Cr</a:t>
            </a:r>
            <a:r>
              <a:rPr lang="ko-KR" altLang="en-US" sz="1800" dirty="0"/>
              <a:t>로 표시되는 은백색의 금속원소</a:t>
            </a:r>
            <a:r>
              <a:rPr lang="en-US" altLang="ko-KR" sz="1800" dirty="0"/>
              <a:t>. </a:t>
            </a:r>
            <a:r>
              <a:rPr lang="ko-KR" altLang="en-US" sz="1800" dirty="0"/>
              <a:t>녹는 점은 </a:t>
            </a:r>
            <a:r>
              <a:rPr lang="en-US" altLang="ko-KR" sz="1800" dirty="0"/>
              <a:t>1,905℃, </a:t>
            </a:r>
            <a:r>
              <a:rPr lang="ko-KR" altLang="en-US" sz="1800" dirty="0"/>
              <a:t>경도는 </a:t>
            </a:r>
            <a:r>
              <a:rPr lang="en-US" altLang="ko-KR" sz="1800" dirty="0"/>
              <a:t>4∼5</a:t>
            </a:r>
            <a:r>
              <a:rPr lang="ko-KR" altLang="en-US" sz="1800" dirty="0"/>
              <a:t>이다</a:t>
            </a:r>
            <a:r>
              <a:rPr lang="en-US" altLang="ko-KR" sz="1800" dirty="0"/>
              <a:t>. </a:t>
            </a:r>
            <a:r>
              <a:rPr lang="ko-KR" altLang="en-US" sz="1800" dirty="0"/>
              <a:t>잘 부서지는 성질이 있고 강자성</a:t>
            </a:r>
            <a:r>
              <a:rPr lang="en-US" altLang="ko-KR" sz="1800" dirty="0"/>
              <a:t>(</a:t>
            </a:r>
            <a:r>
              <a:rPr lang="ko-KR" altLang="en-US" sz="1800" dirty="0"/>
              <a:t>强磁性</a:t>
            </a:r>
            <a:r>
              <a:rPr lang="en-US" altLang="ko-KR" sz="1800" dirty="0"/>
              <a:t>)</a:t>
            </a:r>
            <a:r>
              <a:rPr lang="ko-KR" altLang="en-US" sz="1800" dirty="0"/>
              <a:t>을 가진다</a:t>
            </a:r>
            <a:r>
              <a:rPr lang="en-US" altLang="ko-KR" sz="1800" dirty="0"/>
              <a:t>. </a:t>
            </a:r>
            <a:r>
              <a:rPr lang="ko-KR" altLang="en-US" sz="1800" dirty="0"/>
              <a:t>상온에서 안정하여 공기나 물 속에서 변하지 않는다</a:t>
            </a:r>
            <a:r>
              <a:rPr lang="en-US" altLang="ko-KR" sz="1800" dirty="0" smtClean="0"/>
              <a:t>.</a:t>
            </a:r>
          </a:p>
          <a:p>
            <a:pPr>
              <a:buNone/>
            </a:pPr>
            <a:endParaRPr lang="en-US" altLang="ko-KR" sz="1800" dirty="0"/>
          </a:p>
          <a:p>
            <a:pPr>
              <a:buNone/>
            </a:pPr>
            <a:r>
              <a:rPr lang="ko-KR" altLang="en-US" sz="1800" dirty="0" smtClean="0"/>
              <a:t>    크롬 중독</a:t>
            </a:r>
            <a:endParaRPr lang="en-US" altLang="ko-KR" sz="1800" dirty="0" smtClean="0"/>
          </a:p>
          <a:p>
            <a:pPr>
              <a:buNone/>
            </a:pPr>
            <a:r>
              <a:rPr lang="en-US" altLang="ko-KR" sz="1800" dirty="0"/>
              <a:t> </a:t>
            </a:r>
            <a:r>
              <a:rPr lang="en-US" altLang="ko-KR" sz="1800" dirty="0" smtClean="0"/>
              <a:t>    </a:t>
            </a:r>
          </a:p>
          <a:p>
            <a:pPr>
              <a:buNone/>
            </a:pPr>
            <a:r>
              <a:rPr lang="en-US" altLang="ko-KR" sz="1800" dirty="0"/>
              <a:t> </a:t>
            </a:r>
            <a:r>
              <a:rPr lang="en-US" altLang="ko-KR" sz="1800" dirty="0" smtClean="0"/>
              <a:t>    1. </a:t>
            </a:r>
            <a:r>
              <a:rPr lang="ko-KR" altLang="en-US" sz="1800" dirty="0" smtClean="0"/>
              <a:t>증상</a:t>
            </a:r>
            <a:br>
              <a:rPr lang="ko-KR" altLang="en-US" sz="1800" dirty="0" smtClean="0"/>
            </a:br>
            <a:r>
              <a:rPr lang="ko-KR" altLang="en-US" sz="1800" dirty="0" smtClean="0"/>
              <a:t>⑴ 급성중독</a:t>
            </a:r>
            <a:br>
              <a:rPr lang="ko-KR" altLang="en-US" sz="1800" dirty="0" smtClean="0"/>
            </a:br>
            <a:r>
              <a:rPr lang="ko-KR" altLang="en-US" sz="1800" dirty="0" smtClean="0"/>
              <a:t>크롬에 의한 급성중독에 있어서는 구강</a:t>
            </a:r>
            <a:r>
              <a:rPr lang="en-US" altLang="ko-KR" sz="1800" dirty="0" smtClean="0"/>
              <a:t>, </a:t>
            </a:r>
            <a:r>
              <a:rPr lang="ko-KR" altLang="en-US" sz="1800" dirty="0" smtClean="0"/>
              <a:t>식도</a:t>
            </a:r>
            <a:r>
              <a:rPr lang="en-US" altLang="ko-KR" sz="1800" dirty="0" smtClean="0"/>
              <a:t>, </a:t>
            </a:r>
            <a:r>
              <a:rPr lang="ko-KR" altLang="en-US" sz="1800" dirty="0" smtClean="0"/>
              <a:t>위 및 장 특히 대장에 황색의 </a:t>
            </a:r>
            <a:r>
              <a:rPr lang="ko-KR" altLang="en-US" sz="1800" dirty="0" err="1" smtClean="0"/>
              <a:t>부식가피가</a:t>
            </a:r>
            <a:r>
              <a:rPr lang="ko-KR" altLang="en-US" sz="1800" dirty="0" smtClean="0"/>
              <a:t> 생기고 광물성 산 </a:t>
            </a:r>
            <a:r>
              <a:rPr lang="en-US" altLang="ko-KR" sz="1800" dirty="0" smtClean="0"/>
              <a:t>(</a:t>
            </a:r>
            <a:r>
              <a:rPr lang="en-US" altLang="ko-KR" sz="1800" dirty="0" err="1" smtClean="0"/>
              <a:t>nineral</a:t>
            </a:r>
            <a:r>
              <a:rPr lang="en-US" altLang="ko-KR" sz="1800" dirty="0" smtClean="0"/>
              <a:t> acid)</a:t>
            </a:r>
            <a:r>
              <a:rPr lang="ko-KR" altLang="en-US" sz="1800" dirty="0" smtClean="0"/>
              <a:t>에 의한 중독때와 같은 염증을 일으킨다</a:t>
            </a:r>
            <a:r>
              <a:rPr lang="en-US" altLang="ko-KR" sz="1800" dirty="0" smtClean="0"/>
              <a:t>. </a:t>
            </a:r>
            <a:r>
              <a:rPr lang="ko-KR" altLang="en-US" sz="1800" dirty="0" smtClean="0"/>
              <a:t>또한 전신작용으로 심한 </a:t>
            </a:r>
            <a:r>
              <a:rPr lang="ko-KR" altLang="en-US" sz="1800" dirty="0" err="1" smtClean="0"/>
              <a:t>출혈성</a:t>
            </a:r>
            <a:r>
              <a:rPr lang="ko-KR" altLang="en-US" sz="1800" dirty="0" smtClean="0"/>
              <a:t> 신장장해를 일으키기도 한다</a:t>
            </a:r>
            <a:r>
              <a:rPr lang="en-US" altLang="ko-KR" sz="1800" dirty="0" smtClean="0"/>
              <a:t>. </a:t>
            </a:r>
            <a:r>
              <a:rPr lang="ko-KR" altLang="en-US" sz="1800" dirty="0" smtClean="0"/>
              <a:t>특징으로서는 </a:t>
            </a:r>
            <a:r>
              <a:rPr lang="ko-KR" altLang="en-US" sz="1800" dirty="0" err="1" smtClean="0"/>
              <a:t>혈뇨증이</a:t>
            </a:r>
            <a:r>
              <a:rPr lang="ko-KR" altLang="en-US" sz="1800" dirty="0" smtClean="0"/>
              <a:t> 오며 더 진전되면 무뇨증과 요독증으로 </a:t>
            </a:r>
            <a:r>
              <a:rPr lang="en-US" altLang="ko-KR" sz="1800" dirty="0" smtClean="0"/>
              <a:t>1~2</a:t>
            </a:r>
            <a:r>
              <a:rPr lang="ko-KR" altLang="en-US" sz="1800" dirty="0" smtClean="0"/>
              <a:t>일에 사망하지 않으면 </a:t>
            </a:r>
            <a:r>
              <a:rPr lang="en-US" altLang="ko-KR" sz="1800" dirty="0" smtClean="0"/>
              <a:t>8~10</a:t>
            </a:r>
            <a:r>
              <a:rPr lang="ko-KR" altLang="en-US" sz="1800" dirty="0" err="1" smtClean="0"/>
              <a:t>일이내에</a:t>
            </a:r>
            <a:r>
              <a:rPr lang="ko-KR" altLang="en-US" sz="1800" dirty="0" smtClean="0"/>
              <a:t> 사망하게 된다</a:t>
            </a:r>
            <a:r>
              <a:rPr lang="en-US" altLang="ko-KR" sz="1800" dirty="0" smtClean="0"/>
              <a:t>. </a:t>
            </a:r>
            <a:r>
              <a:rPr lang="ko-KR" altLang="en-US" sz="1800" dirty="0" smtClean="0"/>
              <a:t>이 기간에 사망하지 않으면 그 예후는 양호하지만 신장염이 치유되는데 오랜 시일을 요하게 된다</a:t>
            </a:r>
            <a:r>
              <a:rPr lang="en-US" altLang="ko-KR" sz="1800" dirty="0" smtClean="0"/>
              <a:t>. </a:t>
            </a:r>
            <a:r>
              <a:rPr lang="ko-KR" altLang="en-US" sz="1800" dirty="0" smtClean="0"/>
              <a:t>그리고 급성중독으로 위장염을 일으켜 위장의 동통</a:t>
            </a:r>
            <a:r>
              <a:rPr lang="en-US" altLang="ko-KR" sz="1800" dirty="0" smtClean="0"/>
              <a:t>, </a:t>
            </a:r>
            <a:r>
              <a:rPr lang="ko-KR" altLang="en-US" sz="1800" dirty="0" err="1" smtClean="0"/>
              <a:t>혈변을</a:t>
            </a:r>
            <a:r>
              <a:rPr lang="ko-KR" altLang="en-US" sz="1800" dirty="0" smtClean="0"/>
              <a:t> 동반하는 심한 설사 및 구토 등의 증상이 오며 또한 크롬분진을 흡입함으로써 급성폐염을 일으키기도 한다</a:t>
            </a:r>
            <a:r>
              <a:rPr lang="en-US" altLang="ko-KR" sz="1800" dirty="0" smtClean="0"/>
              <a:t>.</a:t>
            </a:r>
            <a:br>
              <a:rPr lang="en-US" altLang="ko-KR" sz="1800" dirty="0" smtClean="0"/>
            </a:br>
            <a:r>
              <a:rPr lang="en-US" altLang="ko-KR" sz="1800" dirty="0" smtClean="0"/>
              <a:t>⑵ </a:t>
            </a:r>
            <a:r>
              <a:rPr lang="ko-KR" altLang="en-US" sz="1800" dirty="0" smtClean="0"/>
              <a:t>만성중독</a:t>
            </a:r>
            <a:br>
              <a:rPr lang="ko-KR" altLang="en-US" sz="1800" dirty="0" smtClean="0"/>
            </a:br>
            <a:r>
              <a:rPr lang="ko-KR" altLang="en-US" sz="1800" dirty="0" smtClean="0"/>
              <a:t>크롬의 반성중독은 코</a:t>
            </a:r>
            <a:r>
              <a:rPr lang="en-US" altLang="ko-KR" sz="1800" dirty="0" smtClean="0"/>
              <a:t>, </a:t>
            </a:r>
            <a:r>
              <a:rPr lang="ko-KR" altLang="en-US" sz="1800" dirty="0" smtClean="0"/>
              <a:t>폐 및 위장의 점막에 </a:t>
            </a:r>
            <a:r>
              <a:rPr lang="ko-KR" altLang="en-US" sz="1800" dirty="0" err="1" smtClean="0"/>
              <a:t>병변을</a:t>
            </a:r>
            <a:r>
              <a:rPr lang="ko-KR" altLang="en-US" sz="1800" dirty="0" smtClean="0"/>
              <a:t> 일으키는 것이 특징적이며 크롬에 장기간 </a:t>
            </a:r>
            <a:r>
              <a:rPr lang="ko-KR" altLang="en-US" sz="1800" dirty="0" err="1" smtClean="0"/>
              <a:t>폭로시</a:t>
            </a:r>
            <a:r>
              <a:rPr lang="ko-KR" altLang="en-US" sz="1800" dirty="0" smtClean="0"/>
              <a:t> 근로자들은 기침</a:t>
            </a:r>
            <a:r>
              <a:rPr lang="en-US" altLang="ko-KR" sz="1800" dirty="0" smtClean="0"/>
              <a:t>, </a:t>
            </a:r>
            <a:r>
              <a:rPr lang="ko-KR" altLang="en-US" sz="1800" dirty="0" smtClean="0"/>
              <a:t>두통</a:t>
            </a:r>
            <a:r>
              <a:rPr lang="en-US" altLang="ko-KR" sz="1800" dirty="0" smtClean="0"/>
              <a:t>, </a:t>
            </a:r>
            <a:r>
              <a:rPr lang="ko-KR" altLang="en-US" sz="1800" dirty="0" smtClean="0"/>
              <a:t>호흡곤란</a:t>
            </a:r>
            <a:r>
              <a:rPr lang="en-US" altLang="ko-KR" sz="1800" dirty="0" smtClean="0"/>
              <a:t>, </a:t>
            </a:r>
            <a:r>
              <a:rPr lang="ko-KR" altLang="en-US" sz="1800" dirty="0" smtClean="0"/>
              <a:t>심호흡 때의 </a:t>
            </a:r>
            <a:r>
              <a:rPr lang="ko-KR" altLang="en-US" sz="1800" dirty="0" err="1" smtClean="0"/>
              <a:t>흉통</a:t>
            </a:r>
            <a:r>
              <a:rPr lang="en-US" altLang="ko-KR" sz="1800" dirty="0" smtClean="0"/>
              <a:t>, </a:t>
            </a:r>
            <a:r>
              <a:rPr lang="ko-KR" altLang="en-US" sz="1800" dirty="0" smtClean="0"/>
              <a:t>발열</a:t>
            </a:r>
            <a:r>
              <a:rPr lang="en-US" altLang="ko-KR" sz="1800" dirty="0" smtClean="0"/>
              <a:t>, </a:t>
            </a:r>
            <a:r>
              <a:rPr lang="ko-KR" altLang="en-US" sz="1800" dirty="0" smtClean="0"/>
              <a:t>체중감소</a:t>
            </a:r>
            <a:r>
              <a:rPr lang="en-US" altLang="ko-KR" sz="1800" dirty="0" smtClean="0"/>
              <a:t>, </a:t>
            </a:r>
            <a:r>
              <a:rPr lang="ko-KR" altLang="en-US" sz="1800" dirty="0" smtClean="0"/>
              <a:t>식욕감퇴</a:t>
            </a:r>
            <a:r>
              <a:rPr lang="en-US" altLang="ko-KR" sz="1800" dirty="0" smtClean="0"/>
              <a:t>, </a:t>
            </a:r>
            <a:r>
              <a:rPr lang="ko-KR" altLang="en-US" sz="1800" dirty="0" smtClean="0"/>
              <a:t>구역 및 구토 등의 위장장해가 나타난다</a:t>
            </a:r>
            <a:r>
              <a:rPr lang="en-US" altLang="ko-KR" sz="1800" dirty="0" smtClean="0"/>
              <a:t>. </a:t>
            </a:r>
            <a:r>
              <a:rPr lang="ko-KR" altLang="en-US" sz="1800" dirty="0" smtClean="0"/>
              <a:t>기도와 기관지 자극증상과 부종은 다른 증상이 없어진 후까지 계속되는 것이 보통이다</a:t>
            </a:r>
            <a:r>
              <a:rPr lang="en-US" altLang="ko-KR" sz="1800" dirty="0" smtClean="0"/>
              <a:t>.</a:t>
            </a:r>
            <a:br>
              <a:rPr lang="en-US" altLang="ko-KR" sz="1800" dirty="0" smtClean="0"/>
            </a:br>
            <a:r>
              <a:rPr lang="ko-KR" altLang="en-US" sz="1800" dirty="0" smtClean="0"/>
              <a:t> </a:t>
            </a:r>
            <a:endParaRPr lang="en-US" altLang="ko-KR" sz="1800" dirty="0"/>
          </a:p>
          <a:p>
            <a:pPr>
              <a:buNone/>
            </a:pPr>
            <a:endParaRPr lang="ko-KR" altLang="en-US" sz="1800" i="1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500042"/>
            <a:ext cx="8229600" cy="5626121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en-US" altLang="ko-KR" dirty="0" smtClean="0"/>
              <a:t> </a:t>
            </a:r>
          </a:p>
          <a:p>
            <a:pPr>
              <a:buNone/>
            </a:pPr>
            <a:r>
              <a:rPr lang="en-US" altLang="ko-KR" i="1" dirty="0" smtClean="0"/>
              <a:t> </a:t>
            </a:r>
            <a:r>
              <a:rPr lang="en-US" altLang="ko-KR" sz="2900" i="1" dirty="0" smtClean="0"/>
              <a:t>5. </a:t>
            </a:r>
            <a:r>
              <a:rPr lang="ko-KR" altLang="en-US" sz="2900" i="1" dirty="0" smtClean="0"/>
              <a:t>비소 </a:t>
            </a:r>
            <a:r>
              <a:rPr lang="en-US" altLang="ko-KR" sz="2900" i="1" dirty="0" smtClean="0"/>
              <a:t>(As ; Arsenic)</a:t>
            </a:r>
          </a:p>
          <a:p>
            <a:endParaRPr lang="en-US" altLang="ko-KR" sz="1800" i="1" dirty="0" smtClean="0"/>
          </a:p>
          <a:p>
            <a:r>
              <a:rPr lang="ko-KR" altLang="en-US" dirty="0" smtClean="0"/>
              <a:t>주기율표 </a:t>
            </a:r>
            <a:r>
              <a:rPr lang="en-US" altLang="ko-KR" dirty="0"/>
              <a:t>15</a:t>
            </a:r>
            <a:r>
              <a:rPr lang="ko-KR" altLang="en-US" dirty="0"/>
              <a:t>족인 </a:t>
            </a:r>
            <a:r>
              <a:rPr lang="ko-KR" altLang="en-US" dirty="0" err="1"/>
              <a:t>질소족에</a:t>
            </a:r>
            <a:r>
              <a:rPr lang="ko-KR" altLang="en-US" dirty="0"/>
              <a:t> 속하는 원소</a:t>
            </a:r>
            <a:r>
              <a:rPr lang="en-US" altLang="ko-KR" dirty="0"/>
              <a:t>.</a:t>
            </a:r>
          </a:p>
          <a:p>
            <a:r>
              <a:rPr lang="ko-KR" altLang="en-US" dirty="0"/>
              <a:t>회색과 황색 결정 형태로 존재한다</a:t>
            </a:r>
            <a:r>
              <a:rPr lang="en-US" altLang="ko-KR" dirty="0"/>
              <a:t>. BC 4</a:t>
            </a:r>
            <a:r>
              <a:rPr lang="ko-KR" altLang="en-US" dirty="0" err="1"/>
              <a:t>세기초에</a:t>
            </a:r>
            <a:r>
              <a:rPr lang="ko-KR" altLang="en-US" dirty="0"/>
              <a:t> 비소화합물이 알려졌으나</a:t>
            </a:r>
            <a:r>
              <a:rPr lang="en-US" altLang="ko-KR" dirty="0"/>
              <a:t>, 1649</a:t>
            </a:r>
            <a:r>
              <a:rPr lang="ko-KR" altLang="en-US" dirty="0"/>
              <a:t>년에야 확인되었다</a:t>
            </a:r>
            <a:r>
              <a:rPr lang="en-US" altLang="ko-KR" dirty="0"/>
              <a:t>.</a:t>
            </a:r>
          </a:p>
          <a:p>
            <a:r>
              <a:rPr lang="ko-KR" altLang="en-US" dirty="0"/>
              <a:t>천연에 널리 분포하며 단독으로 또는 </a:t>
            </a:r>
            <a:r>
              <a:rPr lang="ko-KR" altLang="en-US" dirty="0" err="1"/>
              <a:t>안티몬과</a:t>
            </a:r>
            <a:r>
              <a:rPr lang="ko-KR" altLang="en-US" dirty="0"/>
              <a:t> 은 등의 금속과 결합하지 않은 형태로 산출된다</a:t>
            </a:r>
            <a:r>
              <a:rPr lang="en-US" altLang="ko-KR" dirty="0"/>
              <a:t>. </a:t>
            </a:r>
            <a:r>
              <a:rPr lang="ko-KR" altLang="en-US" dirty="0"/>
              <a:t>또한 비소의 황화물인 </a:t>
            </a:r>
            <a:r>
              <a:rPr lang="ko-KR" altLang="en-US" dirty="0">
                <a:hlinkClick r:id="rId2" action="ppaction://hlinkfile"/>
              </a:rPr>
              <a:t>계관석</a:t>
            </a:r>
            <a:r>
              <a:rPr lang="en-US" altLang="ko-KR" dirty="0"/>
              <a:t>(</a:t>
            </a:r>
            <a:r>
              <a:rPr lang="ko-KR" altLang="en-US" dirty="0"/>
              <a:t>鷄冠石</a:t>
            </a:r>
            <a:r>
              <a:rPr lang="en-US" altLang="ko-KR" dirty="0"/>
              <a:t>)·</a:t>
            </a:r>
            <a:r>
              <a:rPr lang="ko-KR" altLang="en-US" dirty="0"/>
              <a:t> </a:t>
            </a:r>
            <a:r>
              <a:rPr lang="ko-KR" altLang="en-US" dirty="0" err="1">
                <a:hlinkClick r:id="rId3" action="ppaction://hlinkfile"/>
              </a:rPr>
              <a:t>웅황</a:t>
            </a:r>
            <a:r>
              <a:rPr lang="en-US" altLang="ko-KR" dirty="0"/>
              <a:t>(</a:t>
            </a:r>
            <a:r>
              <a:rPr lang="ko-KR" altLang="en-US" dirty="0" err="1"/>
              <a:t>雄黃</a:t>
            </a:r>
            <a:r>
              <a:rPr lang="en-US" altLang="ko-KR" dirty="0"/>
              <a:t>)·</a:t>
            </a:r>
            <a:r>
              <a:rPr lang="ko-KR" altLang="en-US" dirty="0"/>
              <a:t> 산화비소 및 다양한 금속 황화물의 성분으로 산출되며 특히 </a:t>
            </a:r>
            <a:r>
              <a:rPr lang="ko-KR" altLang="en-US" dirty="0">
                <a:hlinkClick r:id="rId4" action="ppaction://hlinkfile"/>
              </a:rPr>
              <a:t>유비철석</a:t>
            </a:r>
            <a:r>
              <a:rPr lang="ko-KR" altLang="en-US" dirty="0"/>
              <a:t>에 다량 존재한다 </a:t>
            </a:r>
            <a:r>
              <a:rPr lang="en-US" altLang="ko-KR" dirty="0">
                <a:hlinkClick r:id="rId4" action="ppaction://hlinkfile"/>
              </a:rPr>
              <a:t>(→ </a:t>
            </a:r>
            <a:r>
              <a:rPr lang="ko-KR" altLang="en-US" dirty="0">
                <a:hlinkClick r:id="rId4" action="ppaction://hlinkfile"/>
              </a:rPr>
              <a:t>유비철석</a:t>
            </a:r>
            <a:r>
              <a:rPr lang="en-US" altLang="ko-KR" dirty="0">
                <a:hlinkClick r:id="rId4" action="ppaction://hlinkfile"/>
              </a:rPr>
              <a:t>)</a:t>
            </a:r>
            <a:r>
              <a:rPr lang="en-US" altLang="ko-KR" dirty="0"/>
              <a:t>. </a:t>
            </a:r>
            <a:r>
              <a:rPr lang="ko-KR" altLang="en-US" dirty="0"/>
              <a:t>금속 형태도 존재하지만 일반적으로 비소는 비금속으로 분류된다</a:t>
            </a:r>
            <a:r>
              <a:rPr lang="en-US" altLang="ko-KR" dirty="0"/>
              <a:t>. </a:t>
            </a:r>
            <a:r>
              <a:rPr lang="ko-KR" altLang="en-US" dirty="0"/>
              <a:t>연한 황색 비소보다는 잘 분해되지 않고 더 흔한 금속성 또는 회색 비소는 쉽게 부서지고 </a:t>
            </a:r>
            <a:r>
              <a:rPr lang="ko-KR" altLang="en-US" dirty="0" err="1"/>
              <a:t>공기중에서</a:t>
            </a:r>
            <a:r>
              <a:rPr lang="ko-KR" altLang="en-US" dirty="0"/>
              <a:t> 변색된다</a:t>
            </a:r>
            <a:r>
              <a:rPr lang="en-US" altLang="ko-KR" dirty="0"/>
              <a:t>. </a:t>
            </a:r>
            <a:r>
              <a:rPr lang="ko-KR" altLang="en-US" dirty="0"/>
              <a:t>강한 열을 가하면 승화</a:t>
            </a:r>
            <a:r>
              <a:rPr lang="en-US" altLang="ko-KR" dirty="0"/>
              <a:t>(</a:t>
            </a:r>
            <a:r>
              <a:rPr lang="ko-KR" altLang="en-US" dirty="0"/>
              <a:t>昇華</a:t>
            </a:r>
            <a:r>
              <a:rPr lang="en-US" altLang="ko-KR" dirty="0"/>
              <a:t>), </a:t>
            </a:r>
            <a:r>
              <a:rPr lang="ko-KR" altLang="en-US" dirty="0"/>
              <a:t>즉 액화과정을 거치지 않고 고체에서 기체로 되며 기체를 냉각시킬 때도 마찬가지로 액화과정을 거치지 않고 결정성 고체로 변한다</a:t>
            </a:r>
            <a:r>
              <a:rPr lang="en-US" altLang="ko-KR" dirty="0"/>
              <a:t>. </a:t>
            </a:r>
            <a:r>
              <a:rPr lang="ko-KR" altLang="en-US" dirty="0"/>
              <a:t>회색과 황색 비소 외에 다른 동소체도 존재한다</a:t>
            </a:r>
            <a:r>
              <a:rPr lang="en-US" altLang="ko-KR" dirty="0"/>
              <a:t>. </a:t>
            </a:r>
            <a:r>
              <a:rPr lang="ko-KR" altLang="en-US" dirty="0"/>
              <a:t>비소 원소는 실용성이 거의 없지만</a:t>
            </a:r>
            <a:r>
              <a:rPr lang="en-US" altLang="ko-KR" dirty="0"/>
              <a:t>, </a:t>
            </a:r>
            <a:r>
              <a:rPr lang="ko-KR" altLang="en-US" dirty="0"/>
              <a:t>그 용도 중 하나를 예로 들면 </a:t>
            </a:r>
            <a:r>
              <a:rPr lang="ko-KR" altLang="en-US" dirty="0" err="1"/>
              <a:t>납탄을</a:t>
            </a:r>
            <a:r>
              <a:rPr lang="ko-KR" altLang="en-US" dirty="0"/>
              <a:t> 구형</a:t>
            </a:r>
            <a:r>
              <a:rPr lang="en-US" altLang="ko-KR" dirty="0"/>
              <a:t>(</a:t>
            </a:r>
            <a:r>
              <a:rPr lang="ko-KR" altLang="en-US" dirty="0"/>
              <a:t>球形</a:t>
            </a:r>
            <a:r>
              <a:rPr lang="en-US" altLang="ko-KR" dirty="0"/>
              <a:t>)</a:t>
            </a:r>
            <a:r>
              <a:rPr lang="ko-KR" altLang="en-US" dirty="0"/>
              <a:t>으로 만드는 데 쓰인다</a:t>
            </a:r>
            <a:r>
              <a:rPr lang="en-US" altLang="ko-KR" dirty="0"/>
              <a:t>. </a:t>
            </a:r>
            <a:r>
              <a:rPr lang="ko-KR" altLang="en-US" dirty="0"/>
              <a:t>또한 청동제품과 불꽃 제조술에서는 고온에서 강도를 증가시키는 특정 합금으로 사용한다</a:t>
            </a:r>
            <a:r>
              <a:rPr lang="en-US" altLang="ko-KR" dirty="0"/>
              <a:t>. </a:t>
            </a:r>
            <a:r>
              <a:rPr lang="ko-KR" altLang="en-US" dirty="0"/>
              <a:t>천연에서 산출되는 비소는 주로 동위원소 비소</a:t>
            </a:r>
            <a:r>
              <a:rPr lang="en-US" altLang="ko-KR" dirty="0"/>
              <a:t>-75(</a:t>
            </a:r>
            <a:r>
              <a:rPr lang="en-US" altLang="ko-KR" baseline="30000" dirty="0"/>
              <a:t>75</a:t>
            </a:r>
            <a:r>
              <a:rPr lang="en-US" altLang="ko-KR" dirty="0"/>
              <a:t>As)</a:t>
            </a:r>
            <a:r>
              <a:rPr lang="ko-KR" altLang="en-US" dirty="0"/>
              <a:t>로 이루어져 있으며 방사성 동위원소 </a:t>
            </a:r>
            <a:r>
              <a:rPr lang="en-US" altLang="ko-KR" baseline="30000" dirty="0"/>
              <a:t>72</a:t>
            </a:r>
            <a:r>
              <a:rPr lang="en-US" altLang="ko-KR" dirty="0"/>
              <a:t>As, </a:t>
            </a:r>
            <a:r>
              <a:rPr lang="en-US" altLang="ko-KR" baseline="30000" dirty="0"/>
              <a:t>74</a:t>
            </a:r>
            <a:r>
              <a:rPr lang="en-US" altLang="ko-KR" dirty="0"/>
              <a:t>As, </a:t>
            </a:r>
            <a:r>
              <a:rPr lang="en-US" altLang="ko-KR" baseline="30000" dirty="0"/>
              <a:t>76</a:t>
            </a:r>
            <a:r>
              <a:rPr lang="en-US" altLang="ko-KR" dirty="0"/>
              <a:t>As</a:t>
            </a:r>
            <a:r>
              <a:rPr lang="ko-KR" altLang="en-US" dirty="0"/>
              <a:t>은 의료 진단과정에 이용된다</a:t>
            </a:r>
            <a:r>
              <a:rPr lang="en-US" altLang="ko-KR" dirty="0"/>
              <a:t>.</a:t>
            </a:r>
          </a:p>
          <a:p>
            <a:pPr>
              <a:buNone/>
            </a:pPr>
            <a:r>
              <a:rPr lang="en-US" altLang="ko-KR" dirty="0" smtClean="0"/>
              <a:t> </a:t>
            </a:r>
            <a:endParaRPr lang="en-US" altLang="ko-KR" sz="1800" dirty="0"/>
          </a:p>
          <a:p>
            <a:pPr>
              <a:buNone/>
            </a:pPr>
            <a:endParaRPr lang="en-US" altLang="ko-KR" sz="1800" i="1" dirty="0" smtClean="0"/>
          </a:p>
          <a:p>
            <a:pPr>
              <a:buNone/>
            </a:pPr>
            <a:r>
              <a:rPr lang="en-US" altLang="ko-KR" sz="1800" i="1" dirty="0"/>
              <a:t> </a:t>
            </a:r>
            <a:r>
              <a:rPr lang="en-US" altLang="ko-KR" sz="1800" i="1" dirty="0" smtClean="0"/>
              <a:t>   </a:t>
            </a:r>
          </a:p>
          <a:p>
            <a:pPr>
              <a:buNone/>
            </a:pPr>
            <a:r>
              <a:rPr lang="en-US" altLang="ko-KR" sz="1800" i="1" dirty="0"/>
              <a:t> </a:t>
            </a:r>
            <a:r>
              <a:rPr lang="en-US" altLang="ko-KR" sz="1800" i="1" dirty="0" smtClean="0"/>
              <a:t> </a:t>
            </a:r>
          </a:p>
          <a:p>
            <a:pPr>
              <a:buNone/>
            </a:pPr>
            <a:endParaRPr lang="ko-KR" alt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종이">
  <a:themeElements>
    <a:clrScheme name="종이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종이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종이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101</TotalTime>
  <Words>1451</Words>
  <Application>Microsoft Office PowerPoint</Application>
  <PresentationFormat>화면 슬라이드 쇼(4:3)</PresentationFormat>
  <Paragraphs>97</Paragraphs>
  <Slides>10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10</vt:i4>
      </vt:variant>
    </vt:vector>
  </HeadingPairs>
  <TitlesOfParts>
    <vt:vector size="11" baseType="lpstr">
      <vt:lpstr>종이</vt:lpstr>
      <vt:lpstr> 중독무기물에 관하여</vt:lpstr>
      <vt:lpstr>슬라이드 2</vt:lpstr>
      <vt:lpstr>슬라이드 3</vt:lpstr>
      <vt:lpstr>슬라이드 4</vt:lpstr>
      <vt:lpstr>슬라이드 5</vt:lpstr>
      <vt:lpstr>슬라이드 6</vt:lpstr>
      <vt:lpstr>슬라이드 7</vt:lpstr>
      <vt:lpstr>슬라이드 8</vt:lpstr>
      <vt:lpstr>슬라이드 9</vt:lpstr>
      <vt:lpstr>슬라이드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중독무기물에 관하여</dc:title>
  <dc:creator>user</dc:creator>
  <cp:lastModifiedBy>sec</cp:lastModifiedBy>
  <cp:revision>20</cp:revision>
  <dcterms:created xsi:type="dcterms:W3CDTF">2009-11-30T03:01:38Z</dcterms:created>
  <dcterms:modified xsi:type="dcterms:W3CDTF">2009-12-01T06:14:19Z</dcterms:modified>
</cp:coreProperties>
</file>