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9" r:id="rId8"/>
    <p:sldId id="271" r:id="rId9"/>
    <p:sldId id="270" r:id="rId10"/>
    <p:sldId id="264" r:id="rId11"/>
    <p:sldId id="263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7C7299-94CD-4012-BA07-6B2CA3A6902D}" type="doc">
      <dgm:prSet loTypeId="urn:microsoft.com/office/officeart/2005/8/layout/radial5" loCatId="cycle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pPr latinLnBrk="1"/>
          <a:endParaRPr lang="ko-KR" altLang="en-US"/>
        </a:p>
      </dgm:t>
    </dgm:pt>
    <dgm:pt modelId="{9DF0373B-00CD-4694-9A2F-A0DD5E6BC620}" type="pres">
      <dgm:prSet presAssocID="{657C7299-94CD-4012-BA07-6B2CA3A6902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</dgm:ptLst>
  <dgm:cxnLst>
    <dgm:cxn modelId="{FC9CAAB4-2F31-413A-B6D9-7D55BC5B4E84}" type="presOf" srcId="{657C7299-94CD-4012-BA07-6B2CA3A6902D}" destId="{9DF0373B-00CD-4694-9A2F-A0DD5E6BC620}" srcOrd="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D1B21-042D-48B0-8ADC-F10A276ECEF1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B89FA84-BD59-49AA-A311-67040F894A4A}">
      <dgm:prSet phldrT="[텍스트]"/>
      <dgm:spPr/>
      <dgm:t>
        <a:bodyPr/>
        <a:lstStyle/>
        <a:p>
          <a:pPr latinLnBrk="1"/>
          <a:r>
            <a:rPr lang="ko-KR" altLang="en-US" dirty="0" smtClean="0"/>
            <a:t>중독 무기물</a:t>
          </a:r>
          <a:endParaRPr lang="ko-KR" altLang="en-US" dirty="0"/>
        </a:p>
      </dgm:t>
    </dgm:pt>
    <dgm:pt modelId="{00878CB2-7B3B-4E91-9DED-80978193BDD9}" type="parTrans" cxnId="{EECA3F38-9416-46A4-847F-8262BC9B3679}">
      <dgm:prSet/>
      <dgm:spPr/>
      <dgm:t>
        <a:bodyPr/>
        <a:lstStyle/>
        <a:p>
          <a:pPr latinLnBrk="1"/>
          <a:endParaRPr lang="ko-KR" altLang="en-US"/>
        </a:p>
      </dgm:t>
    </dgm:pt>
    <dgm:pt modelId="{49B1AF88-2B8A-48ED-9866-CAA14E5F3F37}" type="sibTrans" cxnId="{EECA3F38-9416-46A4-847F-8262BC9B3679}">
      <dgm:prSet/>
      <dgm:spPr/>
      <dgm:t>
        <a:bodyPr/>
        <a:lstStyle/>
        <a:p>
          <a:pPr latinLnBrk="1"/>
          <a:endParaRPr lang="ko-KR" altLang="en-US"/>
        </a:p>
      </dgm:t>
    </dgm:pt>
    <dgm:pt modelId="{E50F3F20-26CE-4205-87D3-7ACF1597756C}">
      <dgm:prSet phldrT="[텍스트]"/>
      <dgm:spPr/>
      <dgm:t>
        <a:bodyPr/>
        <a:lstStyle/>
        <a:p>
          <a:pPr latinLnBrk="1"/>
          <a:r>
            <a:rPr lang="en-US" altLang="ko-KR" dirty="0" smtClean="0"/>
            <a:t>Cu         </a:t>
          </a:r>
          <a:r>
            <a:rPr lang="ko-KR" altLang="en-US" dirty="0" smtClean="0"/>
            <a:t>구리</a:t>
          </a:r>
          <a:endParaRPr lang="ko-KR" altLang="en-US" dirty="0"/>
        </a:p>
      </dgm:t>
    </dgm:pt>
    <dgm:pt modelId="{F5F209FF-332A-4C99-82AB-CD0D5704A844}" type="parTrans" cxnId="{A6C04A5D-2D04-4F91-811E-099D026D3BB8}">
      <dgm:prSet/>
      <dgm:spPr/>
      <dgm:t>
        <a:bodyPr/>
        <a:lstStyle/>
        <a:p>
          <a:pPr latinLnBrk="1"/>
          <a:endParaRPr lang="ko-KR" altLang="en-US"/>
        </a:p>
      </dgm:t>
    </dgm:pt>
    <dgm:pt modelId="{9355BFD7-F013-4C19-A6D6-8A01C6B21246}" type="sibTrans" cxnId="{A6C04A5D-2D04-4F91-811E-099D026D3BB8}">
      <dgm:prSet/>
      <dgm:spPr/>
      <dgm:t>
        <a:bodyPr/>
        <a:lstStyle/>
        <a:p>
          <a:pPr latinLnBrk="1"/>
          <a:endParaRPr lang="ko-KR" altLang="en-US"/>
        </a:p>
      </dgm:t>
    </dgm:pt>
    <dgm:pt modelId="{BBFD6F53-226A-4C66-BCF5-4BBEC2A9F823}">
      <dgm:prSet phldrT="[텍스트]"/>
      <dgm:spPr/>
      <dgm:t>
        <a:bodyPr/>
        <a:lstStyle/>
        <a:p>
          <a:pPr latinLnBrk="1"/>
          <a:r>
            <a:rPr lang="en-US" altLang="ko-KR" dirty="0" smtClean="0"/>
            <a:t>F            </a:t>
          </a:r>
          <a:r>
            <a:rPr lang="ko-KR" altLang="en-US" dirty="0" err="1" smtClean="0"/>
            <a:t>플루</a:t>
          </a:r>
          <a:endParaRPr lang="en-US" altLang="ko-KR" dirty="0" smtClean="0"/>
        </a:p>
        <a:p>
          <a:pPr latinLnBrk="1"/>
          <a:r>
            <a:rPr lang="ko-KR" altLang="en-US" dirty="0" smtClean="0"/>
            <a:t>오린</a:t>
          </a:r>
          <a:endParaRPr lang="ko-KR" altLang="en-US" dirty="0"/>
        </a:p>
      </dgm:t>
    </dgm:pt>
    <dgm:pt modelId="{BC52ABC0-24F6-4BC5-9216-FEA3B2221624}" type="parTrans" cxnId="{D4BB1439-1A79-4F3B-9F33-4A14A1C7E380}">
      <dgm:prSet/>
      <dgm:spPr/>
      <dgm:t>
        <a:bodyPr/>
        <a:lstStyle/>
        <a:p>
          <a:pPr latinLnBrk="1"/>
          <a:endParaRPr lang="ko-KR" altLang="en-US"/>
        </a:p>
      </dgm:t>
    </dgm:pt>
    <dgm:pt modelId="{0A0F9AA9-74E8-413C-B0C0-0A7584C72AA7}" type="sibTrans" cxnId="{D4BB1439-1A79-4F3B-9F33-4A14A1C7E380}">
      <dgm:prSet/>
      <dgm:spPr/>
      <dgm:t>
        <a:bodyPr/>
        <a:lstStyle/>
        <a:p>
          <a:pPr latinLnBrk="1"/>
          <a:endParaRPr lang="ko-KR" altLang="en-US"/>
        </a:p>
      </dgm:t>
    </dgm:pt>
    <dgm:pt modelId="{61E0EFA8-65E4-4348-BE0A-6D06969773D1}">
      <dgm:prSet phldrT="[텍스트]"/>
      <dgm:spPr/>
      <dgm:t>
        <a:bodyPr/>
        <a:lstStyle/>
        <a:p>
          <a:pPr latinLnBrk="1"/>
          <a:r>
            <a:rPr lang="en-US" altLang="ko-KR" dirty="0" smtClean="0"/>
            <a:t>Se         </a:t>
          </a:r>
          <a:r>
            <a:rPr lang="ko-KR" altLang="en-US" dirty="0" err="1" smtClean="0"/>
            <a:t>셀렌</a:t>
          </a:r>
          <a:endParaRPr lang="ko-KR" altLang="en-US" dirty="0"/>
        </a:p>
      </dgm:t>
    </dgm:pt>
    <dgm:pt modelId="{79B7A40C-EC5B-4C12-AD5D-60E75C841BA3}" type="parTrans" cxnId="{C82AF3D2-4080-427F-BEE4-D23822461526}">
      <dgm:prSet/>
      <dgm:spPr/>
      <dgm:t>
        <a:bodyPr/>
        <a:lstStyle/>
        <a:p>
          <a:pPr latinLnBrk="1"/>
          <a:endParaRPr lang="ko-KR" altLang="en-US"/>
        </a:p>
      </dgm:t>
    </dgm:pt>
    <dgm:pt modelId="{55D682FF-E5DD-43C0-AB83-B1814543F59F}" type="sibTrans" cxnId="{C82AF3D2-4080-427F-BEE4-D23822461526}">
      <dgm:prSet/>
      <dgm:spPr/>
      <dgm:t>
        <a:bodyPr/>
        <a:lstStyle/>
        <a:p>
          <a:pPr latinLnBrk="1"/>
          <a:endParaRPr lang="ko-KR" altLang="en-US"/>
        </a:p>
      </dgm:t>
    </dgm:pt>
    <dgm:pt modelId="{4C6B68B7-0D21-4D60-85A4-55228E618E8C}">
      <dgm:prSet phldrT="[텍스트]"/>
      <dgm:spPr/>
      <dgm:t>
        <a:bodyPr/>
        <a:lstStyle/>
        <a:p>
          <a:pPr latinLnBrk="1"/>
          <a:r>
            <a:rPr lang="en-US" altLang="ko-KR" dirty="0" smtClean="0"/>
            <a:t>Mo       </a:t>
          </a:r>
          <a:r>
            <a:rPr lang="ko-KR" altLang="en-US" dirty="0" err="1" smtClean="0"/>
            <a:t>몰리브데넘</a:t>
          </a:r>
          <a:endParaRPr lang="ko-KR" altLang="en-US" dirty="0"/>
        </a:p>
      </dgm:t>
    </dgm:pt>
    <dgm:pt modelId="{76C3BAAB-F029-4F69-875E-C501CF1B5A09}" type="parTrans" cxnId="{C9159EF3-A2EB-459C-B967-7C53921DFF44}">
      <dgm:prSet/>
      <dgm:spPr/>
      <dgm:t>
        <a:bodyPr/>
        <a:lstStyle/>
        <a:p>
          <a:pPr latinLnBrk="1"/>
          <a:endParaRPr lang="ko-KR" altLang="en-US"/>
        </a:p>
      </dgm:t>
    </dgm:pt>
    <dgm:pt modelId="{0925D9CC-1729-4436-8D6A-DA6D7E28BE89}" type="sibTrans" cxnId="{C9159EF3-A2EB-459C-B967-7C53921DFF44}">
      <dgm:prSet/>
      <dgm:spPr/>
      <dgm:t>
        <a:bodyPr/>
        <a:lstStyle/>
        <a:p>
          <a:pPr latinLnBrk="1"/>
          <a:endParaRPr lang="ko-KR" altLang="en-US"/>
        </a:p>
      </dgm:t>
    </dgm:pt>
    <dgm:pt modelId="{0A10B853-7A9E-41DB-AD86-4A5C89C7AF03}">
      <dgm:prSet phldrT="[텍스트]"/>
      <dgm:spPr/>
      <dgm:t>
        <a:bodyPr/>
        <a:lstStyle/>
        <a:p>
          <a:pPr latinLnBrk="1"/>
          <a:r>
            <a:rPr lang="en-US" altLang="ko-KR" dirty="0" smtClean="0"/>
            <a:t>Cr         </a:t>
          </a:r>
          <a:r>
            <a:rPr lang="ko-KR" altLang="en-US" dirty="0" smtClean="0"/>
            <a:t>크롬</a:t>
          </a:r>
          <a:endParaRPr lang="ko-KR" altLang="en-US" dirty="0"/>
        </a:p>
      </dgm:t>
    </dgm:pt>
    <dgm:pt modelId="{D2EB953F-8248-4539-8998-50437F64B61E}" type="parTrans" cxnId="{BEB07704-6E73-40A9-A0EB-109560710F9F}">
      <dgm:prSet/>
      <dgm:spPr/>
      <dgm:t>
        <a:bodyPr/>
        <a:lstStyle/>
        <a:p>
          <a:pPr latinLnBrk="1"/>
          <a:endParaRPr lang="ko-KR" altLang="en-US"/>
        </a:p>
      </dgm:t>
    </dgm:pt>
    <dgm:pt modelId="{8A248136-DE22-4DD2-B33F-FB28C95DE4A5}" type="sibTrans" cxnId="{BEB07704-6E73-40A9-A0EB-109560710F9F}">
      <dgm:prSet/>
      <dgm:spPr/>
      <dgm:t>
        <a:bodyPr/>
        <a:lstStyle/>
        <a:p>
          <a:pPr latinLnBrk="1"/>
          <a:endParaRPr lang="ko-KR" altLang="en-US"/>
        </a:p>
      </dgm:t>
    </dgm:pt>
    <dgm:pt modelId="{1009ED35-302E-4AB4-93EE-796A373C11CD}">
      <dgm:prSet phldrT="[텍스트]"/>
      <dgm:spPr/>
      <dgm:t>
        <a:bodyPr/>
        <a:lstStyle/>
        <a:p>
          <a:pPr latinLnBrk="1"/>
          <a:r>
            <a:rPr lang="en-US" altLang="ko-KR" dirty="0" smtClean="0"/>
            <a:t>As         </a:t>
          </a:r>
          <a:r>
            <a:rPr lang="ko-KR" altLang="en-US" dirty="0" smtClean="0"/>
            <a:t>비소</a:t>
          </a:r>
          <a:endParaRPr lang="ko-KR" altLang="en-US" dirty="0"/>
        </a:p>
      </dgm:t>
    </dgm:pt>
    <dgm:pt modelId="{5F559ACE-81FF-40B4-9664-1CA1734F0C3B}" type="parTrans" cxnId="{77581C8B-896C-4DFB-A2EA-E8DC3CCBC50A}">
      <dgm:prSet/>
      <dgm:spPr/>
      <dgm:t>
        <a:bodyPr/>
        <a:lstStyle/>
        <a:p>
          <a:pPr latinLnBrk="1"/>
          <a:endParaRPr lang="ko-KR" altLang="en-US"/>
        </a:p>
      </dgm:t>
    </dgm:pt>
    <dgm:pt modelId="{B3CB6D2F-E363-4930-8580-BDD8F1E17D3C}" type="sibTrans" cxnId="{77581C8B-896C-4DFB-A2EA-E8DC3CCBC50A}">
      <dgm:prSet/>
      <dgm:spPr/>
      <dgm:t>
        <a:bodyPr/>
        <a:lstStyle/>
        <a:p>
          <a:pPr latinLnBrk="1"/>
          <a:endParaRPr lang="ko-KR" altLang="en-US"/>
        </a:p>
      </dgm:t>
    </dgm:pt>
    <dgm:pt modelId="{497552FC-1856-4F6F-AD37-B88FE63DC662}">
      <dgm:prSet phldrT="[텍스트]"/>
      <dgm:spPr/>
      <dgm:t>
        <a:bodyPr/>
        <a:lstStyle/>
        <a:p>
          <a:pPr latinLnBrk="1"/>
          <a:r>
            <a:rPr lang="en-US" altLang="ko-KR" dirty="0" smtClean="0"/>
            <a:t>Hg        </a:t>
          </a:r>
          <a:r>
            <a:rPr lang="ko-KR" altLang="en-US" dirty="0" smtClean="0"/>
            <a:t>수은</a:t>
          </a:r>
          <a:endParaRPr lang="ko-KR" altLang="en-US" dirty="0"/>
        </a:p>
      </dgm:t>
    </dgm:pt>
    <dgm:pt modelId="{9AE171C5-4E99-4DC9-B776-80CB11108643}" type="parTrans" cxnId="{DDB40BC9-4DF9-44A2-875A-EF8524931A8A}">
      <dgm:prSet/>
      <dgm:spPr/>
      <dgm:t>
        <a:bodyPr/>
        <a:lstStyle/>
        <a:p>
          <a:pPr latinLnBrk="1"/>
          <a:endParaRPr lang="ko-KR" altLang="en-US"/>
        </a:p>
      </dgm:t>
    </dgm:pt>
    <dgm:pt modelId="{80700203-D871-4BED-94C8-3B746AAB6F7D}" type="sibTrans" cxnId="{DDB40BC9-4DF9-44A2-875A-EF8524931A8A}">
      <dgm:prSet/>
      <dgm:spPr/>
      <dgm:t>
        <a:bodyPr/>
        <a:lstStyle/>
        <a:p>
          <a:pPr latinLnBrk="1"/>
          <a:endParaRPr lang="ko-KR" altLang="en-US"/>
        </a:p>
      </dgm:t>
    </dgm:pt>
    <dgm:pt modelId="{9C4C56BF-2631-407C-81F9-14D702736B7B}">
      <dgm:prSet phldrT="[텍스트]"/>
      <dgm:spPr/>
      <dgm:t>
        <a:bodyPr/>
        <a:lstStyle/>
        <a:p>
          <a:pPr latinLnBrk="1"/>
          <a:r>
            <a:rPr lang="en-US" altLang="ko-KR" dirty="0" err="1" smtClean="0"/>
            <a:t>Cd</a:t>
          </a:r>
          <a:r>
            <a:rPr lang="en-US" altLang="ko-KR" dirty="0" smtClean="0"/>
            <a:t>         </a:t>
          </a:r>
          <a:r>
            <a:rPr lang="ko-KR" altLang="en-US" dirty="0" smtClean="0"/>
            <a:t>카드뮴</a:t>
          </a:r>
          <a:endParaRPr lang="ko-KR" altLang="en-US" dirty="0"/>
        </a:p>
      </dgm:t>
    </dgm:pt>
    <dgm:pt modelId="{5FC1A04A-E85F-4E42-A946-F93253C94FE5}" type="parTrans" cxnId="{159BE8CA-4D9B-4C2C-B4CB-F3644368E8D6}">
      <dgm:prSet/>
      <dgm:spPr/>
      <dgm:t>
        <a:bodyPr/>
        <a:lstStyle/>
        <a:p>
          <a:pPr latinLnBrk="1"/>
          <a:endParaRPr lang="ko-KR" altLang="en-US"/>
        </a:p>
      </dgm:t>
    </dgm:pt>
    <dgm:pt modelId="{4DFB1A3B-F9B5-479D-B929-05C07126E7EB}" type="sibTrans" cxnId="{159BE8CA-4D9B-4C2C-B4CB-F3644368E8D6}">
      <dgm:prSet/>
      <dgm:spPr/>
      <dgm:t>
        <a:bodyPr/>
        <a:lstStyle/>
        <a:p>
          <a:pPr latinLnBrk="1"/>
          <a:endParaRPr lang="ko-KR" altLang="en-US"/>
        </a:p>
      </dgm:t>
    </dgm:pt>
    <dgm:pt modelId="{1B83634E-A118-4247-888F-3E8D64F2A95A}" type="pres">
      <dgm:prSet presAssocID="{AEAD1B21-042D-48B0-8ADC-F10A276ECEF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8FF57DA-0C33-409B-B9A5-DE288768B532}" type="pres">
      <dgm:prSet presAssocID="{9B89FA84-BD59-49AA-A311-67040F894A4A}" presName="centerShape" presStyleLbl="node0" presStyleIdx="0" presStyleCnt="1"/>
      <dgm:spPr/>
    </dgm:pt>
    <dgm:pt modelId="{BAF4D2D1-4BF7-43E1-983B-1E784435F2B0}" type="pres">
      <dgm:prSet presAssocID="{F5F209FF-332A-4C99-82AB-CD0D5704A844}" presName="parTrans" presStyleLbl="sibTrans2D1" presStyleIdx="0" presStyleCnt="8"/>
      <dgm:spPr/>
    </dgm:pt>
    <dgm:pt modelId="{AB87B4C6-FF63-47DB-BE70-97E6BB097453}" type="pres">
      <dgm:prSet presAssocID="{F5F209FF-332A-4C99-82AB-CD0D5704A844}" presName="connectorText" presStyleLbl="sibTrans2D1" presStyleIdx="0" presStyleCnt="8"/>
      <dgm:spPr/>
    </dgm:pt>
    <dgm:pt modelId="{9A7D9098-C7CC-46A7-94AE-D90F3E7D62A0}" type="pres">
      <dgm:prSet presAssocID="{E50F3F20-26CE-4205-87D3-7ACF1597756C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06884BC-7F85-45C4-AD50-DF1B9FC797E1}" type="pres">
      <dgm:prSet presAssocID="{79B7A40C-EC5B-4C12-AD5D-60E75C841BA3}" presName="parTrans" presStyleLbl="sibTrans2D1" presStyleIdx="1" presStyleCnt="8"/>
      <dgm:spPr/>
    </dgm:pt>
    <dgm:pt modelId="{B1045250-031B-4A80-9E1E-073117D9D62B}" type="pres">
      <dgm:prSet presAssocID="{79B7A40C-EC5B-4C12-AD5D-60E75C841BA3}" presName="connectorText" presStyleLbl="sibTrans2D1" presStyleIdx="1" presStyleCnt="8"/>
      <dgm:spPr/>
    </dgm:pt>
    <dgm:pt modelId="{3A8795EB-C7EC-42CF-AA21-954276BEE8DC}" type="pres">
      <dgm:prSet presAssocID="{61E0EFA8-65E4-4348-BE0A-6D06969773D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540B1E-5614-484A-B2C6-49DC6A46194A}" type="pres">
      <dgm:prSet presAssocID="{BC52ABC0-24F6-4BC5-9216-FEA3B2221624}" presName="parTrans" presStyleLbl="sibTrans2D1" presStyleIdx="2" presStyleCnt="8"/>
      <dgm:spPr/>
    </dgm:pt>
    <dgm:pt modelId="{E8922CF9-2353-4DD8-828C-544AA3A7B91D}" type="pres">
      <dgm:prSet presAssocID="{BC52ABC0-24F6-4BC5-9216-FEA3B2221624}" presName="connectorText" presStyleLbl="sibTrans2D1" presStyleIdx="2" presStyleCnt="8"/>
      <dgm:spPr/>
    </dgm:pt>
    <dgm:pt modelId="{98B464A9-2DEF-426F-B6D1-D5B78DE60CE7}" type="pres">
      <dgm:prSet presAssocID="{BBFD6F53-226A-4C66-BCF5-4BBEC2A9F823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2C7C66-0C18-4E16-AB64-91924072B80E}" type="pres">
      <dgm:prSet presAssocID="{76C3BAAB-F029-4F69-875E-C501CF1B5A09}" presName="parTrans" presStyleLbl="sibTrans2D1" presStyleIdx="3" presStyleCnt="8"/>
      <dgm:spPr/>
    </dgm:pt>
    <dgm:pt modelId="{F96D8F72-3276-4BC4-9CF4-750041146307}" type="pres">
      <dgm:prSet presAssocID="{76C3BAAB-F029-4F69-875E-C501CF1B5A09}" presName="connectorText" presStyleLbl="sibTrans2D1" presStyleIdx="3" presStyleCnt="8"/>
      <dgm:spPr/>
    </dgm:pt>
    <dgm:pt modelId="{5BD298EB-5B07-4FDE-B81F-ABFEF1EF59B2}" type="pres">
      <dgm:prSet presAssocID="{4C6B68B7-0D21-4D60-85A4-55228E618E8C}" presName="node" presStyleLbl="node1" presStyleIdx="3" presStyleCnt="8">
        <dgm:presLayoutVars>
          <dgm:bulletEnabled val="1"/>
        </dgm:presLayoutVars>
      </dgm:prSet>
      <dgm:spPr/>
    </dgm:pt>
    <dgm:pt modelId="{8B6EC75A-390E-4228-9041-CBA2630AA003}" type="pres">
      <dgm:prSet presAssocID="{D2EB953F-8248-4539-8998-50437F64B61E}" presName="parTrans" presStyleLbl="sibTrans2D1" presStyleIdx="4" presStyleCnt="8"/>
      <dgm:spPr/>
    </dgm:pt>
    <dgm:pt modelId="{7E92A7E5-D5CA-4440-A923-6FFF77850C42}" type="pres">
      <dgm:prSet presAssocID="{D2EB953F-8248-4539-8998-50437F64B61E}" presName="connectorText" presStyleLbl="sibTrans2D1" presStyleIdx="4" presStyleCnt="8"/>
      <dgm:spPr/>
    </dgm:pt>
    <dgm:pt modelId="{0F4024F7-7DE6-4F59-966E-09213EE6BDB4}" type="pres">
      <dgm:prSet presAssocID="{0A10B853-7A9E-41DB-AD86-4A5C89C7AF0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9294D74-0D76-4B1B-BA2F-4FC75028187E}" type="pres">
      <dgm:prSet presAssocID="{5F559ACE-81FF-40B4-9664-1CA1734F0C3B}" presName="parTrans" presStyleLbl="sibTrans2D1" presStyleIdx="5" presStyleCnt="8"/>
      <dgm:spPr/>
    </dgm:pt>
    <dgm:pt modelId="{454C27A0-677E-43B9-9669-F887E959384E}" type="pres">
      <dgm:prSet presAssocID="{5F559ACE-81FF-40B4-9664-1CA1734F0C3B}" presName="connectorText" presStyleLbl="sibTrans2D1" presStyleIdx="5" presStyleCnt="8"/>
      <dgm:spPr/>
    </dgm:pt>
    <dgm:pt modelId="{4788A57B-480A-48FA-A0A4-BCC43784DF67}" type="pres">
      <dgm:prSet presAssocID="{1009ED35-302E-4AB4-93EE-796A373C11CD}" presName="node" presStyleLbl="node1" presStyleIdx="5" presStyleCnt="8">
        <dgm:presLayoutVars>
          <dgm:bulletEnabled val="1"/>
        </dgm:presLayoutVars>
      </dgm:prSet>
      <dgm:spPr/>
    </dgm:pt>
    <dgm:pt modelId="{A3E08EF5-1F49-4672-8782-96E1EB2E9300}" type="pres">
      <dgm:prSet presAssocID="{9AE171C5-4E99-4DC9-B776-80CB11108643}" presName="parTrans" presStyleLbl="sibTrans2D1" presStyleIdx="6" presStyleCnt="8"/>
      <dgm:spPr/>
    </dgm:pt>
    <dgm:pt modelId="{9F57B91F-B17D-400E-867A-4416FE89C1EE}" type="pres">
      <dgm:prSet presAssocID="{9AE171C5-4E99-4DC9-B776-80CB11108643}" presName="connectorText" presStyleLbl="sibTrans2D1" presStyleIdx="6" presStyleCnt="8"/>
      <dgm:spPr/>
    </dgm:pt>
    <dgm:pt modelId="{00C0500C-799D-41E4-933C-4EB05BB24205}" type="pres">
      <dgm:prSet presAssocID="{497552FC-1856-4F6F-AD37-B88FE63DC66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B71E217-33AA-430E-A5DB-2DD9C1E28708}" type="pres">
      <dgm:prSet presAssocID="{5FC1A04A-E85F-4E42-A946-F93253C94FE5}" presName="parTrans" presStyleLbl="sibTrans2D1" presStyleIdx="7" presStyleCnt="8"/>
      <dgm:spPr/>
    </dgm:pt>
    <dgm:pt modelId="{3BB4ADAA-0CF2-43C2-A275-C465E252EDE5}" type="pres">
      <dgm:prSet presAssocID="{5FC1A04A-E85F-4E42-A946-F93253C94FE5}" presName="connectorText" presStyleLbl="sibTrans2D1" presStyleIdx="7" presStyleCnt="8"/>
      <dgm:spPr/>
    </dgm:pt>
    <dgm:pt modelId="{05CAC2EE-67CF-4D9A-8976-5FE6D5DFC573}" type="pres">
      <dgm:prSet presAssocID="{9C4C56BF-2631-407C-81F9-14D702736B7B}" presName="node" presStyleLbl="node1" presStyleIdx="7" presStyleCnt="8">
        <dgm:presLayoutVars>
          <dgm:bulletEnabled val="1"/>
        </dgm:presLayoutVars>
      </dgm:prSet>
      <dgm:spPr/>
    </dgm:pt>
  </dgm:ptLst>
  <dgm:cxnLst>
    <dgm:cxn modelId="{21C8A6C8-43FB-46C5-93F4-B47966C77872}" type="presOf" srcId="{79B7A40C-EC5B-4C12-AD5D-60E75C841BA3}" destId="{B1045250-031B-4A80-9E1E-073117D9D62B}" srcOrd="1" destOrd="0" presId="urn:microsoft.com/office/officeart/2005/8/layout/radial5"/>
    <dgm:cxn modelId="{77581C8B-896C-4DFB-A2EA-E8DC3CCBC50A}" srcId="{9B89FA84-BD59-49AA-A311-67040F894A4A}" destId="{1009ED35-302E-4AB4-93EE-796A373C11CD}" srcOrd="5" destOrd="0" parTransId="{5F559ACE-81FF-40B4-9664-1CA1734F0C3B}" sibTransId="{B3CB6D2F-E363-4930-8580-BDD8F1E17D3C}"/>
    <dgm:cxn modelId="{D465D819-988B-4F7D-B376-335DAE478FD5}" type="presOf" srcId="{5F559ACE-81FF-40B4-9664-1CA1734F0C3B}" destId="{09294D74-0D76-4B1B-BA2F-4FC75028187E}" srcOrd="0" destOrd="0" presId="urn:microsoft.com/office/officeart/2005/8/layout/radial5"/>
    <dgm:cxn modelId="{DDB40BC9-4DF9-44A2-875A-EF8524931A8A}" srcId="{9B89FA84-BD59-49AA-A311-67040F894A4A}" destId="{497552FC-1856-4F6F-AD37-B88FE63DC662}" srcOrd="6" destOrd="0" parTransId="{9AE171C5-4E99-4DC9-B776-80CB11108643}" sibTransId="{80700203-D871-4BED-94C8-3B746AAB6F7D}"/>
    <dgm:cxn modelId="{6443E339-68D9-43CE-9172-73D24E183200}" type="presOf" srcId="{76C3BAAB-F029-4F69-875E-C501CF1B5A09}" destId="{F96D8F72-3276-4BC4-9CF4-750041146307}" srcOrd="1" destOrd="0" presId="urn:microsoft.com/office/officeart/2005/8/layout/radial5"/>
    <dgm:cxn modelId="{D4D3FCA4-7F4C-4EE3-8AD5-40C6B004D218}" type="presOf" srcId="{9C4C56BF-2631-407C-81F9-14D702736B7B}" destId="{05CAC2EE-67CF-4D9A-8976-5FE6D5DFC573}" srcOrd="0" destOrd="0" presId="urn:microsoft.com/office/officeart/2005/8/layout/radial5"/>
    <dgm:cxn modelId="{B2325BBD-5F27-4D78-A181-EE21DCFBCB47}" type="presOf" srcId="{F5F209FF-332A-4C99-82AB-CD0D5704A844}" destId="{AB87B4C6-FF63-47DB-BE70-97E6BB097453}" srcOrd="1" destOrd="0" presId="urn:microsoft.com/office/officeart/2005/8/layout/radial5"/>
    <dgm:cxn modelId="{B5342EC5-E032-46A7-8BA0-56E745016B8D}" type="presOf" srcId="{0A10B853-7A9E-41DB-AD86-4A5C89C7AF03}" destId="{0F4024F7-7DE6-4F59-966E-09213EE6BDB4}" srcOrd="0" destOrd="0" presId="urn:microsoft.com/office/officeart/2005/8/layout/radial5"/>
    <dgm:cxn modelId="{A258904A-F79E-4EC2-A097-8567D321D072}" type="presOf" srcId="{9B89FA84-BD59-49AA-A311-67040F894A4A}" destId="{38FF57DA-0C33-409B-B9A5-DE288768B532}" srcOrd="0" destOrd="0" presId="urn:microsoft.com/office/officeart/2005/8/layout/radial5"/>
    <dgm:cxn modelId="{5D3E62D6-0521-4E86-B597-AF4F59585ED0}" type="presOf" srcId="{E50F3F20-26CE-4205-87D3-7ACF1597756C}" destId="{9A7D9098-C7CC-46A7-94AE-D90F3E7D62A0}" srcOrd="0" destOrd="0" presId="urn:microsoft.com/office/officeart/2005/8/layout/radial5"/>
    <dgm:cxn modelId="{0535CA29-9C4B-4442-8B6B-666C10D333F6}" type="presOf" srcId="{5F559ACE-81FF-40B4-9664-1CA1734F0C3B}" destId="{454C27A0-677E-43B9-9669-F887E959384E}" srcOrd="1" destOrd="0" presId="urn:microsoft.com/office/officeart/2005/8/layout/radial5"/>
    <dgm:cxn modelId="{0A2ED17F-7E55-4992-AB6C-7D1FE0E05631}" type="presOf" srcId="{4C6B68B7-0D21-4D60-85A4-55228E618E8C}" destId="{5BD298EB-5B07-4FDE-B81F-ABFEF1EF59B2}" srcOrd="0" destOrd="0" presId="urn:microsoft.com/office/officeart/2005/8/layout/radial5"/>
    <dgm:cxn modelId="{AC123CAB-F861-4894-95EF-18E170453447}" type="presOf" srcId="{D2EB953F-8248-4539-8998-50437F64B61E}" destId="{8B6EC75A-390E-4228-9041-CBA2630AA003}" srcOrd="0" destOrd="0" presId="urn:microsoft.com/office/officeart/2005/8/layout/radial5"/>
    <dgm:cxn modelId="{EECA3F38-9416-46A4-847F-8262BC9B3679}" srcId="{AEAD1B21-042D-48B0-8ADC-F10A276ECEF1}" destId="{9B89FA84-BD59-49AA-A311-67040F894A4A}" srcOrd="0" destOrd="0" parTransId="{00878CB2-7B3B-4E91-9DED-80978193BDD9}" sibTransId="{49B1AF88-2B8A-48ED-9866-CAA14E5F3F37}"/>
    <dgm:cxn modelId="{893BCD31-E395-4B7E-8455-74557445CBB1}" type="presOf" srcId="{AEAD1B21-042D-48B0-8ADC-F10A276ECEF1}" destId="{1B83634E-A118-4247-888F-3E8D64F2A95A}" srcOrd="0" destOrd="0" presId="urn:microsoft.com/office/officeart/2005/8/layout/radial5"/>
    <dgm:cxn modelId="{C9159EF3-A2EB-459C-B967-7C53921DFF44}" srcId="{9B89FA84-BD59-49AA-A311-67040F894A4A}" destId="{4C6B68B7-0D21-4D60-85A4-55228E618E8C}" srcOrd="3" destOrd="0" parTransId="{76C3BAAB-F029-4F69-875E-C501CF1B5A09}" sibTransId="{0925D9CC-1729-4436-8D6A-DA6D7E28BE89}"/>
    <dgm:cxn modelId="{92696CF3-7345-4F63-9279-4508D9AC334D}" type="presOf" srcId="{9AE171C5-4E99-4DC9-B776-80CB11108643}" destId="{9F57B91F-B17D-400E-867A-4416FE89C1EE}" srcOrd="1" destOrd="0" presId="urn:microsoft.com/office/officeart/2005/8/layout/radial5"/>
    <dgm:cxn modelId="{A6C04A5D-2D04-4F91-811E-099D026D3BB8}" srcId="{9B89FA84-BD59-49AA-A311-67040F894A4A}" destId="{E50F3F20-26CE-4205-87D3-7ACF1597756C}" srcOrd="0" destOrd="0" parTransId="{F5F209FF-332A-4C99-82AB-CD0D5704A844}" sibTransId="{9355BFD7-F013-4C19-A6D6-8A01C6B21246}"/>
    <dgm:cxn modelId="{D4BB1439-1A79-4F3B-9F33-4A14A1C7E380}" srcId="{9B89FA84-BD59-49AA-A311-67040F894A4A}" destId="{BBFD6F53-226A-4C66-BCF5-4BBEC2A9F823}" srcOrd="2" destOrd="0" parTransId="{BC52ABC0-24F6-4BC5-9216-FEA3B2221624}" sibTransId="{0A0F9AA9-74E8-413C-B0C0-0A7584C72AA7}"/>
    <dgm:cxn modelId="{2FBC60BD-4068-4F91-9D12-83E69E302E4A}" type="presOf" srcId="{BBFD6F53-226A-4C66-BCF5-4BBEC2A9F823}" destId="{98B464A9-2DEF-426F-B6D1-D5B78DE60CE7}" srcOrd="0" destOrd="0" presId="urn:microsoft.com/office/officeart/2005/8/layout/radial5"/>
    <dgm:cxn modelId="{AD44CD82-3530-45B5-A55E-1196CEB388D7}" type="presOf" srcId="{BC52ABC0-24F6-4BC5-9216-FEA3B2221624}" destId="{EA540B1E-5614-484A-B2C6-49DC6A46194A}" srcOrd="0" destOrd="0" presId="urn:microsoft.com/office/officeart/2005/8/layout/radial5"/>
    <dgm:cxn modelId="{6CB79A9A-3ABB-48A8-B01B-52FBA267FC6B}" type="presOf" srcId="{5FC1A04A-E85F-4E42-A946-F93253C94FE5}" destId="{3BB4ADAA-0CF2-43C2-A275-C465E252EDE5}" srcOrd="1" destOrd="0" presId="urn:microsoft.com/office/officeart/2005/8/layout/radial5"/>
    <dgm:cxn modelId="{C82AF3D2-4080-427F-BEE4-D23822461526}" srcId="{9B89FA84-BD59-49AA-A311-67040F894A4A}" destId="{61E0EFA8-65E4-4348-BE0A-6D06969773D1}" srcOrd="1" destOrd="0" parTransId="{79B7A40C-EC5B-4C12-AD5D-60E75C841BA3}" sibTransId="{55D682FF-E5DD-43C0-AB83-B1814543F59F}"/>
    <dgm:cxn modelId="{2CF22C53-041F-4CC7-A36F-01CA8BEF7A2A}" type="presOf" srcId="{D2EB953F-8248-4539-8998-50437F64B61E}" destId="{7E92A7E5-D5CA-4440-A923-6FFF77850C42}" srcOrd="1" destOrd="0" presId="urn:microsoft.com/office/officeart/2005/8/layout/radial5"/>
    <dgm:cxn modelId="{601BF66E-7C52-47E7-AED7-8144737B6D7D}" type="presOf" srcId="{BC52ABC0-24F6-4BC5-9216-FEA3B2221624}" destId="{E8922CF9-2353-4DD8-828C-544AA3A7B91D}" srcOrd="1" destOrd="0" presId="urn:microsoft.com/office/officeart/2005/8/layout/radial5"/>
    <dgm:cxn modelId="{4270590A-6A9F-48DD-8415-F90B10C93CB5}" type="presOf" srcId="{61E0EFA8-65E4-4348-BE0A-6D06969773D1}" destId="{3A8795EB-C7EC-42CF-AA21-954276BEE8DC}" srcOrd="0" destOrd="0" presId="urn:microsoft.com/office/officeart/2005/8/layout/radial5"/>
    <dgm:cxn modelId="{BEB07704-6E73-40A9-A0EB-109560710F9F}" srcId="{9B89FA84-BD59-49AA-A311-67040F894A4A}" destId="{0A10B853-7A9E-41DB-AD86-4A5C89C7AF03}" srcOrd="4" destOrd="0" parTransId="{D2EB953F-8248-4539-8998-50437F64B61E}" sibTransId="{8A248136-DE22-4DD2-B33F-FB28C95DE4A5}"/>
    <dgm:cxn modelId="{1E930A5C-2A1D-47D4-BDCA-8A100540664F}" type="presOf" srcId="{76C3BAAB-F029-4F69-875E-C501CF1B5A09}" destId="{052C7C66-0C18-4E16-AB64-91924072B80E}" srcOrd="0" destOrd="0" presId="urn:microsoft.com/office/officeart/2005/8/layout/radial5"/>
    <dgm:cxn modelId="{539C07EB-753C-402C-B798-48AA45EBAA51}" type="presOf" srcId="{5FC1A04A-E85F-4E42-A946-F93253C94FE5}" destId="{4B71E217-33AA-430E-A5DB-2DD9C1E28708}" srcOrd="0" destOrd="0" presId="urn:microsoft.com/office/officeart/2005/8/layout/radial5"/>
    <dgm:cxn modelId="{0085FEEC-E9BD-4243-BDD0-C7924F33EDC8}" type="presOf" srcId="{1009ED35-302E-4AB4-93EE-796A373C11CD}" destId="{4788A57B-480A-48FA-A0A4-BCC43784DF67}" srcOrd="0" destOrd="0" presId="urn:microsoft.com/office/officeart/2005/8/layout/radial5"/>
    <dgm:cxn modelId="{92DB166D-D470-463D-8118-78FA1C84D10B}" type="presOf" srcId="{79B7A40C-EC5B-4C12-AD5D-60E75C841BA3}" destId="{206884BC-7F85-45C4-AD50-DF1B9FC797E1}" srcOrd="0" destOrd="0" presId="urn:microsoft.com/office/officeart/2005/8/layout/radial5"/>
    <dgm:cxn modelId="{D50420EC-FCDF-4DD5-925B-8D03A28A313B}" type="presOf" srcId="{F5F209FF-332A-4C99-82AB-CD0D5704A844}" destId="{BAF4D2D1-4BF7-43E1-983B-1E784435F2B0}" srcOrd="0" destOrd="0" presId="urn:microsoft.com/office/officeart/2005/8/layout/radial5"/>
    <dgm:cxn modelId="{6539B317-E9DE-488E-B730-AA567C541275}" type="presOf" srcId="{9AE171C5-4E99-4DC9-B776-80CB11108643}" destId="{A3E08EF5-1F49-4672-8782-96E1EB2E9300}" srcOrd="0" destOrd="0" presId="urn:microsoft.com/office/officeart/2005/8/layout/radial5"/>
    <dgm:cxn modelId="{53C0A30A-9B9E-48E1-BA10-732D36961665}" type="presOf" srcId="{497552FC-1856-4F6F-AD37-B88FE63DC662}" destId="{00C0500C-799D-41E4-933C-4EB05BB24205}" srcOrd="0" destOrd="0" presId="urn:microsoft.com/office/officeart/2005/8/layout/radial5"/>
    <dgm:cxn modelId="{159BE8CA-4D9B-4C2C-B4CB-F3644368E8D6}" srcId="{9B89FA84-BD59-49AA-A311-67040F894A4A}" destId="{9C4C56BF-2631-407C-81F9-14D702736B7B}" srcOrd="7" destOrd="0" parTransId="{5FC1A04A-E85F-4E42-A946-F93253C94FE5}" sibTransId="{4DFB1A3B-F9B5-479D-B929-05C07126E7EB}"/>
    <dgm:cxn modelId="{77DA1817-BF70-400D-B0A7-D7054F8C9D1A}" type="presParOf" srcId="{1B83634E-A118-4247-888F-3E8D64F2A95A}" destId="{38FF57DA-0C33-409B-B9A5-DE288768B532}" srcOrd="0" destOrd="0" presId="urn:microsoft.com/office/officeart/2005/8/layout/radial5"/>
    <dgm:cxn modelId="{9B0D7B47-2258-4336-91B1-C079583DC696}" type="presParOf" srcId="{1B83634E-A118-4247-888F-3E8D64F2A95A}" destId="{BAF4D2D1-4BF7-43E1-983B-1E784435F2B0}" srcOrd="1" destOrd="0" presId="urn:microsoft.com/office/officeart/2005/8/layout/radial5"/>
    <dgm:cxn modelId="{D9EE302F-4062-4976-B669-C06660115DB6}" type="presParOf" srcId="{BAF4D2D1-4BF7-43E1-983B-1E784435F2B0}" destId="{AB87B4C6-FF63-47DB-BE70-97E6BB097453}" srcOrd="0" destOrd="0" presId="urn:microsoft.com/office/officeart/2005/8/layout/radial5"/>
    <dgm:cxn modelId="{33F9B522-C09E-4611-90FD-A0F331137714}" type="presParOf" srcId="{1B83634E-A118-4247-888F-3E8D64F2A95A}" destId="{9A7D9098-C7CC-46A7-94AE-D90F3E7D62A0}" srcOrd="2" destOrd="0" presId="urn:microsoft.com/office/officeart/2005/8/layout/radial5"/>
    <dgm:cxn modelId="{273FC883-9D93-4A34-AE1F-ACA5864B2F63}" type="presParOf" srcId="{1B83634E-A118-4247-888F-3E8D64F2A95A}" destId="{206884BC-7F85-45C4-AD50-DF1B9FC797E1}" srcOrd="3" destOrd="0" presId="urn:microsoft.com/office/officeart/2005/8/layout/radial5"/>
    <dgm:cxn modelId="{83C6E73E-B509-4CF0-AFD2-DB6628C1DD8E}" type="presParOf" srcId="{206884BC-7F85-45C4-AD50-DF1B9FC797E1}" destId="{B1045250-031B-4A80-9E1E-073117D9D62B}" srcOrd="0" destOrd="0" presId="urn:microsoft.com/office/officeart/2005/8/layout/radial5"/>
    <dgm:cxn modelId="{3F9220D5-5B18-4064-B0AF-53D202E4FE5B}" type="presParOf" srcId="{1B83634E-A118-4247-888F-3E8D64F2A95A}" destId="{3A8795EB-C7EC-42CF-AA21-954276BEE8DC}" srcOrd="4" destOrd="0" presId="urn:microsoft.com/office/officeart/2005/8/layout/radial5"/>
    <dgm:cxn modelId="{C6CDEF83-B9B7-4FF1-A4A0-343F12E298D7}" type="presParOf" srcId="{1B83634E-A118-4247-888F-3E8D64F2A95A}" destId="{EA540B1E-5614-484A-B2C6-49DC6A46194A}" srcOrd="5" destOrd="0" presId="urn:microsoft.com/office/officeart/2005/8/layout/radial5"/>
    <dgm:cxn modelId="{1CB47C1D-2E20-457E-8962-CC5C166A23B6}" type="presParOf" srcId="{EA540B1E-5614-484A-B2C6-49DC6A46194A}" destId="{E8922CF9-2353-4DD8-828C-544AA3A7B91D}" srcOrd="0" destOrd="0" presId="urn:microsoft.com/office/officeart/2005/8/layout/radial5"/>
    <dgm:cxn modelId="{7547B44D-AEEF-484B-9255-267218EE3310}" type="presParOf" srcId="{1B83634E-A118-4247-888F-3E8D64F2A95A}" destId="{98B464A9-2DEF-426F-B6D1-D5B78DE60CE7}" srcOrd="6" destOrd="0" presId="urn:microsoft.com/office/officeart/2005/8/layout/radial5"/>
    <dgm:cxn modelId="{05906B46-4794-4B54-BE73-030C0D5F5659}" type="presParOf" srcId="{1B83634E-A118-4247-888F-3E8D64F2A95A}" destId="{052C7C66-0C18-4E16-AB64-91924072B80E}" srcOrd="7" destOrd="0" presId="urn:microsoft.com/office/officeart/2005/8/layout/radial5"/>
    <dgm:cxn modelId="{DB6C7821-5369-48F2-BE2F-55963723F518}" type="presParOf" srcId="{052C7C66-0C18-4E16-AB64-91924072B80E}" destId="{F96D8F72-3276-4BC4-9CF4-750041146307}" srcOrd="0" destOrd="0" presId="urn:microsoft.com/office/officeart/2005/8/layout/radial5"/>
    <dgm:cxn modelId="{82CC93A8-E035-4D46-BCB1-0C604538AE65}" type="presParOf" srcId="{1B83634E-A118-4247-888F-3E8D64F2A95A}" destId="{5BD298EB-5B07-4FDE-B81F-ABFEF1EF59B2}" srcOrd="8" destOrd="0" presId="urn:microsoft.com/office/officeart/2005/8/layout/radial5"/>
    <dgm:cxn modelId="{B1698463-52FA-4279-B3D7-1089AF396F23}" type="presParOf" srcId="{1B83634E-A118-4247-888F-3E8D64F2A95A}" destId="{8B6EC75A-390E-4228-9041-CBA2630AA003}" srcOrd="9" destOrd="0" presId="urn:microsoft.com/office/officeart/2005/8/layout/radial5"/>
    <dgm:cxn modelId="{9185B50E-5B35-4532-8301-8E63F7012566}" type="presParOf" srcId="{8B6EC75A-390E-4228-9041-CBA2630AA003}" destId="{7E92A7E5-D5CA-4440-A923-6FFF77850C42}" srcOrd="0" destOrd="0" presId="urn:microsoft.com/office/officeart/2005/8/layout/radial5"/>
    <dgm:cxn modelId="{EE997B37-D100-4F89-87D8-0691AF2CEA21}" type="presParOf" srcId="{1B83634E-A118-4247-888F-3E8D64F2A95A}" destId="{0F4024F7-7DE6-4F59-966E-09213EE6BDB4}" srcOrd="10" destOrd="0" presId="urn:microsoft.com/office/officeart/2005/8/layout/radial5"/>
    <dgm:cxn modelId="{4238BA92-C0AC-487A-A0AF-90D7C5700868}" type="presParOf" srcId="{1B83634E-A118-4247-888F-3E8D64F2A95A}" destId="{09294D74-0D76-4B1B-BA2F-4FC75028187E}" srcOrd="11" destOrd="0" presId="urn:microsoft.com/office/officeart/2005/8/layout/radial5"/>
    <dgm:cxn modelId="{AC4950F7-7B89-4F9D-BCB2-77EBF4531D1B}" type="presParOf" srcId="{09294D74-0D76-4B1B-BA2F-4FC75028187E}" destId="{454C27A0-677E-43B9-9669-F887E959384E}" srcOrd="0" destOrd="0" presId="urn:microsoft.com/office/officeart/2005/8/layout/radial5"/>
    <dgm:cxn modelId="{CF66CCC4-A9FC-483D-90E7-46424CE97DC9}" type="presParOf" srcId="{1B83634E-A118-4247-888F-3E8D64F2A95A}" destId="{4788A57B-480A-48FA-A0A4-BCC43784DF67}" srcOrd="12" destOrd="0" presId="urn:microsoft.com/office/officeart/2005/8/layout/radial5"/>
    <dgm:cxn modelId="{D6F0E51D-AC42-4693-9BE1-E773BB1EABB7}" type="presParOf" srcId="{1B83634E-A118-4247-888F-3E8D64F2A95A}" destId="{A3E08EF5-1F49-4672-8782-96E1EB2E9300}" srcOrd="13" destOrd="0" presId="urn:microsoft.com/office/officeart/2005/8/layout/radial5"/>
    <dgm:cxn modelId="{02A1ABE0-114A-4D9B-89C4-71333DE679C1}" type="presParOf" srcId="{A3E08EF5-1F49-4672-8782-96E1EB2E9300}" destId="{9F57B91F-B17D-400E-867A-4416FE89C1EE}" srcOrd="0" destOrd="0" presId="urn:microsoft.com/office/officeart/2005/8/layout/radial5"/>
    <dgm:cxn modelId="{774487C4-1B59-457F-B8FC-B6BBFEDE2EBF}" type="presParOf" srcId="{1B83634E-A118-4247-888F-3E8D64F2A95A}" destId="{00C0500C-799D-41E4-933C-4EB05BB24205}" srcOrd="14" destOrd="0" presId="urn:microsoft.com/office/officeart/2005/8/layout/radial5"/>
    <dgm:cxn modelId="{A4A50AD8-1842-4E50-A3FB-FF0A43F1BF2C}" type="presParOf" srcId="{1B83634E-A118-4247-888F-3E8D64F2A95A}" destId="{4B71E217-33AA-430E-A5DB-2DD9C1E28708}" srcOrd="15" destOrd="0" presId="urn:microsoft.com/office/officeart/2005/8/layout/radial5"/>
    <dgm:cxn modelId="{23210580-864E-4EDA-9976-CB11A2AA3A00}" type="presParOf" srcId="{4B71E217-33AA-430E-A5DB-2DD9C1E28708}" destId="{3BB4ADAA-0CF2-43C2-A275-C465E252EDE5}" srcOrd="0" destOrd="0" presId="urn:microsoft.com/office/officeart/2005/8/layout/radial5"/>
    <dgm:cxn modelId="{2307E0CE-CD39-42DB-A89B-EC47511617F7}" type="presParOf" srcId="{1B83634E-A118-4247-888F-3E8D64F2A95A}" destId="{05CAC2EE-67CF-4D9A-8976-5FE6D5DFC573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FF57DA-0C33-409B-B9A5-DE288768B532}">
      <dsp:nvSpPr>
        <dsp:cNvPr id="0" name=""/>
        <dsp:cNvSpPr/>
      </dsp:nvSpPr>
      <dsp:spPr>
        <a:xfrm>
          <a:off x="3204977" y="1934961"/>
          <a:ext cx="1305348" cy="13053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중독 무기물</a:t>
          </a:r>
          <a:endParaRPr lang="ko-KR" altLang="en-US" sz="2200" kern="1200" dirty="0"/>
        </a:p>
      </dsp:txBody>
      <dsp:txXfrm>
        <a:off x="3204977" y="1934961"/>
        <a:ext cx="1305348" cy="1305348"/>
      </dsp:txXfrm>
    </dsp:sp>
    <dsp:sp modelId="{BAF4D2D1-4BF7-43E1-983B-1E784435F2B0}">
      <dsp:nvSpPr>
        <dsp:cNvPr id="0" name=""/>
        <dsp:cNvSpPr/>
      </dsp:nvSpPr>
      <dsp:spPr>
        <a:xfrm rot="16200000">
          <a:off x="3657305" y="1346380"/>
          <a:ext cx="400693" cy="4438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 rot="16200000">
        <a:off x="3657305" y="1346380"/>
        <a:ext cx="400693" cy="443818"/>
      </dsp:txXfrm>
    </dsp:sp>
    <dsp:sp modelId="{9A7D9098-C7CC-46A7-94AE-D90F3E7D62A0}">
      <dsp:nvSpPr>
        <dsp:cNvPr id="0" name=""/>
        <dsp:cNvSpPr/>
      </dsp:nvSpPr>
      <dsp:spPr>
        <a:xfrm>
          <a:off x="3270245" y="4123"/>
          <a:ext cx="1174813" cy="1174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Cu         </a:t>
          </a:r>
          <a:r>
            <a:rPr lang="ko-KR" altLang="en-US" sz="1600" kern="1200" dirty="0" smtClean="0"/>
            <a:t>구리</a:t>
          </a:r>
          <a:endParaRPr lang="ko-KR" altLang="en-US" sz="1600" kern="1200" dirty="0"/>
        </a:p>
      </dsp:txBody>
      <dsp:txXfrm>
        <a:off x="3270245" y="4123"/>
        <a:ext cx="1174813" cy="1174813"/>
      </dsp:txXfrm>
    </dsp:sp>
    <dsp:sp modelId="{206884BC-7F85-45C4-AD50-DF1B9FC797E1}">
      <dsp:nvSpPr>
        <dsp:cNvPr id="0" name=""/>
        <dsp:cNvSpPr/>
      </dsp:nvSpPr>
      <dsp:spPr>
        <a:xfrm rot="18900000">
          <a:off x="4378091" y="1644940"/>
          <a:ext cx="400693" cy="4438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 rot="18900000">
        <a:off x="4378091" y="1644940"/>
        <a:ext cx="400693" cy="443818"/>
      </dsp:txXfrm>
    </dsp:sp>
    <dsp:sp modelId="{3A8795EB-C7EC-42CF-AA21-954276BEE8DC}">
      <dsp:nvSpPr>
        <dsp:cNvPr id="0" name=""/>
        <dsp:cNvSpPr/>
      </dsp:nvSpPr>
      <dsp:spPr>
        <a:xfrm>
          <a:off x="4681705" y="588769"/>
          <a:ext cx="1174813" cy="1174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Se         </a:t>
          </a:r>
          <a:r>
            <a:rPr lang="ko-KR" altLang="en-US" sz="1600" kern="1200" dirty="0" err="1" smtClean="0"/>
            <a:t>셀렌</a:t>
          </a:r>
          <a:endParaRPr lang="ko-KR" altLang="en-US" sz="1600" kern="1200" dirty="0"/>
        </a:p>
      </dsp:txBody>
      <dsp:txXfrm>
        <a:off x="4681705" y="588769"/>
        <a:ext cx="1174813" cy="1174813"/>
      </dsp:txXfrm>
    </dsp:sp>
    <dsp:sp modelId="{EA540B1E-5614-484A-B2C6-49DC6A46194A}">
      <dsp:nvSpPr>
        <dsp:cNvPr id="0" name=""/>
        <dsp:cNvSpPr/>
      </dsp:nvSpPr>
      <dsp:spPr>
        <a:xfrm>
          <a:off x="4676651" y="2365726"/>
          <a:ext cx="400693" cy="4438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>
        <a:off x="4676651" y="2365726"/>
        <a:ext cx="400693" cy="443818"/>
      </dsp:txXfrm>
    </dsp:sp>
    <dsp:sp modelId="{98B464A9-2DEF-426F-B6D1-D5B78DE60CE7}">
      <dsp:nvSpPr>
        <dsp:cNvPr id="0" name=""/>
        <dsp:cNvSpPr/>
      </dsp:nvSpPr>
      <dsp:spPr>
        <a:xfrm>
          <a:off x="5266351" y="2000229"/>
          <a:ext cx="1174813" cy="1174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F            </a:t>
          </a:r>
          <a:r>
            <a:rPr lang="ko-KR" altLang="en-US" sz="1600" kern="1200" dirty="0" err="1" smtClean="0"/>
            <a:t>플루</a:t>
          </a:r>
          <a:endParaRPr lang="en-US" altLang="ko-KR" sz="1600" kern="1200" dirty="0" smtClean="0"/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오린</a:t>
          </a:r>
          <a:endParaRPr lang="ko-KR" altLang="en-US" sz="1600" kern="1200" dirty="0"/>
        </a:p>
      </dsp:txBody>
      <dsp:txXfrm>
        <a:off x="5266351" y="2000229"/>
        <a:ext cx="1174813" cy="1174813"/>
      </dsp:txXfrm>
    </dsp:sp>
    <dsp:sp modelId="{052C7C66-0C18-4E16-AB64-91924072B80E}">
      <dsp:nvSpPr>
        <dsp:cNvPr id="0" name=""/>
        <dsp:cNvSpPr/>
      </dsp:nvSpPr>
      <dsp:spPr>
        <a:xfrm rot="2700000">
          <a:off x="4378091" y="3086513"/>
          <a:ext cx="400693" cy="4438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 rot="2700000">
        <a:off x="4378091" y="3086513"/>
        <a:ext cx="400693" cy="443818"/>
      </dsp:txXfrm>
    </dsp:sp>
    <dsp:sp modelId="{5BD298EB-5B07-4FDE-B81F-ABFEF1EF59B2}">
      <dsp:nvSpPr>
        <dsp:cNvPr id="0" name=""/>
        <dsp:cNvSpPr/>
      </dsp:nvSpPr>
      <dsp:spPr>
        <a:xfrm>
          <a:off x="4681705" y="3411689"/>
          <a:ext cx="1174813" cy="1174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Mo       </a:t>
          </a:r>
          <a:r>
            <a:rPr lang="ko-KR" altLang="en-US" sz="1600" kern="1200" dirty="0" err="1" smtClean="0"/>
            <a:t>몰리브데넘</a:t>
          </a:r>
          <a:endParaRPr lang="ko-KR" altLang="en-US" sz="1600" kern="1200" dirty="0"/>
        </a:p>
      </dsp:txBody>
      <dsp:txXfrm>
        <a:off x="4681705" y="3411689"/>
        <a:ext cx="1174813" cy="1174813"/>
      </dsp:txXfrm>
    </dsp:sp>
    <dsp:sp modelId="{8B6EC75A-390E-4228-9041-CBA2630AA003}">
      <dsp:nvSpPr>
        <dsp:cNvPr id="0" name=""/>
        <dsp:cNvSpPr/>
      </dsp:nvSpPr>
      <dsp:spPr>
        <a:xfrm rot="5400000">
          <a:off x="3657305" y="3385073"/>
          <a:ext cx="400693" cy="4438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 rot="5400000">
        <a:off x="3657305" y="3385073"/>
        <a:ext cx="400693" cy="443818"/>
      </dsp:txXfrm>
    </dsp:sp>
    <dsp:sp modelId="{0F4024F7-7DE6-4F59-966E-09213EE6BDB4}">
      <dsp:nvSpPr>
        <dsp:cNvPr id="0" name=""/>
        <dsp:cNvSpPr/>
      </dsp:nvSpPr>
      <dsp:spPr>
        <a:xfrm>
          <a:off x="3270245" y="3996335"/>
          <a:ext cx="1174813" cy="1174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Cr         </a:t>
          </a:r>
          <a:r>
            <a:rPr lang="ko-KR" altLang="en-US" sz="1600" kern="1200" dirty="0" smtClean="0"/>
            <a:t>크롬</a:t>
          </a:r>
          <a:endParaRPr lang="ko-KR" altLang="en-US" sz="1600" kern="1200" dirty="0"/>
        </a:p>
      </dsp:txBody>
      <dsp:txXfrm>
        <a:off x="3270245" y="3996335"/>
        <a:ext cx="1174813" cy="1174813"/>
      </dsp:txXfrm>
    </dsp:sp>
    <dsp:sp modelId="{09294D74-0D76-4B1B-BA2F-4FC75028187E}">
      <dsp:nvSpPr>
        <dsp:cNvPr id="0" name=""/>
        <dsp:cNvSpPr/>
      </dsp:nvSpPr>
      <dsp:spPr>
        <a:xfrm rot="8100000">
          <a:off x="2936518" y="3086513"/>
          <a:ext cx="400693" cy="4438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 rot="8100000">
        <a:off x="2936518" y="3086513"/>
        <a:ext cx="400693" cy="443818"/>
      </dsp:txXfrm>
    </dsp:sp>
    <dsp:sp modelId="{4788A57B-480A-48FA-A0A4-BCC43784DF67}">
      <dsp:nvSpPr>
        <dsp:cNvPr id="0" name=""/>
        <dsp:cNvSpPr/>
      </dsp:nvSpPr>
      <dsp:spPr>
        <a:xfrm>
          <a:off x="1858785" y="3411689"/>
          <a:ext cx="1174813" cy="1174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As         </a:t>
          </a:r>
          <a:r>
            <a:rPr lang="ko-KR" altLang="en-US" sz="1600" kern="1200" dirty="0" smtClean="0"/>
            <a:t>비소</a:t>
          </a:r>
          <a:endParaRPr lang="ko-KR" altLang="en-US" sz="1600" kern="1200" dirty="0"/>
        </a:p>
      </dsp:txBody>
      <dsp:txXfrm>
        <a:off x="1858785" y="3411689"/>
        <a:ext cx="1174813" cy="1174813"/>
      </dsp:txXfrm>
    </dsp:sp>
    <dsp:sp modelId="{A3E08EF5-1F49-4672-8782-96E1EB2E9300}">
      <dsp:nvSpPr>
        <dsp:cNvPr id="0" name=""/>
        <dsp:cNvSpPr/>
      </dsp:nvSpPr>
      <dsp:spPr>
        <a:xfrm rot="10800000">
          <a:off x="2637958" y="2365726"/>
          <a:ext cx="400693" cy="4438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 rot="10800000">
        <a:off x="2637958" y="2365726"/>
        <a:ext cx="400693" cy="443818"/>
      </dsp:txXfrm>
    </dsp:sp>
    <dsp:sp modelId="{00C0500C-799D-41E4-933C-4EB05BB24205}">
      <dsp:nvSpPr>
        <dsp:cNvPr id="0" name=""/>
        <dsp:cNvSpPr/>
      </dsp:nvSpPr>
      <dsp:spPr>
        <a:xfrm>
          <a:off x="1274139" y="2000229"/>
          <a:ext cx="1174813" cy="1174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Hg        </a:t>
          </a:r>
          <a:r>
            <a:rPr lang="ko-KR" altLang="en-US" sz="1600" kern="1200" dirty="0" smtClean="0"/>
            <a:t>수은</a:t>
          </a:r>
          <a:endParaRPr lang="ko-KR" altLang="en-US" sz="1600" kern="1200" dirty="0"/>
        </a:p>
      </dsp:txBody>
      <dsp:txXfrm>
        <a:off x="1274139" y="2000229"/>
        <a:ext cx="1174813" cy="1174813"/>
      </dsp:txXfrm>
    </dsp:sp>
    <dsp:sp modelId="{4B71E217-33AA-430E-A5DB-2DD9C1E28708}">
      <dsp:nvSpPr>
        <dsp:cNvPr id="0" name=""/>
        <dsp:cNvSpPr/>
      </dsp:nvSpPr>
      <dsp:spPr>
        <a:xfrm rot="13500000">
          <a:off x="2936518" y="1644940"/>
          <a:ext cx="400693" cy="4438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 rot="13500000">
        <a:off x="2936518" y="1644940"/>
        <a:ext cx="400693" cy="443818"/>
      </dsp:txXfrm>
    </dsp:sp>
    <dsp:sp modelId="{05CAC2EE-67CF-4D9A-8976-5FE6D5DFC573}">
      <dsp:nvSpPr>
        <dsp:cNvPr id="0" name=""/>
        <dsp:cNvSpPr/>
      </dsp:nvSpPr>
      <dsp:spPr>
        <a:xfrm>
          <a:off x="1858785" y="588769"/>
          <a:ext cx="1174813" cy="1174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err="1" smtClean="0"/>
            <a:t>Cd</a:t>
          </a:r>
          <a:r>
            <a:rPr lang="en-US" altLang="ko-KR" sz="1600" kern="1200" dirty="0" smtClean="0"/>
            <a:t>         </a:t>
          </a:r>
          <a:r>
            <a:rPr lang="ko-KR" altLang="en-US" sz="1600" kern="1200" dirty="0" smtClean="0"/>
            <a:t>카드뮴</a:t>
          </a:r>
          <a:endParaRPr lang="ko-KR" altLang="en-US" sz="1600" kern="1200" dirty="0"/>
        </a:p>
      </dsp:txBody>
      <dsp:txXfrm>
        <a:off x="1858785" y="588769"/>
        <a:ext cx="1174813" cy="11748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56B3B-D0B0-4C93-BA0C-983D284A5A36}" type="datetimeFigureOut">
              <a:rPr lang="ko-KR" altLang="en-US" smtClean="0"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0AAF7-1F78-4395-AF10-025CAB6A78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vetory.com/bbs/zboard.php?id=seminar_02&amp;no=55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643866" cy="1500198"/>
          </a:xfrm>
        </p:spPr>
        <p:txBody>
          <a:bodyPr>
            <a:normAutofit/>
          </a:bodyPr>
          <a:lstStyle/>
          <a:p>
            <a:pPr algn="ctr"/>
            <a:r>
              <a:rPr lang="ko-KR" altLang="en-US" sz="7200" dirty="0" smtClean="0">
                <a:effectLst/>
              </a:rPr>
              <a:t>중독 무기물</a:t>
            </a:r>
            <a:endParaRPr lang="ko-KR" altLang="en-US" sz="7200" dirty="0">
              <a:effectLst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143372" y="4714884"/>
            <a:ext cx="2786082" cy="857256"/>
          </a:xfrm>
        </p:spPr>
        <p:txBody>
          <a:bodyPr>
            <a:normAutofit lnSpcReduction="10000"/>
          </a:bodyPr>
          <a:lstStyle/>
          <a:p>
            <a:r>
              <a:rPr lang="en-US" altLang="ko-KR" b="1" i="0" dirty="0" smtClean="0"/>
              <a:t>20337024</a:t>
            </a:r>
          </a:p>
          <a:p>
            <a:r>
              <a:rPr lang="ko-KR" altLang="en-US" b="1" i="0" dirty="0" smtClean="0"/>
              <a:t>남 윤 문</a:t>
            </a:r>
            <a:endParaRPr lang="en-US" altLang="ko-KR" b="1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-32" y="-24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4) </a:t>
            </a:r>
            <a:r>
              <a:rPr lang="ko-KR" altLang="en-US" sz="2400" b="1" dirty="0" smtClean="0">
                <a:latin typeface="+mn-ea"/>
              </a:rPr>
              <a:t>비소 중독</a:t>
            </a:r>
            <a:endParaRPr lang="ko-KR" altLang="en-US" sz="2400" b="1" dirty="0" smtClean="0">
              <a:latin typeface="+mn-ea"/>
            </a:endParaRP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경구 </a:t>
            </a:r>
            <a:r>
              <a:rPr lang="ko-KR" altLang="en-US" sz="1800" dirty="0" err="1" smtClean="0">
                <a:latin typeface="+mn-ea"/>
              </a:rPr>
              <a:t>섭취시</a:t>
            </a:r>
            <a:r>
              <a:rPr lang="ko-KR" altLang="en-US" sz="1800" dirty="0" smtClean="0">
                <a:latin typeface="+mn-ea"/>
              </a:rPr>
              <a:t> 중독다발</a:t>
            </a:r>
            <a:r>
              <a:rPr lang="en-US" altLang="ko-KR" sz="1800" dirty="0" smtClean="0">
                <a:latin typeface="+mn-ea"/>
              </a:rPr>
              <a:t>( </a:t>
            </a:r>
            <a:r>
              <a:rPr lang="ko-KR" altLang="en-US" sz="1800" dirty="0" err="1" smtClean="0">
                <a:latin typeface="+mn-ea"/>
              </a:rPr>
              <a:t>아비산나트륨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중독성 큼 </a:t>
            </a:r>
            <a:r>
              <a:rPr lang="en-US" altLang="ko-KR" sz="1800" dirty="0" smtClean="0">
                <a:latin typeface="+mn-ea"/>
              </a:rPr>
              <a:t>), </a:t>
            </a:r>
            <a:r>
              <a:rPr lang="ko-KR" altLang="en-US" sz="1800" dirty="0" err="1" smtClean="0">
                <a:latin typeface="+mn-ea"/>
              </a:rPr>
              <a:t>경피흡수시</a:t>
            </a:r>
            <a:r>
              <a:rPr lang="ko-KR" altLang="en-US" sz="1800" dirty="0" smtClean="0">
                <a:latin typeface="+mn-ea"/>
              </a:rPr>
              <a:t> 중독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(1)</a:t>
            </a:r>
            <a:r>
              <a:rPr lang="ko-KR" altLang="en-US" sz="1800" dirty="0" smtClean="0">
                <a:latin typeface="+mn-ea"/>
              </a:rPr>
              <a:t>역학 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smtClean="0">
                <a:latin typeface="+mn-ea"/>
              </a:rPr>
              <a:t>돼지 비육촉진제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셀레늄</a:t>
            </a:r>
            <a:r>
              <a:rPr lang="ko-KR" altLang="en-US" sz="1800" dirty="0" smtClean="0">
                <a:latin typeface="+mn-ea"/>
              </a:rPr>
              <a:t> 중독의 해독제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en-US" altLang="ko-KR" sz="1800" dirty="0" err="1" smtClean="0">
                <a:latin typeface="+mn-ea"/>
              </a:rPr>
              <a:t>vibriosis</a:t>
            </a:r>
            <a:r>
              <a:rPr lang="en-US" altLang="ko-KR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치료제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제초제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외부기생충 구충제 과량 경구 </a:t>
            </a:r>
            <a:r>
              <a:rPr lang="ko-KR" altLang="en-US" sz="1800" dirty="0" err="1" smtClean="0">
                <a:latin typeface="+mn-ea"/>
              </a:rPr>
              <a:t>섭취시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철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구리 광석 제련소의 연기</a:t>
            </a:r>
            <a:r>
              <a:rPr lang="en-US" altLang="ko-KR" sz="1800" dirty="0" smtClean="0">
                <a:latin typeface="+mn-ea"/>
              </a:rPr>
              <a:t>.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(2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err="1" smtClean="0">
                <a:latin typeface="+mn-ea"/>
              </a:rPr>
              <a:t>기병론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err="1" smtClean="0">
                <a:latin typeface="+mn-ea"/>
              </a:rPr>
              <a:t>전신조직독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조직효소중의 </a:t>
            </a:r>
            <a:r>
              <a:rPr lang="en-US" altLang="ko-KR" sz="1800" dirty="0" smtClean="0">
                <a:latin typeface="+mn-ea"/>
              </a:rPr>
              <a:t>-SH(</a:t>
            </a:r>
            <a:r>
              <a:rPr lang="en-US" altLang="ko-KR" sz="1800" dirty="0" err="1" smtClean="0">
                <a:latin typeface="+mn-ea"/>
              </a:rPr>
              <a:t>thiol</a:t>
            </a:r>
            <a:r>
              <a:rPr lang="ko-KR" altLang="en-US" sz="1800" dirty="0" smtClean="0">
                <a:latin typeface="+mn-ea"/>
              </a:rPr>
              <a:t>기</a:t>
            </a:r>
            <a:r>
              <a:rPr lang="en-US" altLang="ko-KR" sz="1800" dirty="0" smtClean="0">
                <a:latin typeface="+mn-ea"/>
              </a:rPr>
              <a:t>)</a:t>
            </a:r>
            <a:r>
              <a:rPr lang="ko-KR" altLang="en-US" sz="1800" dirty="0" smtClean="0">
                <a:latin typeface="+mn-ea"/>
              </a:rPr>
              <a:t>기와 결합하여 불활성화함으로써 독성발현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신경조직에 친화성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(3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증상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① </a:t>
            </a:r>
            <a:r>
              <a:rPr lang="ko-KR" altLang="en-US" sz="1800" dirty="0" err="1" smtClean="0">
                <a:latin typeface="+mn-ea"/>
              </a:rPr>
              <a:t>급성시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smtClean="0">
                <a:latin typeface="+mn-ea"/>
              </a:rPr>
              <a:t>무기비소로 인한 심한 위장염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심한 복통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불안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신음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호흡수 증가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유연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이갈기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구토</a:t>
            </a:r>
            <a:r>
              <a:rPr lang="en-US" altLang="ko-KR" sz="1800" dirty="0" smtClean="0">
                <a:latin typeface="+mn-ea"/>
              </a:rPr>
              <a:t>,</a:t>
            </a:r>
            <a:r>
              <a:rPr lang="ko-KR" altLang="en-US" sz="1800" dirty="0" smtClean="0">
                <a:latin typeface="+mn-ea"/>
              </a:rPr>
              <a:t> 완전한 제</a:t>
            </a:r>
            <a:r>
              <a:rPr lang="en-US" altLang="ko-KR" sz="1800" dirty="0" smtClean="0">
                <a:latin typeface="+mn-ea"/>
              </a:rPr>
              <a:t>1</a:t>
            </a:r>
            <a:r>
              <a:rPr lang="ko-KR" altLang="en-US" sz="1800" dirty="0" smtClean="0">
                <a:latin typeface="+mn-ea"/>
              </a:rPr>
              <a:t>위의 이완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악취나는</a:t>
            </a:r>
            <a:r>
              <a:rPr lang="ko-KR" altLang="en-US" sz="1800" dirty="0" smtClean="0">
                <a:latin typeface="+mn-ea"/>
              </a:rPr>
              <a:t> 액상의 설사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심박수의</a:t>
            </a:r>
            <a:r>
              <a:rPr lang="ko-KR" altLang="en-US" sz="1800" dirty="0" smtClean="0">
                <a:latin typeface="+mn-ea"/>
              </a:rPr>
              <a:t> 증가</a:t>
            </a:r>
            <a:r>
              <a:rPr lang="en-US" altLang="ko-KR" sz="1800" dirty="0" smtClean="0">
                <a:latin typeface="+mn-ea"/>
              </a:rPr>
              <a:t>.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 ② </a:t>
            </a:r>
            <a:r>
              <a:rPr lang="ko-KR" altLang="en-US" sz="1800" dirty="0" err="1" smtClean="0">
                <a:latin typeface="+mn-ea"/>
              </a:rPr>
              <a:t>만성시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err="1" smtClean="0">
                <a:latin typeface="+mn-ea"/>
              </a:rPr>
              <a:t>후구</a:t>
            </a:r>
            <a:r>
              <a:rPr lang="ko-KR" altLang="en-US" sz="1800" dirty="0" smtClean="0">
                <a:latin typeface="+mn-ea"/>
              </a:rPr>
              <a:t> 또는 사지 마비와 같은 신경증상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성장장애와 건조하고 </a:t>
            </a:r>
            <a:r>
              <a:rPr lang="ko-KR" altLang="en-US" sz="1800" dirty="0" err="1" smtClean="0">
                <a:latin typeface="+mn-ea"/>
              </a:rPr>
              <a:t>역립된</a:t>
            </a:r>
            <a:r>
              <a:rPr lang="ko-KR" altLang="en-US" sz="1800" dirty="0" smtClean="0">
                <a:latin typeface="+mn-ea"/>
              </a:rPr>
              <a:t> 피모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endParaRPr lang="en-US" altLang="ko-KR" sz="1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-32" y="-24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4) </a:t>
            </a:r>
            <a:r>
              <a:rPr lang="ko-KR" altLang="en-US" sz="2400" b="1" dirty="0" smtClean="0">
                <a:latin typeface="+mn-ea"/>
              </a:rPr>
              <a:t>비소 중독</a:t>
            </a:r>
            <a:endParaRPr lang="ko-KR" altLang="en-US" sz="2400" b="1" dirty="0" smtClean="0">
              <a:latin typeface="+mn-ea"/>
            </a:endParaRP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(4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진단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‧ </a:t>
            </a:r>
            <a:r>
              <a:rPr lang="ko-KR" altLang="en-US" sz="1800" dirty="0" smtClean="0">
                <a:latin typeface="+mn-ea"/>
              </a:rPr>
              <a:t>중금속의 진단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‧ </a:t>
            </a:r>
            <a:r>
              <a:rPr lang="en-US" altLang="ko-KR" sz="1800" dirty="0" err="1" smtClean="0">
                <a:latin typeface="+mn-ea"/>
              </a:rPr>
              <a:t>Reinsch</a:t>
            </a:r>
            <a:r>
              <a:rPr lang="en-US" altLang="ko-KR" sz="1800" dirty="0" smtClean="0">
                <a:latin typeface="+mn-ea"/>
              </a:rPr>
              <a:t> test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smtClean="0">
                <a:latin typeface="+mn-ea"/>
              </a:rPr>
              <a:t>수은 → 은색 변화</a:t>
            </a:r>
            <a:r>
              <a:rPr lang="en-US" altLang="ko-KR" sz="1800" dirty="0" smtClean="0">
                <a:latin typeface="+mn-ea"/>
              </a:rPr>
              <a:t>.</a:t>
            </a:r>
            <a:r>
              <a:rPr lang="ko-KR" altLang="en-US" sz="1800" dirty="0" smtClean="0">
                <a:latin typeface="+mn-ea"/>
              </a:rPr>
              <a:t> 비소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납 → 흑색변화 </a:t>
            </a: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(5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치료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‧ </a:t>
            </a:r>
            <a:r>
              <a:rPr lang="ko-KR" altLang="en-US" sz="1800" dirty="0" smtClean="0">
                <a:latin typeface="+mn-ea"/>
              </a:rPr>
              <a:t>수산화 제이철로 장내 비소를 침전시킴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‧ </a:t>
            </a:r>
            <a:r>
              <a:rPr lang="ko-KR" altLang="en-US" sz="1800" dirty="0" smtClean="0">
                <a:latin typeface="+mn-ea"/>
              </a:rPr>
              <a:t>해독제로서는 </a:t>
            </a:r>
            <a:r>
              <a:rPr lang="en-US" altLang="ko-KR" sz="1800" dirty="0" smtClean="0">
                <a:latin typeface="+mn-ea"/>
              </a:rPr>
              <a:t>sodium </a:t>
            </a:r>
            <a:r>
              <a:rPr lang="en-US" altLang="ko-KR" sz="1800" dirty="0" err="1" smtClean="0">
                <a:latin typeface="+mn-ea"/>
              </a:rPr>
              <a:t>thiosulphate</a:t>
            </a:r>
            <a:r>
              <a:rPr lang="en-US" altLang="ko-KR" sz="1800" dirty="0" smtClean="0">
                <a:latin typeface="+mn-ea"/>
              </a:rPr>
              <a:t>, BAL(</a:t>
            </a:r>
            <a:r>
              <a:rPr lang="ko-KR" altLang="en-US" sz="1800" dirty="0" smtClean="0">
                <a:latin typeface="+mn-ea"/>
              </a:rPr>
              <a:t>유기 비소 살충제 중독에 대한 해독제</a:t>
            </a:r>
            <a:r>
              <a:rPr lang="en-US" altLang="ko-KR" sz="1800" dirty="0" smtClean="0">
                <a:latin typeface="+mn-ea"/>
              </a:rPr>
              <a:t>)</a:t>
            </a:r>
            <a:r>
              <a:rPr lang="ko-KR" altLang="en-US" sz="1800" dirty="0" smtClean="0">
                <a:latin typeface="+mn-ea"/>
              </a:rPr>
              <a:t>도 유효</a:t>
            </a:r>
            <a:r>
              <a:rPr lang="en-US" altLang="ko-KR" sz="1800" dirty="0" smtClean="0">
                <a:latin typeface="+mn-ea"/>
              </a:rPr>
              <a:t>.</a:t>
            </a:r>
            <a:r>
              <a:rPr lang="ko-KR" altLang="en-US" sz="1800" dirty="0" smtClean="0">
                <a:latin typeface="+mn-ea"/>
              </a:rPr>
              <a:t>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‧ </a:t>
            </a:r>
            <a:r>
              <a:rPr lang="ko-KR" altLang="en-US" sz="1800" dirty="0" smtClean="0">
                <a:latin typeface="+mn-ea"/>
              </a:rPr>
              <a:t>심한 </a:t>
            </a:r>
            <a:r>
              <a:rPr lang="ko-KR" altLang="en-US" sz="1800" dirty="0" err="1" smtClean="0">
                <a:latin typeface="+mn-ea"/>
              </a:rPr>
              <a:t>탈수시</a:t>
            </a:r>
            <a:r>
              <a:rPr lang="ko-KR" altLang="en-US" sz="1800" dirty="0" smtClean="0">
                <a:latin typeface="+mn-ea"/>
              </a:rPr>
              <a:t> 다량의 수액 필요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수렴제의 경구투여도 탈수방지에 도움</a:t>
            </a:r>
            <a:r>
              <a:rPr lang="en-US" altLang="ko-KR" sz="1800" dirty="0" smtClean="0">
                <a:latin typeface="+mn-ea"/>
              </a:rPr>
              <a:t>. </a:t>
            </a:r>
            <a:endParaRPr lang="en-US" altLang="ko-KR" sz="1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-32" y="-16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/>
              <a:t>5) </a:t>
            </a:r>
            <a:r>
              <a:rPr lang="ko-KR" altLang="en-US" sz="2400" b="1" dirty="0" smtClean="0"/>
              <a:t>납중독</a:t>
            </a:r>
            <a:endParaRPr lang="en-US" altLang="ko-KR" sz="2400" b="1" dirty="0" smtClean="0"/>
          </a:p>
          <a:p>
            <a:pPr>
              <a:buNone/>
            </a:pPr>
            <a:endParaRPr lang="ko-KR" altLang="en-US" sz="1800" dirty="0" smtClean="0"/>
          </a:p>
          <a:p>
            <a:pPr>
              <a:buNone/>
            </a:pPr>
            <a:r>
              <a:rPr lang="ko-KR" altLang="en-US" sz="1800" dirty="0" smtClean="0"/>
              <a:t>주로 </a:t>
            </a:r>
            <a:r>
              <a:rPr lang="ko-KR" altLang="en-US" sz="1800" dirty="0" smtClean="0"/>
              <a:t>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면양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말에 중독을 일으킴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 </a:t>
            </a:r>
          </a:p>
          <a:p>
            <a:pPr>
              <a:buNone/>
            </a:pPr>
            <a:r>
              <a:rPr lang="ko-KR" altLang="en-US" sz="1800" dirty="0" smtClean="0"/>
              <a:t>일반적인 </a:t>
            </a:r>
            <a:r>
              <a:rPr lang="ko-KR" altLang="en-US" sz="1800" dirty="0" smtClean="0"/>
              <a:t>원천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납이 함유된 페인트나 </a:t>
            </a:r>
            <a:r>
              <a:rPr lang="ko-KR" altLang="en-US" sz="1800" dirty="0" err="1" smtClean="0"/>
              <a:t>금속납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연화합물</a:t>
            </a:r>
            <a:r>
              <a:rPr lang="ko-KR" altLang="en-US" sz="1800" dirty="0" smtClean="0"/>
              <a:t> 섭취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납이 함유된 사료 섭식 </a:t>
            </a:r>
          </a:p>
          <a:p>
            <a:pPr>
              <a:buNone/>
            </a:pPr>
            <a:r>
              <a:rPr lang="ko-KR" altLang="en-US" sz="1800" dirty="0" smtClean="0"/>
              <a:t>어린 </a:t>
            </a:r>
            <a:r>
              <a:rPr lang="ko-KR" altLang="en-US" sz="1800" dirty="0" smtClean="0"/>
              <a:t>송아지에는 가장 보편적인 독물중의 하나 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이유 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호기심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핥는 버릇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입의 식별력 부족</a:t>
            </a:r>
            <a:r>
              <a:rPr lang="en-US" altLang="ko-KR" sz="1800" dirty="0" smtClean="0"/>
              <a:t>) </a:t>
            </a:r>
          </a:p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(1) </a:t>
            </a:r>
            <a:r>
              <a:rPr lang="ko-KR" altLang="en-US" sz="1800" dirty="0" err="1" smtClean="0"/>
              <a:t>기병론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‧ </a:t>
            </a:r>
            <a:r>
              <a:rPr lang="ko-KR" altLang="en-US" sz="1800" dirty="0" smtClean="0"/>
              <a:t>납은 주로 소화관으로 흡수됨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일부는 담즙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유즙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뇨로</a:t>
            </a:r>
            <a:r>
              <a:rPr lang="ko-KR" altLang="en-US" sz="1800" dirty="0" smtClean="0"/>
              <a:t> 배설 </a:t>
            </a:r>
          </a:p>
          <a:p>
            <a:pPr>
              <a:buNone/>
            </a:pPr>
            <a:r>
              <a:rPr lang="ko-KR" altLang="en-US" sz="1800" dirty="0" smtClean="0"/>
              <a:t>                         성 </a:t>
            </a:r>
            <a:r>
              <a:rPr lang="ko-KR" altLang="en-US" sz="1800" dirty="0" err="1" smtClean="0"/>
              <a:t>중독시는</a:t>
            </a:r>
            <a:r>
              <a:rPr lang="ko-KR" altLang="en-US" sz="1800" dirty="0" smtClean="0"/>
              <a:t> 간과 신장의 수질과 피질에 침착 </a:t>
            </a:r>
          </a:p>
          <a:p>
            <a:pPr>
              <a:buNone/>
            </a:pPr>
            <a:r>
              <a:rPr lang="ko-KR" altLang="en-US" sz="1800" dirty="0" smtClean="0"/>
              <a:t>                         </a:t>
            </a:r>
            <a:r>
              <a:rPr lang="ko-KR" altLang="en-US" sz="1800" dirty="0" err="1" smtClean="0"/>
              <a:t>만성시</a:t>
            </a:r>
            <a:r>
              <a:rPr lang="ko-KR" altLang="en-US" sz="1800" dirty="0" smtClean="0"/>
              <a:t> </a:t>
            </a:r>
            <a:r>
              <a:rPr lang="ko-KR" altLang="en-US" sz="1800" dirty="0" smtClean="0"/>
              <a:t>뼈에 침착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altLang="ko-KR" sz="2400" b="1" dirty="0" smtClean="0"/>
              <a:t>5) </a:t>
            </a:r>
            <a:r>
              <a:rPr lang="ko-KR" altLang="en-US" sz="2400" b="1" dirty="0" smtClean="0"/>
              <a:t>납중독</a:t>
            </a:r>
            <a:r>
              <a:rPr lang="ko-KR" altLang="en-US" sz="2400" b="1" dirty="0" smtClean="0"/>
              <a:t> </a:t>
            </a:r>
            <a:r>
              <a:rPr lang="en-US" altLang="ko-KR" sz="2400" b="1" dirty="0" smtClean="0"/>
              <a:t> </a:t>
            </a:r>
          </a:p>
          <a:p>
            <a:pPr marL="457200" indent="-457200">
              <a:buNone/>
            </a:pPr>
            <a:endParaRPr lang="en-US" altLang="ko-KR" sz="2400" b="1" dirty="0" smtClean="0"/>
          </a:p>
          <a:p>
            <a:pPr>
              <a:buNone/>
            </a:pPr>
            <a:r>
              <a:rPr lang="en-US" altLang="ko-KR" sz="1800" dirty="0" smtClean="0"/>
              <a:t>(2) </a:t>
            </a:r>
            <a:r>
              <a:rPr lang="ko-KR" altLang="en-US" sz="1800" dirty="0" smtClean="0"/>
              <a:t>역학 </a:t>
            </a:r>
            <a:endParaRPr lang="en-US" altLang="ko-KR" sz="1800" dirty="0" smtClean="0"/>
          </a:p>
          <a:p>
            <a:pPr>
              <a:lnSpc>
                <a:spcPct val="150000"/>
              </a:lnSpc>
              <a:buClr>
                <a:schemeClr val="tx1"/>
              </a:buClr>
              <a:buSzPct val="90000"/>
              <a:buFont typeface="+mj-ea"/>
              <a:buAutoNum type="circleNumDbPlain"/>
            </a:pPr>
            <a:r>
              <a:rPr lang="ko-KR" altLang="en-US" sz="1800" dirty="0" smtClean="0"/>
              <a:t>방목중의 </a:t>
            </a:r>
            <a:r>
              <a:rPr lang="ko-KR" altLang="en-US" sz="1800" dirty="0" smtClean="0"/>
              <a:t>소가 </a:t>
            </a:r>
            <a:r>
              <a:rPr lang="ko-KR" altLang="en-US" sz="1800" dirty="0" err="1" smtClean="0"/>
              <a:t>인결핍시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식골이기나</a:t>
            </a:r>
            <a:r>
              <a:rPr lang="ko-KR" altLang="en-US" sz="1800" dirty="0" smtClean="0"/>
              <a:t> 광물질의 결핍이 있을 시 이기를 보임</a:t>
            </a:r>
            <a:r>
              <a:rPr lang="en-US" altLang="ko-KR" sz="1800" dirty="0" smtClean="0"/>
              <a:t>. </a:t>
            </a:r>
          </a:p>
          <a:p>
            <a:pPr>
              <a:lnSpc>
                <a:spcPct val="150000"/>
              </a:lnSpc>
              <a:buClr>
                <a:schemeClr val="tx1"/>
              </a:buClr>
              <a:buSzPct val="90000"/>
              <a:buFont typeface="+mj-ea"/>
              <a:buAutoNum type="circleNumDbPlain"/>
            </a:pPr>
            <a:r>
              <a:rPr lang="ko-KR" altLang="en-US" sz="1800" dirty="0" smtClean="0"/>
              <a:t>봄에 </a:t>
            </a:r>
            <a:r>
              <a:rPr lang="ko-KR" altLang="en-US" sz="1800" dirty="0" smtClean="0"/>
              <a:t>다발하며 주로 못 </a:t>
            </a:r>
            <a:r>
              <a:rPr lang="ko-KR" altLang="en-US" sz="1800" dirty="0" err="1" smtClean="0"/>
              <a:t>쓰게된</a:t>
            </a:r>
            <a:r>
              <a:rPr lang="ko-KR" altLang="en-US" sz="1800" dirty="0" smtClean="0"/>
              <a:t> 페인트용기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울타리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방벽 및 </a:t>
            </a:r>
            <a:r>
              <a:rPr lang="ko-KR" altLang="en-US" sz="1800" dirty="0" smtClean="0"/>
              <a:t>페인트 </a:t>
            </a:r>
            <a:r>
              <a:rPr lang="ko-KR" altLang="en-US" sz="1800" dirty="0" err="1" smtClean="0"/>
              <a:t>납공급원</a:t>
            </a:r>
            <a:r>
              <a:rPr lang="en-US" altLang="ko-KR" sz="1800" dirty="0" smtClean="0"/>
              <a:t>. </a:t>
            </a:r>
            <a:r>
              <a:rPr lang="en-US" altLang="ko-KR" sz="1800" dirty="0" smtClean="0"/>
              <a:t>(</a:t>
            </a:r>
            <a:r>
              <a:rPr lang="ko-KR" altLang="en-US" sz="1800" dirty="0" err="1" smtClean="0"/>
              <a:t>판납은</a:t>
            </a:r>
            <a:r>
              <a:rPr lang="ko-KR" altLang="en-US" sz="1800" dirty="0" smtClean="0"/>
              <a:t> 중독을 일으키지 않음</a:t>
            </a:r>
            <a:r>
              <a:rPr lang="en-US" altLang="ko-KR" sz="1800" dirty="0" smtClean="0"/>
              <a:t>.) </a:t>
            </a:r>
            <a:endParaRPr lang="en-US" altLang="ko-KR" sz="1800" dirty="0" smtClean="0"/>
          </a:p>
          <a:p>
            <a:pPr>
              <a:lnSpc>
                <a:spcPct val="150000"/>
              </a:lnSpc>
              <a:buClr>
                <a:schemeClr val="tx1"/>
              </a:buClr>
              <a:buSzPct val="90000"/>
              <a:buFont typeface="+mj-ea"/>
              <a:buAutoNum type="circleNumDbPlain"/>
            </a:pPr>
            <a:r>
              <a:rPr lang="ko-KR" altLang="en-US" sz="1800" dirty="0" smtClean="0"/>
              <a:t>제련소나 </a:t>
            </a:r>
            <a:r>
              <a:rPr lang="ko-KR" altLang="en-US" sz="1800" dirty="0" smtClean="0"/>
              <a:t>공장부근 또는 자동차배기에 오염된 도로부근의 초지도 </a:t>
            </a:r>
            <a:r>
              <a:rPr lang="ko-KR" altLang="en-US" sz="1800" dirty="0" err="1" smtClean="0"/>
              <a:t>납함유량이</a:t>
            </a:r>
            <a:r>
              <a:rPr lang="ko-KR" altLang="en-US" sz="1800" dirty="0" smtClean="0"/>
              <a:t> 높음</a:t>
            </a:r>
            <a:r>
              <a:rPr lang="en-US" altLang="ko-KR" sz="1800" dirty="0" smtClean="0"/>
              <a:t>. </a:t>
            </a:r>
          </a:p>
          <a:p>
            <a:pPr>
              <a:lnSpc>
                <a:spcPct val="150000"/>
              </a:lnSpc>
              <a:buClr>
                <a:schemeClr val="tx1"/>
              </a:buClr>
              <a:buSzPct val="90000"/>
              <a:buFont typeface="+mj-ea"/>
              <a:buAutoNum type="circleNumDbPlain"/>
            </a:pPr>
            <a:r>
              <a:rPr lang="ko-KR" altLang="en-US" sz="1800" dirty="0" smtClean="0"/>
              <a:t>경구섭취가 </a:t>
            </a:r>
            <a:r>
              <a:rPr lang="ko-KR" altLang="en-US" sz="1800" dirty="0" smtClean="0"/>
              <a:t>중독의 주요경로이나 흡입도 중요경로임</a:t>
            </a:r>
            <a:r>
              <a:rPr lang="en-US" altLang="ko-KR" sz="1800" dirty="0" smtClean="0"/>
              <a:t>. </a:t>
            </a:r>
          </a:p>
          <a:p>
            <a:pPr>
              <a:lnSpc>
                <a:spcPct val="150000"/>
              </a:lnSpc>
              <a:buClr>
                <a:schemeClr val="tx1"/>
              </a:buClr>
              <a:buSzPct val="90000"/>
              <a:buFont typeface="+mj-ea"/>
              <a:buAutoNum type="circleNumDbPlain"/>
            </a:pPr>
            <a:r>
              <a:rPr lang="ko-KR" altLang="en-US" sz="1800" dirty="0" err="1" smtClean="0"/>
              <a:t>뇌질환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위장염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말초신경 변성 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신경조직의 퇴행성 </a:t>
            </a:r>
            <a:r>
              <a:rPr lang="ko-KR" altLang="en-US" sz="1800" dirty="0" err="1" smtClean="0"/>
              <a:t>병변과</a:t>
            </a:r>
            <a:r>
              <a:rPr lang="ko-KR" altLang="en-US" sz="1800" dirty="0" smtClean="0"/>
              <a:t> 연관 </a:t>
            </a:r>
            <a:endParaRPr lang="en-US" altLang="ko-KR" sz="1800" dirty="0" smtClean="0"/>
          </a:p>
          <a:p>
            <a:pPr>
              <a:lnSpc>
                <a:spcPct val="150000"/>
              </a:lnSpc>
              <a:buClr>
                <a:schemeClr val="tx1"/>
              </a:buClr>
              <a:buSzPct val="90000"/>
              <a:buFont typeface="+mj-ea"/>
              <a:buAutoNum type="circleNumDbPlain"/>
            </a:pPr>
            <a:r>
              <a:rPr lang="ko-KR" altLang="en-US" sz="1800" dirty="0" smtClean="0"/>
              <a:t>빈혈 </a:t>
            </a:r>
            <a:r>
              <a:rPr lang="ko-KR" altLang="en-US" sz="1800" dirty="0" smtClean="0"/>
              <a:t>발생 </a:t>
            </a:r>
            <a:r>
              <a:rPr lang="en-US" altLang="ko-KR" sz="1800" dirty="0" smtClean="0"/>
              <a:t>: RBC</a:t>
            </a:r>
            <a:r>
              <a:rPr lang="ko-KR" altLang="en-US" sz="1800" dirty="0" smtClean="0"/>
              <a:t>생명단축</a:t>
            </a:r>
            <a:r>
              <a:rPr lang="en-US" altLang="ko-KR" sz="1800" dirty="0" smtClean="0"/>
              <a:t>, </a:t>
            </a:r>
            <a:r>
              <a:rPr lang="en-US" altLang="ko-KR" sz="1800" dirty="0" err="1" smtClean="0"/>
              <a:t>heme</a:t>
            </a:r>
            <a:r>
              <a:rPr lang="ko-KR" altLang="en-US" sz="1800" dirty="0" smtClean="0"/>
              <a:t>형성장애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총적혈구수의</a:t>
            </a:r>
            <a:r>
              <a:rPr lang="ko-KR" altLang="en-US" sz="1800" dirty="0" smtClean="0"/>
              <a:t> 증가</a:t>
            </a:r>
            <a:r>
              <a:rPr lang="en-US" altLang="ko-KR" sz="1800" dirty="0" smtClean="0"/>
              <a:t>, </a:t>
            </a:r>
            <a:r>
              <a:rPr lang="en-US" altLang="ko-KR" sz="1800" dirty="0" smtClean="0"/>
              <a:t>  </a:t>
            </a:r>
            <a:r>
              <a:rPr lang="ko-KR" altLang="en-US" sz="2400" dirty="0" smtClean="0"/>
              <a:t> </a:t>
            </a:r>
            <a:r>
              <a:rPr lang="en-US" altLang="ko-KR" sz="2400" dirty="0" smtClean="0"/>
              <a:t>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5) </a:t>
            </a:r>
            <a:r>
              <a:rPr lang="ko-KR" altLang="en-US" sz="2400" b="1" dirty="0" smtClean="0">
                <a:latin typeface="+mn-ea"/>
              </a:rPr>
              <a:t>납중독</a:t>
            </a: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(3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증상 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smtClean="0">
                <a:latin typeface="+mn-ea"/>
              </a:rPr>
              <a:t>독성효과 </a:t>
            </a:r>
            <a:r>
              <a:rPr lang="en-US" altLang="ko-KR" sz="1800" dirty="0" smtClean="0">
                <a:latin typeface="+mn-ea"/>
              </a:rPr>
              <a:t>(</a:t>
            </a:r>
            <a:r>
              <a:rPr lang="ko-KR" altLang="en-US" sz="1800" dirty="0" err="1" smtClean="0">
                <a:latin typeface="+mn-ea"/>
              </a:rPr>
              <a:t>뇌질환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위장병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말초신경변성</a:t>
            </a:r>
            <a:r>
              <a:rPr lang="en-US" altLang="ko-KR" sz="1800" dirty="0" smtClean="0">
                <a:latin typeface="+mn-ea"/>
              </a:rPr>
              <a:t>)</a:t>
            </a:r>
            <a:endParaRPr lang="ko-KR" altLang="en-US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① </a:t>
            </a:r>
            <a:r>
              <a:rPr lang="ko-KR" altLang="en-US" sz="1800" dirty="0" err="1" smtClean="0">
                <a:latin typeface="+mn-ea"/>
              </a:rPr>
              <a:t>급성형</a:t>
            </a:r>
            <a:r>
              <a:rPr lang="en-US" altLang="ko-KR" sz="1800" dirty="0" smtClean="0">
                <a:latin typeface="+mn-ea"/>
              </a:rPr>
              <a:t>( </a:t>
            </a:r>
            <a:r>
              <a:rPr lang="ko-KR" altLang="en-US" sz="1800" dirty="0" smtClean="0">
                <a:latin typeface="+mn-ea"/>
              </a:rPr>
              <a:t>송아지 </a:t>
            </a:r>
            <a:r>
              <a:rPr lang="en-US" altLang="ko-KR" sz="1800" dirty="0" smtClean="0">
                <a:latin typeface="+mn-ea"/>
              </a:rPr>
              <a:t>)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돌연히 </a:t>
            </a:r>
            <a:r>
              <a:rPr lang="ko-KR" altLang="en-US" sz="1800" dirty="0" err="1" smtClean="0">
                <a:latin typeface="+mn-ea"/>
              </a:rPr>
              <a:t>발증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경과는 </a:t>
            </a:r>
            <a:r>
              <a:rPr lang="en-US" altLang="ko-KR" sz="1800" dirty="0" smtClean="0">
                <a:latin typeface="+mn-ea"/>
              </a:rPr>
              <a:t>12-24</a:t>
            </a:r>
            <a:r>
              <a:rPr lang="ko-KR" altLang="en-US" sz="1800" dirty="0" smtClean="0">
                <a:latin typeface="+mn-ea"/>
              </a:rPr>
              <a:t>시간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err="1" smtClean="0">
                <a:latin typeface="+mn-ea"/>
              </a:rPr>
              <a:t>보행창랑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두경부의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ko-KR" altLang="en-US" sz="1800" dirty="0" err="1" smtClean="0">
                <a:latin typeface="+mn-ea"/>
              </a:rPr>
              <a:t>근진전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알치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유연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② </a:t>
            </a:r>
            <a:r>
              <a:rPr lang="ko-KR" altLang="en-US" sz="1800" dirty="0" smtClean="0">
                <a:latin typeface="+mn-ea"/>
              </a:rPr>
              <a:t>만성형</a:t>
            </a:r>
            <a:r>
              <a:rPr lang="en-US" altLang="ko-KR" sz="1800" dirty="0" smtClean="0">
                <a:latin typeface="+mn-ea"/>
              </a:rPr>
              <a:t>( </a:t>
            </a:r>
            <a:r>
              <a:rPr lang="ko-KR" altLang="en-US" sz="1800" dirty="0" smtClean="0">
                <a:latin typeface="+mn-ea"/>
              </a:rPr>
              <a:t>성우 </a:t>
            </a:r>
            <a:r>
              <a:rPr lang="en-US" altLang="ko-KR" sz="1800" dirty="0" smtClean="0">
                <a:latin typeface="+mn-ea"/>
              </a:rPr>
              <a:t>)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- 3-4 </a:t>
            </a:r>
            <a:r>
              <a:rPr lang="ko-KR" altLang="en-US" sz="1800" dirty="0" smtClean="0">
                <a:latin typeface="+mn-ea"/>
              </a:rPr>
              <a:t>일간 </a:t>
            </a:r>
            <a:r>
              <a:rPr lang="ko-KR" altLang="en-US" sz="1800" dirty="0" smtClean="0">
                <a:latin typeface="+mn-ea"/>
              </a:rPr>
              <a:t>생존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원기소실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식욕절폐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맹목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보행이상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선회운동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때때로 </a:t>
            </a:r>
            <a:r>
              <a:rPr lang="ko-KR" altLang="en-US" sz="1800" dirty="0" err="1" smtClean="0">
                <a:latin typeface="+mn-ea"/>
              </a:rPr>
              <a:t>근진전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지각과민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유연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이갈기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복통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소화기능 장애 </a:t>
            </a:r>
            <a:r>
              <a:rPr lang="en-US" altLang="ko-KR" sz="1800" dirty="0" smtClean="0">
                <a:latin typeface="+mn-ea"/>
              </a:rPr>
              <a:t>; </a:t>
            </a:r>
            <a:r>
              <a:rPr lang="ko-KR" altLang="en-US" sz="1800" dirty="0" smtClean="0">
                <a:latin typeface="+mn-ea"/>
              </a:rPr>
              <a:t>초기엔 변비를 수반하는 </a:t>
            </a:r>
            <a:r>
              <a:rPr lang="en-US" altLang="ko-KR" sz="1800" dirty="0" smtClean="0">
                <a:latin typeface="+mn-ea"/>
              </a:rPr>
              <a:t>1</a:t>
            </a:r>
            <a:r>
              <a:rPr lang="ko-KR" altLang="en-US" sz="1800" dirty="0" smtClean="0">
                <a:latin typeface="+mn-ea"/>
              </a:rPr>
              <a:t>위 이완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후기엔 악취 있는 설사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③ </a:t>
            </a:r>
            <a:r>
              <a:rPr lang="ko-KR" altLang="en-US" sz="1800" dirty="0" err="1" smtClean="0">
                <a:latin typeface="+mn-ea"/>
              </a:rPr>
              <a:t>필발</a:t>
            </a:r>
            <a:r>
              <a:rPr lang="ko-KR" altLang="en-US" sz="1800" dirty="0" smtClean="0">
                <a:latin typeface="+mn-ea"/>
              </a:rPr>
              <a:t> 증상 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smtClean="0">
                <a:latin typeface="+mn-ea"/>
              </a:rPr>
              <a:t>맹목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경부</a:t>
            </a:r>
            <a:r>
              <a:rPr lang="en-US" altLang="ko-KR" sz="1800" dirty="0" smtClean="0">
                <a:latin typeface="+mn-ea"/>
              </a:rPr>
              <a:t>·</a:t>
            </a:r>
            <a:r>
              <a:rPr lang="ko-KR" altLang="en-US" sz="1800" dirty="0" smtClean="0">
                <a:latin typeface="+mn-ea"/>
              </a:rPr>
              <a:t>눈</a:t>
            </a:r>
            <a:r>
              <a:rPr lang="en-US" altLang="ko-KR" sz="1800" dirty="0" smtClean="0">
                <a:latin typeface="+mn-ea"/>
              </a:rPr>
              <a:t>·</a:t>
            </a:r>
            <a:r>
              <a:rPr lang="ko-KR" altLang="en-US" sz="1800" dirty="0" smtClean="0">
                <a:latin typeface="+mn-ea"/>
              </a:rPr>
              <a:t>귀의 경련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위장 장애</a:t>
            </a:r>
            <a:r>
              <a:rPr lang="en-US" altLang="ko-KR" sz="1800" dirty="0" smtClean="0">
                <a:latin typeface="+mn-ea"/>
              </a:rPr>
              <a:t>( </a:t>
            </a:r>
            <a:r>
              <a:rPr lang="ko-KR" altLang="en-US" sz="1800" dirty="0" smtClean="0">
                <a:latin typeface="+mn-ea"/>
              </a:rPr>
              <a:t>변비 → 산통 → 설사 </a:t>
            </a:r>
            <a:r>
              <a:rPr lang="en-US" altLang="ko-KR" sz="1800" dirty="0" smtClean="0">
                <a:latin typeface="+mn-ea"/>
              </a:rPr>
              <a:t>),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 </a:t>
            </a:r>
            <a:r>
              <a:rPr lang="ko-KR" altLang="en-US" sz="1800" dirty="0" smtClean="0">
                <a:latin typeface="+mn-ea"/>
              </a:rPr>
              <a:t>중추신경장애</a:t>
            </a:r>
            <a:r>
              <a:rPr lang="en-US" altLang="ko-KR" sz="1800" dirty="0" smtClean="0">
                <a:latin typeface="+mn-ea"/>
              </a:rPr>
              <a:t>(</a:t>
            </a:r>
            <a:r>
              <a:rPr lang="ko-KR" altLang="en-US" sz="1800" dirty="0" smtClean="0">
                <a:latin typeface="+mn-ea"/>
              </a:rPr>
              <a:t>근의 수축 → 경련 </a:t>
            </a:r>
            <a:r>
              <a:rPr lang="en-US" altLang="ko-KR" sz="1800" dirty="0" smtClean="0">
                <a:latin typeface="+mn-ea"/>
              </a:rPr>
              <a:t>) </a:t>
            </a: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(5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감별 진단 </a:t>
            </a: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- </a:t>
            </a:r>
            <a:r>
              <a:rPr lang="en-US" altLang="ko-KR" sz="1800" dirty="0" err="1" smtClean="0">
                <a:latin typeface="+mn-ea"/>
              </a:rPr>
              <a:t>Vit</a:t>
            </a:r>
            <a:r>
              <a:rPr lang="en-US" altLang="ko-KR" sz="1800" dirty="0" smtClean="0">
                <a:latin typeface="+mn-ea"/>
              </a:rPr>
              <a:t> A </a:t>
            </a:r>
            <a:r>
              <a:rPr lang="ko-KR" altLang="en-US" sz="1800" dirty="0" smtClean="0">
                <a:latin typeface="+mn-ea"/>
              </a:rPr>
              <a:t>결핍</a:t>
            </a:r>
            <a:r>
              <a:rPr lang="en-US" altLang="ko-KR" sz="1800" dirty="0" smtClean="0">
                <a:latin typeface="+mn-ea"/>
              </a:rPr>
              <a:t>, Mg </a:t>
            </a:r>
            <a:r>
              <a:rPr lang="ko-KR" altLang="en-US" sz="1800" dirty="0" err="1" smtClean="0">
                <a:latin typeface="+mn-ea"/>
              </a:rPr>
              <a:t>결핍성</a:t>
            </a:r>
            <a:r>
              <a:rPr lang="ko-KR" altLang="en-US" sz="1800" dirty="0" smtClean="0">
                <a:latin typeface="+mn-ea"/>
              </a:rPr>
              <a:t> 강직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신경성 </a:t>
            </a:r>
            <a:r>
              <a:rPr lang="ko-KR" altLang="en-US" sz="1800" dirty="0" err="1" smtClean="0">
                <a:latin typeface="+mn-ea"/>
              </a:rPr>
              <a:t>아세톤혈증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파상풍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비소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수은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맥각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뇌농양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뇌수종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뇌출혈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뇌염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뇌연화증</a:t>
            </a:r>
            <a:r>
              <a:rPr lang="ko-KR" altLang="en-US" sz="1800" dirty="0" smtClean="0">
                <a:latin typeface="+mn-ea"/>
              </a:rPr>
              <a:t> </a:t>
            </a:r>
          </a:p>
          <a:p>
            <a:pPr>
              <a:buNone/>
            </a:pPr>
            <a:endParaRPr lang="en-US" altLang="ko-KR" sz="1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effectLst/>
                <a:latin typeface="+mj-ea"/>
              </a:rPr>
              <a:t>참 고 문 헌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dirty="0" smtClean="0">
                <a:latin typeface="+mn-ea"/>
                <a:hlinkClick r:id="rId2"/>
              </a:rPr>
              <a:t>http://</a:t>
            </a:r>
            <a:r>
              <a:rPr lang="en-US" altLang="ko-KR" sz="2400" dirty="0" smtClean="0">
                <a:latin typeface="+mn-ea"/>
                <a:hlinkClick r:id="rId2"/>
              </a:rPr>
              <a:t>vetory.com/bbs/zboard.php?id=seminar_02&amp;no=550</a:t>
            </a:r>
            <a:endParaRPr lang="en-US" altLang="ko-KR" sz="2400" dirty="0" smtClean="0">
              <a:latin typeface="+mn-ea"/>
            </a:endParaRPr>
          </a:p>
          <a:p>
            <a:pPr>
              <a:buNone/>
            </a:pPr>
            <a:endParaRPr lang="en-US" altLang="ko-KR" sz="2400" b="1" dirty="0" smtClean="0">
              <a:latin typeface="+mn-ea"/>
            </a:endParaRPr>
          </a:p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http://blog.naver.com/hyjjung/140064844366</a:t>
            </a:r>
            <a:endParaRPr lang="en-US" altLang="ko-KR" sz="2400" b="1" dirty="0" smtClean="0">
              <a:latin typeface="+mn-ea"/>
            </a:endParaRPr>
          </a:p>
          <a:p>
            <a:pPr>
              <a:buNone/>
            </a:pPr>
            <a:endParaRPr lang="en-US" altLang="ko-KR" sz="1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1. </a:t>
            </a:r>
            <a:r>
              <a:rPr lang="ko-KR" altLang="en-US" b="1" dirty="0" smtClean="0">
                <a:effectLst/>
                <a:latin typeface="+mj-ea"/>
              </a:rPr>
              <a:t>중독 무기물이란</a:t>
            </a:r>
            <a:r>
              <a:rPr lang="en-US" altLang="ko-KR" b="1" dirty="0" smtClean="0">
                <a:effectLst/>
                <a:latin typeface="+mj-ea"/>
              </a:rPr>
              <a:t>?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2071679"/>
            <a:ext cx="8229600" cy="221457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필요이상으로 체내에 함유되는 경우 대사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작</a:t>
            </a:r>
            <a:endParaRPr lang="en-US" altLang="ko-KR" dirty="0" smtClean="0">
              <a:latin typeface="HY중고딕" pitchFamily="18" charset="-127"/>
              <a:ea typeface="HY중고딕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용이나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생명 유지에 악영향을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미치는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무기물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   </a:t>
            </a:r>
            <a:endParaRPr lang="ko-KR" altLang="en-US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2. </a:t>
            </a:r>
            <a:r>
              <a:rPr lang="ko-KR" altLang="en-US" b="1" dirty="0" smtClean="0">
                <a:effectLst/>
                <a:latin typeface="+mj-ea"/>
              </a:rPr>
              <a:t>중독 무기물의 종류</a:t>
            </a:r>
            <a:endParaRPr lang="ko-KR" altLang="en-US" b="1" dirty="0">
              <a:effectLst/>
              <a:latin typeface="+mj-ea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3186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다이어그램 6"/>
          <p:cNvGraphicFramePr/>
          <p:nvPr/>
        </p:nvGraphicFramePr>
        <p:xfrm>
          <a:off x="500034" y="1397000"/>
          <a:ext cx="7715304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-32" y="1285860"/>
            <a:ext cx="86868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1)</a:t>
            </a:r>
            <a:r>
              <a:rPr lang="ko-KR" altLang="en-US" sz="2400" b="1" dirty="0" smtClean="0">
                <a:latin typeface="+mn-ea"/>
              </a:rPr>
              <a:t>구리 중독</a:t>
            </a:r>
            <a:endParaRPr lang="en-US" altLang="ko-KR" sz="2400" b="1" dirty="0" smtClean="0">
              <a:latin typeface="+mn-ea"/>
            </a:endParaRPr>
          </a:p>
          <a:p>
            <a:pPr>
              <a:buNone/>
            </a:pPr>
            <a:endParaRPr lang="en-US" altLang="ko-KR" sz="2000" dirty="0" smtClean="0">
              <a:latin typeface="+mn-ea"/>
            </a:endParaRPr>
          </a:p>
          <a:p>
            <a:pPr>
              <a:buNone/>
            </a:pP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1800" dirty="0" err="1" smtClean="0">
                <a:latin typeface="+mn-ea"/>
              </a:rPr>
              <a:t>간내에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구리의 점진적인 축적으로 </a:t>
            </a:r>
            <a:r>
              <a:rPr lang="ko-KR" altLang="en-US" sz="1800" dirty="0" err="1" smtClean="0">
                <a:latin typeface="+mn-ea"/>
              </a:rPr>
              <a:t>간손상이</a:t>
            </a:r>
            <a:r>
              <a:rPr lang="ko-KR" altLang="en-US" sz="1800" dirty="0" smtClean="0">
                <a:latin typeface="+mn-ea"/>
              </a:rPr>
              <a:t> 발생</a:t>
            </a:r>
            <a:r>
              <a:rPr lang="en-US" altLang="ko-KR" sz="1800" dirty="0" smtClean="0">
                <a:latin typeface="+mn-ea"/>
              </a:rPr>
              <a:t>.</a:t>
            </a:r>
            <a:r>
              <a:rPr lang="ko-KR" altLang="en-US" sz="1800" dirty="0" smtClean="0">
                <a:latin typeface="+mn-ea"/>
              </a:rPr>
              <a:t>특히 양에서는 구리 </a:t>
            </a:r>
            <a:r>
              <a:rPr lang="ko-KR" altLang="en-US" sz="1800" dirty="0" smtClean="0">
                <a:latin typeface="+mn-ea"/>
              </a:rPr>
              <a:t>저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장이 </a:t>
            </a:r>
            <a:r>
              <a:rPr lang="ko-KR" altLang="en-US" sz="1800" dirty="0" smtClean="0">
                <a:latin typeface="+mn-ea"/>
              </a:rPr>
              <a:t>거의 조절되지 않으므로 다발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개에서는 구리의 유전성 장애도 </a:t>
            </a:r>
            <a:r>
              <a:rPr lang="ko-KR" altLang="en-US" sz="1800" dirty="0" smtClean="0">
                <a:latin typeface="+mn-ea"/>
              </a:rPr>
              <a:t>보고된 </a:t>
            </a:r>
            <a:r>
              <a:rPr lang="ko-KR" altLang="en-US" sz="1800" dirty="0" smtClean="0">
                <a:latin typeface="+mn-ea"/>
              </a:rPr>
              <a:t>바 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있다</a:t>
            </a:r>
            <a:r>
              <a:rPr lang="en-US" altLang="ko-KR" sz="1800" dirty="0" smtClean="0">
                <a:latin typeface="+mn-ea"/>
              </a:rPr>
              <a:t>. </a:t>
            </a: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r>
              <a:rPr lang="ko-KR" altLang="en-US" sz="2000" dirty="0" smtClean="0">
                <a:latin typeface="+mn-ea"/>
              </a:rPr>
              <a:t>발생 </a:t>
            </a:r>
            <a:r>
              <a:rPr lang="ko-KR" altLang="en-US" sz="2000" dirty="0" smtClean="0">
                <a:latin typeface="+mn-ea"/>
              </a:rPr>
              <a:t>원인 </a:t>
            </a: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(1)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구리결핍을 교정하기 위한 식이성 첨가제 과량 투여나 구리 함유 비료에 </a:t>
            </a:r>
            <a:r>
              <a:rPr lang="ko-KR" altLang="en-US" sz="1800" dirty="0" smtClean="0">
                <a:latin typeface="+mn-ea"/>
              </a:rPr>
              <a:t>오염   된 </a:t>
            </a:r>
            <a:r>
              <a:rPr lang="ko-KR" altLang="en-US" sz="1800" dirty="0" smtClean="0">
                <a:latin typeface="+mn-ea"/>
              </a:rPr>
              <a:t>목초섭식 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(2) </a:t>
            </a:r>
            <a:r>
              <a:rPr lang="ko-KR" altLang="en-US" sz="1800" dirty="0" smtClean="0">
                <a:latin typeface="+mn-ea"/>
              </a:rPr>
              <a:t>정상치의 </a:t>
            </a:r>
            <a:r>
              <a:rPr lang="ko-KR" altLang="en-US" sz="1800" dirty="0" smtClean="0">
                <a:latin typeface="+mn-ea"/>
              </a:rPr>
              <a:t>구리가 함유된 목초를 섭취해도 </a:t>
            </a:r>
            <a:r>
              <a:rPr lang="ko-KR" altLang="en-US" sz="1800" dirty="0" err="1" smtClean="0">
                <a:latin typeface="+mn-ea"/>
              </a:rPr>
              <a:t>몰리브덴</a:t>
            </a:r>
            <a:r>
              <a:rPr lang="ko-KR" altLang="en-US" sz="1800" dirty="0" smtClean="0">
                <a:latin typeface="+mn-ea"/>
              </a:rPr>
              <a:t> 양이 불충분할 때 발생한다</a:t>
            </a:r>
            <a:r>
              <a:rPr lang="en-US" altLang="ko-KR" sz="1800" dirty="0" smtClean="0">
                <a:latin typeface="+mn-ea"/>
              </a:rPr>
              <a:t>. </a:t>
            </a:r>
            <a:endParaRPr lang="ko-KR" altLang="en-US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(3) </a:t>
            </a:r>
            <a:r>
              <a:rPr lang="en-US" altLang="ko-KR" sz="1800" dirty="0" err="1" smtClean="0">
                <a:latin typeface="+mn-ea"/>
              </a:rPr>
              <a:t>pyrrolizidine</a:t>
            </a:r>
            <a:r>
              <a:rPr lang="ko-KR" altLang="en-US" sz="1800" dirty="0" smtClean="0">
                <a:latin typeface="+mn-ea"/>
              </a:rPr>
              <a:t>알칼로이드</a:t>
            </a:r>
            <a:r>
              <a:rPr lang="en-US" altLang="ko-KR" sz="1800" dirty="0" smtClean="0">
                <a:latin typeface="+mn-ea"/>
              </a:rPr>
              <a:t>(</a:t>
            </a:r>
            <a:r>
              <a:rPr lang="ko-KR" altLang="en-US" sz="1800" dirty="0" err="1" smtClean="0">
                <a:latin typeface="+mn-ea"/>
              </a:rPr>
              <a:t>간독성</a:t>
            </a:r>
            <a:r>
              <a:rPr lang="ko-KR" altLang="en-US" sz="1800" dirty="0" smtClean="0">
                <a:latin typeface="+mn-ea"/>
              </a:rPr>
              <a:t> 식물독소</a:t>
            </a:r>
            <a:r>
              <a:rPr lang="en-US" altLang="ko-KR" sz="1800" dirty="0" smtClean="0">
                <a:latin typeface="+mn-ea"/>
              </a:rPr>
              <a:t>), </a:t>
            </a:r>
            <a:r>
              <a:rPr lang="en-US" altLang="ko-KR" sz="1800" dirty="0" err="1" smtClean="0">
                <a:latin typeface="+mn-ea"/>
              </a:rPr>
              <a:t>Heliotropium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en-US" altLang="ko-KR" sz="1800" dirty="0" err="1" smtClean="0">
                <a:latin typeface="+mn-ea"/>
              </a:rPr>
              <a:t>senecio</a:t>
            </a:r>
            <a:r>
              <a:rPr lang="en-US" altLang="ko-KR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계        </a:t>
            </a:r>
            <a:r>
              <a:rPr lang="ko-KR" altLang="en-US" sz="1800" dirty="0" err="1" smtClean="0">
                <a:latin typeface="+mn-ea"/>
              </a:rPr>
              <a:t>통식물이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함유된 목초에 </a:t>
            </a:r>
            <a:r>
              <a:rPr lang="ko-KR" altLang="en-US" sz="1800" dirty="0" err="1" smtClean="0">
                <a:latin typeface="+mn-ea"/>
              </a:rPr>
              <a:t>방목시</a:t>
            </a:r>
            <a:r>
              <a:rPr lang="ko-KR" altLang="en-US" sz="1800" dirty="0" smtClean="0">
                <a:latin typeface="+mn-ea"/>
              </a:rPr>
              <a:t> 발생</a:t>
            </a:r>
            <a:r>
              <a:rPr lang="en-US" altLang="ko-KR" sz="1800" dirty="0" smtClean="0">
                <a:latin typeface="+mn-ea"/>
              </a:rPr>
              <a:t>. </a:t>
            </a:r>
            <a:endParaRPr lang="ko-KR" altLang="en-US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(4) </a:t>
            </a:r>
            <a:r>
              <a:rPr lang="ko-KR" altLang="en-US" sz="1800" dirty="0" smtClean="0">
                <a:latin typeface="+mn-ea"/>
              </a:rPr>
              <a:t>선천성 </a:t>
            </a:r>
            <a:r>
              <a:rPr lang="ko-KR" altLang="en-US" sz="1800" dirty="0" smtClean="0">
                <a:latin typeface="+mn-ea"/>
              </a:rPr>
              <a:t>구리대사 장애와 배설장애 </a:t>
            </a:r>
          </a:p>
          <a:p>
            <a:endParaRPr lang="ko-KR" altLang="en-US" sz="1800" dirty="0" smtClean="0">
              <a:latin typeface="+mn-ea"/>
            </a:endParaRP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 </a:t>
            </a:r>
            <a:endParaRPr lang="ko-KR" altLang="en-US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-32" y="-24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2)</a:t>
            </a:r>
            <a:r>
              <a:rPr lang="ko-KR" altLang="en-US" sz="2400" b="1" dirty="0" smtClean="0">
                <a:latin typeface="+mn-ea"/>
              </a:rPr>
              <a:t>수은 중독</a:t>
            </a:r>
            <a:endParaRPr lang="ko-KR" altLang="en-US" sz="24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소화관 </a:t>
            </a:r>
            <a:r>
              <a:rPr lang="ko-KR" altLang="en-US" sz="1800" dirty="0" smtClean="0">
                <a:latin typeface="+mn-ea"/>
              </a:rPr>
              <a:t>점막의 염증과 신장에 손상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smtClean="0">
                <a:latin typeface="+mn-ea"/>
              </a:rPr>
              <a:t>위장염과 말기에 </a:t>
            </a:r>
            <a:r>
              <a:rPr lang="ko-KR" altLang="en-US" sz="1800" dirty="0" err="1" smtClean="0">
                <a:latin typeface="+mn-ea"/>
              </a:rPr>
              <a:t>뇨독증을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유발</a:t>
            </a:r>
            <a:r>
              <a:rPr lang="ko-KR" altLang="en-US" sz="1800" dirty="0" smtClean="0">
                <a:latin typeface="+mn-ea"/>
              </a:rPr>
              <a:t> 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소는 </a:t>
            </a:r>
            <a:r>
              <a:rPr lang="ko-KR" altLang="en-US" sz="1800" dirty="0" smtClean="0">
                <a:latin typeface="+mn-ea"/>
              </a:rPr>
              <a:t>가장 </a:t>
            </a:r>
            <a:r>
              <a:rPr lang="ko-KR" altLang="en-US" sz="1800" dirty="0" err="1" smtClean="0">
                <a:latin typeface="+mn-ea"/>
              </a:rPr>
              <a:t>민감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소화관 점막 응고 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부식 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위장염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신장의 </a:t>
            </a:r>
            <a:r>
              <a:rPr lang="ko-KR" altLang="en-US" sz="1800" dirty="0" smtClean="0">
                <a:latin typeface="+mn-ea"/>
              </a:rPr>
              <a:t>손상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무뇨</a:t>
            </a:r>
            <a:r>
              <a:rPr lang="ko-KR" altLang="en-US" sz="1800" dirty="0" smtClean="0">
                <a:latin typeface="+mn-ea"/>
              </a:rPr>
              <a:t> </a:t>
            </a: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(1) </a:t>
            </a:r>
            <a:r>
              <a:rPr lang="ko-KR" altLang="en-US" sz="1800" dirty="0" err="1" smtClean="0">
                <a:latin typeface="+mn-ea"/>
              </a:rPr>
              <a:t>기병론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소화관과 신장으로부터의 배출이 늦으므로 축적성의 독물이다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-</a:t>
            </a:r>
            <a:r>
              <a:rPr lang="ko-KR" altLang="en-US" sz="1800" dirty="0" smtClean="0">
                <a:latin typeface="+mn-ea"/>
              </a:rPr>
              <a:t>위장 장애 </a:t>
            </a:r>
            <a:r>
              <a:rPr lang="ko-KR" altLang="en-US" sz="1800" dirty="0" err="1" smtClean="0">
                <a:latin typeface="+mn-ea"/>
              </a:rPr>
              <a:t>내과시</a:t>
            </a:r>
            <a:r>
              <a:rPr lang="ko-KR" altLang="en-US" sz="1800" dirty="0" smtClean="0">
                <a:latin typeface="+mn-ea"/>
              </a:rPr>
              <a:t> 수은이 배설되는 신장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결장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구강의 말초혈관에 변성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괴사 </a:t>
            </a: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소량섭취 시는 조직에 천천히 유리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뇌말초신경신장의</a:t>
            </a:r>
            <a:r>
              <a:rPr lang="ko-KR" altLang="en-US" sz="1800" dirty="0" smtClean="0">
                <a:latin typeface="+mn-ea"/>
              </a:rPr>
              <a:t> 변성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대량섭취 시는 소화관운동의 정지 </a:t>
            </a: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r>
              <a:rPr lang="en-US" altLang="ko-KR" sz="1800" dirty="0" smtClean="0">
                <a:latin typeface="+mn-ea"/>
              </a:rPr>
              <a:t>(2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역학 </a:t>
            </a:r>
            <a:r>
              <a:rPr lang="en-US" altLang="ko-KR" sz="1800" dirty="0" smtClean="0">
                <a:latin typeface="+mn-ea"/>
              </a:rPr>
              <a:t>: </a:t>
            </a:r>
            <a:r>
              <a:rPr lang="ko-KR" altLang="en-US" sz="1800" dirty="0" smtClean="0">
                <a:latin typeface="+mn-ea"/>
              </a:rPr>
              <a:t>유기수은이 함유된 </a:t>
            </a:r>
            <a:r>
              <a:rPr lang="ko-KR" altLang="en-US" sz="1800" dirty="0" err="1" smtClean="0">
                <a:latin typeface="+mn-ea"/>
              </a:rPr>
              <a:t>항진균처리된</a:t>
            </a:r>
            <a:r>
              <a:rPr lang="ko-KR" altLang="en-US" sz="1800" dirty="0" smtClean="0">
                <a:latin typeface="+mn-ea"/>
              </a:rPr>
              <a:t> 곡물 섭식 시 발생 </a:t>
            </a: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</a:t>
            </a: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-14262" y="-24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3) </a:t>
            </a:r>
            <a:r>
              <a:rPr lang="ko-KR" altLang="en-US" sz="2400" b="1" dirty="0" smtClean="0">
                <a:latin typeface="+mn-ea"/>
              </a:rPr>
              <a:t>카드뮴중독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카드뮴은 생체에 필수기능을 갖지 않는 환경오염 독성 물질로써 </a:t>
            </a:r>
            <a:r>
              <a:rPr lang="ko-KR" altLang="en-US" sz="1800" dirty="0" smtClean="0">
                <a:latin typeface="+mn-ea"/>
              </a:rPr>
              <a:t>일반적으로 </a:t>
            </a:r>
            <a:r>
              <a:rPr lang="ko-KR" altLang="en-US" sz="1800" dirty="0" smtClean="0">
                <a:latin typeface="+mn-ea"/>
              </a:rPr>
              <a:t>체내에 </a:t>
            </a:r>
            <a:r>
              <a:rPr lang="ko-KR" altLang="en-US" sz="1800" dirty="0" smtClean="0">
                <a:latin typeface="+mn-ea"/>
              </a:rPr>
              <a:t>축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err="1" smtClean="0">
                <a:latin typeface="+mn-ea"/>
              </a:rPr>
              <a:t>적되는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경향이 강하여 생물학적 반감기가 </a:t>
            </a:r>
            <a:r>
              <a:rPr lang="en-US" altLang="ko-KR" sz="1800" dirty="0" smtClean="0">
                <a:latin typeface="+mn-ea"/>
              </a:rPr>
              <a:t>30</a:t>
            </a:r>
            <a:r>
              <a:rPr lang="ko-KR" altLang="en-US" sz="1800" dirty="0" smtClean="0">
                <a:latin typeface="+mn-ea"/>
              </a:rPr>
              <a:t>년 </a:t>
            </a:r>
            <a:r>
              <a:rPr lang="ko-KR" altLang="en-US" sz="1800" dirty="0" smtClean="0">
                <a:latin typeface="+mn-ea"/>
              </a:rPr>
              <a:t>이상인 </a:t>
            </a:r>
            <a:r>
              <a:rPr lang="ko-KR" altLang="en-US" sz="1800" dirty="0" smtClean="0">
                <a:latin typeface="+mn-ea"/>
              </a:rPr>
              <a:t>것으로 알려져 있다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카드뮴은 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광산촌과 </a:t>
            </a:r>
            <a:r>
              <a:rPr lang="ko-KR" altLang="en-US" sz="1800" dirty="0" smtClean="0">
                <a:latin typeface="+mn-ea"/>
              </a:rPr>
              <a:t>같이 특별히 많이 </a:t>
            </a:r>
            <a:r>
              <a:rPr lang="ko-KR" altLang="en-US" sz="1800" dirty="0" smtClean="0">
                <a:latin typeface="+mn-ea"/>
              </a:rPr>
              <a:t>오염된 </a:t>
            </a:r>
            <a:r>
              <a:rPr lang="ko-KR" altLang="en-US" sz="1800" dirty="0" smtClean="0">
                <a:latin typeface="+mn-ea"/>
              </a:rPr>
              <a:t>지역을 제외하고는 환경 중에 낮은 농도로 널리 </a:t>
            </a:r>
            <a:r>
              <a:rPr lang="ko-KR" altLang="en-US" sz="1800" dirty="0" smtClean="0">
                <a:latin typeface="+mn-ea"/>
              </a:rPr>
              <a:t>분포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되어 있으며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err="1" smtClean="0">
                <a:latin typeface="+mn-ea"/>
              </a:rPr>
              <a:t>비오염</a:t>
            </a:r>
            <a:r>
              <a:rPr lang="ko-KR" altLang="en-US" sz="1800" dirty="0" smtClean="0">
                <a:latin typeface="+mn-ea"/>
              </a:rPr>
              <a:t> 지역의 자연수에는 </a:t>
            </a:r>
            <a:r>
              <a:rPr lang="en-US" altLang="ko-KR" sz="1800" dirty="0" smtClean="0">
                <a:latin typeface="+mn-ea"/>
              </a:rPr>
              <a:t>1ppb </a:t>
            </a:r>
            <a:r>
              <a:rPr lang="ko-KR" altLang="en-US" sz="1800" dirty="0" smtClean="0">
                <a:latin typeface="+mn-ea"/>
              </a:rPr>
              <a:t>이하의 카드뮴이 함유되어 있다</a:t>
            </a:r>
            <a:r>
              <a:rPr lang="en-US" altLang="ko-KR" sz="1800" dirty="0" smtClean="0">
                <a:latin typeface="+mn-ea"/>
              </a:rPr>
              <a:t>.</a:t>
            </a: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-32" y="-24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3) </a:t>
            </a:r>
            <a:r>
              <a:rPr lang="ko-KR" altLang="en-US" sz="2400" b="1" dirty="0" smtClean="0">
                <a:latin typeface="+mn-ea"/>
              </a:rPr>
              <a:t>카드뮴중독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>
              <a:buNone/>
            </a:pPr>
            <a:endParaRPr lang="en-US" altLang="ko-KR" sz="1800" b="1" dirty="0" smtClean="0">
              <a:latin typeface="+mn-ea"/>
            </a:endParaRPr>
          </a:p>
          <a:p>
            <a:pPr>
              <a:buNone/>
            </a:pPr>
            <a:r>
              <a:rPr lang="en-US" altLang="ko-KR" sz="1800" b="1" dirty="0" smtClean="0">
                <a:latin typeface="+mn-ea"/>
              </a:rPr>
              <a:t>(1)</a:t>
            </a:r>
            <a:r>
              <a:rPr lang="ko-KR" altLang="en-US" sz="1800" b="1" dirty="0" smtClean="0">
                <a:latin typeface="+mn-ea"/>
              </a:rPr>
              <a:t>동물에서의 </a:t>
            </a:r>
            <a:r>
              <a:rPr lang="ko-KR" altLang="en-US" sz="1800" b="1" dirty="0" smtClean="0">
                <a:latin typeface="+mn-ea"/>
              </a:rPr>
              <a:t>중독 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가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소 </a:t>
            </a:r>
          </a:p>
          <a:p>
            <a:pPr>
              <a:buNone/>
            </a:pPr>
            <a:r>
              <a:rPr lang="ko-KR" altLang="en-US" sz="1800" dirty="0" smtClean="0"/>
              <a:t> </a:t>
            </a:r>
            <a:r>
              <a:rPr lang="ko-KR" altLang="en-US" sz="1800" dirty="0" smtClean="0"/>
              <a:t>카드뮴을 </a:t>
            </a:r>
            <a:r>
              <a:rPr lang="ko-KR" altLang="en-US" sz="1800" dirty="0" smtClean="0"/>
              <a:t>섭취하면 식욕부진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쇠약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체중 감소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유량 감소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교미회피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발굽의 각화부전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건조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하고 </a:t>
            </a:r>
            <a:r>
              <a:rPr lang="ko-KR" altLang="en-US" sz="1800" dirty="0" smtClean="0"/>
              <a:t>부서지기 쉬운 뿔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점막창백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피모조강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표피의 각질화 및 탈락 그리고 용혈성 빈혈 </a:t>
            </a:r>
            <a:r>
              <a:rPr lang="ko-KR" altLang="en-US" sz="1800" dirty="0" smtClean="0"/>
              <a:t>등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의 </a:t>
            </a:r>
            <a:r>
              <a:rPr lang="ko-KR" altLang="en-US" sz="1800" dirty="0" smtClean="0"/>
              <a:t>증상이 나타난다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소와 양에 </a:t>
            </a:r>
            <a:r>
              <a:rPr lang="en-US" altLang="ko-KR" sz="1800" dirty="0" smtClean="0"/>
              <a:t>50~500ppm</a:t>
            </a:r>
            <a:r>
              <a:rPr lang="ko-KR" altLang="en-US" sz="1800" dirty="0" smtClean="0"/>
              <a:t>의 카드뮴 항진균제를 </a:t>
            </a:r>
            <a:r>
              <a:rPr lang="en-US" altLang="ko-KR" sz="1800" dirty="0" smtClean="0"/>
              <a:t>49</a:t>
            </a:r>
            <a:r>
              <a:rPr lang="ko-KR" altLang="en-US" sz="1800" dirty="0" smtClean="0"/>
              <a:t>주간 급여하면 </a:t>
            </a:r>
            <a:r>
              <a:rPr lang="ko-KR" altLang="en-US" sz="1800" dirty="0" smtClean="0"/>
              <a:t>유산을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일으키거나 </a:t>
            </a:r>
            <a:r>
              <a:rPr lang="ko-KR" altLang="en-US" sz="1800" dirty="0" smtClean="0"/>
              <a:t>사산하며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또는 새끼가 빨리 죽거나 선천적 기형을 일으킨다</a:t>
            </a:r>
            <a:r>
              <a:rPr lang="en-US" altLang="ko-KR" sz="1800" dirty="0" smtClean="0"/>
              <a:t>. </a:t>
            </a:r>
          </a:p>
          <a:p>
            <a:pPr>
              <a:buNone/>
            </a:pPr>
            <a:r>
              <a:rPr lang="en-US" altLang="ko-KR" sz="1800" dirty="0" smtClean="0"/>
              <a:t>            </a:t>
            </a:r>
          </a:p>
          <a:p>
            <a:pPr>
              <a:buNone/>
            </a:pPr>
            <a:r>
              <a:rPr lang="ko-KR" altLang="en-US" sz="1800" dirty="0" smtClean="0"/>
              <a:t>나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돼지 </a:t>
            </a:r>
            <a:endParaRPr lang="ko-KR" altLang="en-US" sz="1800" dirty="0" smtClean="0"/>
          </a:p>
          <a:p>
            <a:pPr>
              <a:buNone/>
            </a:pPr>
            <a:r>
              <a:rPr lang="ko-KR" altLang="en-US" sz="1800" dirty="0" smtClean="0"/>
              <a:t> </a:t>
            </a:r>
            <a:r>
              <a:rPr lang="ko-KR" altLang="en-US" sz="1800" dirty="0" smtClean="0"/>
              <a:t>카드뮴을 </a:t>
            </a:r>
            <a:r>
              <a:rPr lang="ko-KR" altLang="en-US" sz="1800" dirty="0" smtClean="0"/>
              <a:t>섭취하게 되면 </a:t>
            </a:r>
            <a:r>
              <a:rPr lang="ko-KR" altLang="en-US" sz="1800" dirty="0" err="1" smtClean="0"/>
              <a:t>소적혈구성</a:t>
            </a:r>
            <a:r>
              <a:rPr lang="en-US" altLang="ko-KR" sz="1800" dirty="0" smtClean="0"/>
              <a:t>(</a:t>
            </a:r>
            <a:r>
              <a:rPr lang="en-US" altLang="ko-KR" sz="1800" dirty="0" err="1" smtClean="0"/>
              <a:t>microcytic</a:t>
            </a:r>
            <a:r>
              <a:rPr lang="en-US" altLang="ko-KR" sz="1800" dirty="0" smtClean="0"/>
              <a:t>) </a:t>
            </a:r>
            <a:r>
              <a:rPr lang="ko-KR" altLang="en-US" sz="1800" dirty="0" smtClean="0"/>
              <a:t>및 </a:t>
            </a:r>
            <a:r>
              <a:rPr lang="ko-KR" altLang="en-US" sz="1800" dirty="0" err="1" smtClean="0"/>
              <a:t>저색소성</a:t>
            </a:r>
            <a:r>
              <a:rPr lang="en-US" altLang="ko-KR" sz="1800" dirty="0" smtClean="0"/>
              <a:t>(</a:t>
            </a:r>
            <a:r>
              <a:rPr lang="en-US" altLang="ko-KR" sz="1800" dirty="0" err="1" smtClean="0"/>
              <a:t>hypochromic</a:t>
            </a:r>
            <a:r>
              <a:rPr lang="en-US" altLang="ko-KR" sz="1800" dirty="0" smtClean="0"/>
              <a:t>) </a:t>
            </a:r>
            <a:r>
              <a:rPr lang="ko-KR" altLang="en-US" sz="1800" dirty="0" smtClean="0"/>
              <a:t>빈혈이 </a:t>
            </a:r>
            <a:r>
              <a:rPr lang="ko-KR" altLang="en-US" sz="1800" dirty="0" smtClean="0"/>
              <a:t>일어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나며 </a:t>
            </a:r>
            <a:r>
              <a:rPr lang="en-US" altLang="ko-KR" sz="1800" dirty="0" err="1" smtClean="0"/>
              <a:t>hematocrit</a:t>
            </a:r>
            <a:r>
              <a:rPr lang="ko-KR" altLang="en-US" sz="1800" dirty="0" smtClean="0"/>
              <a:t>치는 돼지에서 카드뮴중독의 가장 민감한 지표로서 추천되고 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카드뮴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에 </a:t>
            </a:r>
            <a:r>
              <a:rPr lang="ko-KR" altLang="en-US" sz="1800" dirty="0" smtClean="0"/>
              <a:t>의한 빈혈은 철분을 </a:t>
            </a:r>
            <a:r>
              <a:rPr lang="ko-KR" altLang="en-US" sz="1800" dirty="0" err="1" smtClean="0"/>
              <a:t>근육내로</a:t>
            </a:r>
            <a:r>
              <a:rPr lang="ko-KR" altLang="en-US" sz="1800" dirty="0" smtClean="0"/>
              <a:t> 주사하면 방지될 수 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장기간 카드뮴을 섭취하면 </a:t>
            </a:r>
            <a:r>
              <a:rPr lang="ko-KR" altLang="en-US" sz="1800" dirty="0" smtClean="0"/>
              <a:t>사료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섭취량이 </a:t>
            </a:r>
            <a:r>
              <a:rPr lang="ko-KR" altLang="en-US" sz="1800" dirty="0" smtClean="0"/>
              <a:t>감소한다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사료내의 칼슘과 인의 함량이 부적절하면 간장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신장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뼈 및 췌장내의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카드뮴 </a:t>
            </a:r>
            <a:r>
              <a:rPr lang="ko-KR" altLang="en-US" sz="1800" dirty="0" smtClean="0"/>
              <a:t>농도가 증가하나 근육내의 카드뮴은 증가하지 않는다</a:t>
            </a:r>
            <a:r>
              <a:rPr lang="en-US" altLang="ko-KR" sz="1800" dirty="0" smtClean="0"/>
              <a:t>. </a:t>
            </a:r>
          </a:p>
          <a:p>
            <a:pPr>
              <a:buNone/>
            </a:pPr>
            <a:r>
              <a:rPr lang="en-US" altLang="ko-KR" sz="1800" dirty="0" smtClean="0"/>
              <a:t>         </a:t>
            </a:r>
            <a:endParaRPr lang="en-US" altLang="ko-K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-32" y="-16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3) </a:t>
            </a:r>
            <a:r>
              <a:rPr lang="ko-KR" altLang="en-US" sz="2400" b="1" dirty="0" smtClean="0">
                <a:latin typeface="+mn-ea"/>
              </a:rPr>
              <a:t>카드뮴중독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ko-KR" altLang="en-US" sz="1800" dirty="0" smtClean="0"/>
              <a:t>다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가 </a:t>
            </a:r>
            <a:r>
              <a:rPr lang="ko-KR" altLang="en-US" sz="1800" dirty="0" smtClean="0"/>
              <a:t>금 </a:t>
            </a:r>
          </a:p>
          <a:p>
            <a:pPr>
              <a:buNone/>
            </a:pPr>
            <a:r>
              <a:rPr lang="ko-KR" altLang="en-US" sz="1800" dirty="0" smtClean="0"/>
              <a:t> 육계에서는 카드뮴을 섭취하면 사료효율 및 체중의 감소 그리고 치사율이 증가한다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또한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뼈의 </a:t>
            </a:r>
            <a:r>
              <a:rPr lang="ko-KR" altLang="en-US" sz="1800" dirty="0" smtClean="0"/>
              <a:t>탈회</a:t>
            </a:r>
            <a:r>
              <a:rPr lang="en-US" altLang="ko-KR" sz="1800" dirty="0" smtClean="0"/>
              <a:t>(decalcification), </a:t>
            </a:r>
            <a:r>
              <a:rPr lang="ko-KR" altLang="en-US" sz="1800" dirty="0" err="1" smtClean="0"/>
              <a:t>사낭유각막</a:t>
            </a:r>
            <a:r>
              <a:rPr lang="en-US" altLang="ko-KR" sz="1800" dirty="0" smtClean="0"/>
              <a:t>(</a:t>
            </a:r>
            <a:r>
              <a:rPr lang="en-US" altLang="ko-KR" sz="1800" dirty="0" err="1" smtClean="0"/>
              <a:t>keratoic</a:t>
            </a:r>
            <a:r>
              <a:rPr lang="en-US" altLang="ko-KR" sz="1800" dirty="0" smtClean="0"/>
              <a:t> membrane of gizzard)</a:t>
            </a:r>
            <a:r>
              <a:rPr lang="ko-KR" altLang="en-US" sz="1800" dirty="0" smtClean="0"/>
              <a:t>의 각화증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신장염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장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염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심장근육에 혈반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수심낭증</a:t>
            </a:r>
            <a:r>
              <a:rPr lang="en-US" altLang="ko-KR" sz="1800" dirty="0" smtClean="0"/>
              <a:t>(</a:t>
            </a:r>
            <a:r>
              <a:rPr lang="en-US" altLang="ko-KR" sz="1800" dirty="0" err="1" smtClean="0"/>
              <a:t>hydropericardium</a:t>
            </a:r>
            <a:r>
              <a:rPr lang="en-US" altLang="ko-KR" sz="1800" dirty="0" smtClean="0"/>
              <a:t>) </a:t>
            </a:r>
            <a:r>
              <a:rPr lang="ko-KR" altLang="en-US" sz="1800" dirty="0" smtClean="0"/>
              <a:t>및 </a:t>
            </a:r>
            <a:r>
              <a:rPr lang="ko-KR" altLang="en-US" sz="1800" dirty="0" err="1" smtClean="0"/>
              <a:t>소낭염</a:t>
            </a:r>
            <a:r>
              <a:rPr lang="en-US" altLang="ko-KR" sz="1800" dirty="0" smtClean="0"/>
              <a:t>(</a:t>
            </a:r>
            <a:r>
              <a:rPr lang="en-US" altLang="ko-KR" sz="1800" dirty="0" err="1" smtClean="0"/>
              <a:t>proventriculitis</a:t>
            </a:r>
            <a:r>
              <a:rPr lang="en-US" altLang="ko-KR" sz="1800" dirty="0" smtClean="0"/>
              <a:t>) </a:t>
            </a:r>
            <a:r>
              <a:rPr lang="ko-KR" altLang="en-US" sz="1800" dirty="0" smtClean="0"/>
              <a:t>등이 </a:t>
            </a:r>
            <a:r>
              <a:rPr lang="ko-KR" altLang="en-US" sz="1800" dirty="0" smtClean="0"/>
              <a:t>유발된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카드뮴은 신장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간장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뼈 및 깃털에서 높은 농도로 검출된다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육계에서의 카드뮴의 </a:t>
            </a:r>
            <a:r>
              <a:rPr lang="ko-KR" altLang="en-US" sz="1800" dirty="0" smtClean="0"/>
              <a:t>반수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치사량</a:t>
            </a:r>
            <a:r>
              <a:rPr lang="en-US" altLang="ko-KR" sz="1800" dirty="0" smtClean="0"/>
              <a:t>(LD50)</a:t>
            </a:r>
            <a:r>
              <a:rPr lang="ko-KR" altLang="en-US" sz="1800" dirty="0" smtClean="0"/>
              <a:t>은 체중 ㎏당 </a:t>
            </a:r>
            <a:r>
              <a:rPr lang="en-US" altLang="ko-KR" sz="1800" dirty="0" smtClean="0"/>
              <a:t>165~188㎎ </a:t>
            </a:r>
            <a:r>
              <a:rPr lang="ko-KR" altLang="en-US" sz="1800" dirty="0" smtClean="0"/>
              <a:t>정도이다</a:t>
            </a:r>
            <a:r>
              <a:rPr lang="en-US" altLang="ko-KR" sz="1800" dirty="0" smtClean="0"/>
              <a:t>. </a:t>
            </a:r>
            <a:r>
              <a:rPr lang="ko-KR" altLang="en-US" sz="1800" dirty="0" err="1" smtClean="0"/>
              <a:t>산란계의</a:t>
            </a:r>
            <a:r>
              <a:rPr lang="ko-KR" altLang="en-US" sz="1800" dirty="0" smtClean="0"/>
              <a:t> 산란율이나 </a:t>
            </a:r>
            <a:r>
              <a:rPr lang="ko-KR" altLang="en-US" sz="1800" dirty="0" err="1" smtClean="0"/>
              <a:t>난각의</a:t>
            </a:r>
            <a:r>
              <a:rPr lang="ko-KR" altLang="en-US" sz="1800" dirty="0" smtClean="0"/>
              <a:t> 질에는 </a:t>
            </a:r>
            <a:r>
              <a:rPr lang="ko-KR" altLang="en-US" sz="1800" dirty="0" err="1" smtClean="0"/>
              <a:t>크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게 </a:t>
            </a:r>
            <a:r>
              <a:rPr lang="ko-KR" altLang="en-US" sz="1800" dirty="0" smtClean="0"/>
              <a:t>영향을 미치지 않는다</a:t>
            </a:r>
            <a:r>
              <a:rPr lang="en-US" altLang="ko-KR" sz="1800" dirty="0" smtClean="0"/>
              <a:t>. </a:t>
            </a:r>
          </a:p>
          <a:p>
            <a:pPr>
              <a:buNone/>
            </a:pPr>
            <a:r>
              <a:rPr lang="en-US" altLang="ko-KR" sz="2400" dirty="0" smtClean="0"/>
              <a:t>           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-32" y="-16"/>
            <a:ext cx="8229600" cy="1143000"/>
          </a:xfrm>
        </p:spPr>
        <p:txBody>
          <a:bodyPr/>
          <a:lstStyle/>
          <a:p>
            <a:pPr algn="l"/>
            <a:r>
              <a:rPr lang="en-US" altLang="ko-KR" b="1" dirty="0" smtClean="0">
                <a:effectLst/>
                <a:latin typeface="+mj-ea"/>
              </a:rPr>
              <a:t>2</a:t>
            </a:r>
            <a:r>
              <a:rPr lang="en-US" altLang="ko-KR" b="1" dirty="0" smtClean="0">
                <a:effectLst/>
                <a:latin typeface="+mj-ea"/>
              </a:rPr>
              <a:t>. </a:t>
            </a:r>
            <a:r>
              <a:rPr lang="ko-KR" altLang="en-US" b="1" dirty="0" smtClean="0">
                <a:effectLst/>
                <a:latin typeface="+mj-ea"/>
              </a:rPr>
              <a:t>중독 무기물</a:t>
            </a:r>
            <a:endParaRPr lang="ko-KR" altLang="en-US" dirty="0">
              <a:effectLst/>
              <a:latin typeface="+mj-ea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+mn-ea"/>
              </a:rPr>
              <a:t>3) </a:t>
            </a:r>
            <a:r>
              <a:rPr lang="ko-KR" altLang="en-US" sz="2400" b="1" dirty="0" smtClean="0">
                <a:latin typeface="+mn-ea"/>
              </a:rPr>
              <a:t>카드뮴중독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>
              <a:buNone/>
            </a:pPr>
            <a:endParaRPr lang="en-US" altLang="ko-KR" sz="1800" b="1" dirty="0" smtClean="0">
              <a:latin typeface="+mn-ea"/>
            </a:endParaRPr>
          </a:p>
          <a:p>
            <a:pPr>
              <a:buNone/>
            </a:pPr>
            <a:endParaRPr lang="en-US" altLang="ko-KR" sz="1800" b="1" dirty="0" smtClean="0">
              <a:latin typeface="+mn-ea"/>
            </a:endParaRPr>
          </a:p>
          <a:p>
            <a:pPr>
              <a:buNone/>
            </a:pPr>
            <a:r>
              <a:rPr lang="en-US" altLang="ko-KR" sz="1800" b="1" dirty="0" smtClean="0">
                <a:latin typeface="+mn-ea"/>
              </a:rPr>
              <a:t>(2) </a:t>
            </a:r>
            <a:r>
              <a:rPr lang="ko-KR" altLang="en-US" sz="1800" b="1" dirty="0" smtClean="0">
                <a:latin typeface="+mn-ea"/>
              </a:rPr>
              <a:t>진단</a:t>
            </a:r>
            <a:endParaRPr lang="en-US" altLang="ko-KR" sz="1800" b="1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의심되는 </a:t>
            </a:r>
            <a:r>
              <a:rPr lang="ko-KR" altLang="en-US" sz="1800" dirty="0" smtClean="0">
                <a:latin typeface="+mn-ea"/>
              </a:rPr>
              <a:t>사료 또는 음수중의 카드뮴 함량을 분석한다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카드뮴이 식품 중에 </a:t>
            </a:r>
            <a:r>
              <a:rPr lang="en-US" altLang="ko-KR" sz="1800" dirty="0" smtClean="0">
                <a:latin typeface="+mn-ea"/>
              </a:rPr>
              <a:t>5ppm </a:t>
            </a:r>
            <a:r>
              <a:rPr lang="ko-KR" altLang="en-US" sz="1800" dirty="0" smtClean="0">
                <a:latin typeface="+mn-ea"/>
              </a:rPr>
              <a:t>이상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이면 </a:t>
            </a:r>
            <a:r>
              <a:rPr lang="ko-KR" altLang="en-US" sz="1800" dirty="0" smtClean="0">
                <a:latin typeface="+mn-ea"/>
              </a:rPr>
              <a:t>중독증이 유발될 수 있다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확인진단을 위하여 혈액이나 </a:t>
            </a:r>
            <a:r>
              <a:rPr lang="ko-KR" altLang="en-US" sz="1800" dirty="0" err="1" smtClean="0">
                <a:latin typeface="+mn-ea"/>
              </a:rPr>
              <a:t>동물폐사체의</a:t>
            </a:r>
            <a:r>
              <a:rPr lang="ko-KR" altLang="en-US" sz="1800" dirty="0" smtClean="0">
                <a:latin typeface="+mn-ea"/>
              </a:rPr>
              <a:t> 간장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신장 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등 </a:t>
            </a:r>
            <a:r>
              <a:rPr lang="ko-KR" altLang="en-US" sz="1800" dirty="0" smtClean="0">
                <a:latin typeface="+mn-ea"/>
              </a:rPr>
              <a:t>실질장기 중의 카드뮴함량을 측정한다</a:t>
            </a:r>
            <a:r>
              <a:rPr lang="en-US" altLang="ko-KR" sz="1800" dirty="0" smtClean="0">
                <a:latin typeface="+mn-ea"/>
              </a:rPr>
              <a:t>. 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b="1" dirty="0" smtClean="0">
                <a:latin typeface="+mn-ea"/>
              </a:rPr>
              <a:t>(3) </a:t>
            </a:r>
            <a:r>
              <a:rPr lang="ko-KR" altLang="en-US" sz="1800" b="1" dirty="0" smtClean="0">
                <a:latin typeface="+mn-ea"/>
              </a:rPr>
              <a:t>치료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smtClean="0">
                <a:latin typeface="+mn-ea"/>
              </a:rPr>
              <a:t> 급성 중독의 경우에는 </a:t>
            </a:r>
            <a:r>
              <a:rPr lang="ko-KR" altLang="en-US" sz="1800" dirty="0" err="1" smtClean="0">
                <a:latin typeface="+mn-ea"/>
              </a:rPr>
              <a:t>위세척</a:t>
            </a:r>
            <a:r>
              <a:rPr lang="ko-KR" altLang="en-US" sz="1800" dirty="0" smtClean="0">
                <a:latin typeface="+mn-ea"/>
              </a:rPr>
              <a:t> 후 </a:t>
            </a:r>
            <a:r>
              <a:rPr lang="en-US" altLang="ko-KR" sz="1800" dirty="0" smtClean="0">
                <a:latin typeface="+mn-ea"/>
              </a:rPr>
              <a:t>EDTA</a:t>
            </a:r>
            <a:r>
              <a:rPr lang="ko-KR" altLang="en-US" sz="1800" dirty="0" smtClean="0">
                <a:latin typeface="+mn-ea"/>
              </a:rPr>
              <a:t>와 같은 착화합물 형성물질을 투여하여 체내로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err="1" smtClean="0">
                <a:latin typeface="+mn-ea"/>
              </a:rPr>
              <a:t>부터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카드뮴을 점차로 배출시켜야 </a:t>
            </a:r>
            <a:r>
              <a:rPr lang="ko-KR" altLang="en-US" sz="1800" dirty="0" smtClean="0">
                <a:latin typeface="+mn-ea"/>
              </a:rPr>
              <a:t>한다</a:t>
            </a:r>
            <a:r>
              <a:rPr lang="en-US" altLang="ko-KR" sz="1800" dirty="0" smtClean="0">
                <a:latin typeface="+mn-ea"/>
              </a:rPr>
              <a:t>.</a:t>
            </a:r>
            <a:r>
              <a:rPr lang="ko-KR" altLang="en-US" sz="1800" dirty="0" smtClean="0">
                <a:latin typeface="+mn-ea"/>
              </a:rPr>
              <a:t>유황함유 </a:t>
            </a:r>
            <a:r>
              <a:rPr lang="ko-KR" altLang="en-US" sz="1800" dirty="0" smtClean="0">
                <a:latin typeface="+mn-ea"/>
              </a:rPr>
              <a:t>화합물들은 </a:t>
            </a:r>
            <a:r>
              <a:rPr lang="ko-KR" altLang="en-US" sz="1800" dirty="0" err="1" smtClean="0">
                <a:latin typeface="+mn-ea"/>
              </a:rPr>
              <a:t>신장내에</a:t>
            </a:r>
            <a:r>
              <a:rPr lang="ko-KR" altLang="en-US" sz="1800" dirty="0" smtClean="0">
                <a:latin typeface="+mn-ea"/>
              </a:rPr>
              <a:t> 카드뮴농도를 </a:t>
            </a:r>
            <a:r>
              <a:rPr lang="ko-KR" altLang="en-US" sz="1800" dirty="0" smtClean="0">
                <a:latin typeface="+mn-ea"/>
              </a:rPr>
              <a:t>증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ko-KR" altLang="en-US" sz="1800" dirty="0" err="1" smtClean="0">
                <a:latin typeface="+mn-ea"/>
              </a:rPr>
              <a:t>가시켜</a:t>
            </a:r>
            <a:r>
              <a:rPr lang="ko-KR" altLang="en-US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신장독성을 일으키므로 사용에 유의하여야 한다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비타민</a:t>
            </a:r>
            <a:r>
              <a:rPr lang="en-US" altLang="ko-KR" sz="1800" dirty="0" smtClean="0">
                <a:latin typeface="+mn-ea"/>
              </a:rPr>
              <a:t>C, </a:t>
            </a:r>
            <a:r>
              <a:rPr lang="ko-KR" altLang="en-US" sz="1800" dirty="0" smtClean="0">
                <a:latin typeface="+mn-ea"/>
              </a:rPr>
              <a:t>티아민 또는 </a:t>
            </a:r>
            <a:r>
              <a:rPr lang="ko-KR" altLang="en-US" sz="1800" dirty="0" smtClean="0">
                <a:latin typeface="+mn-ea"/>
              </a:rPr>
              <a:t>비타민</a:t>
            </a:r>
            <a:endParaRPr lang="en-US" altLang="ko-KR" sz="1800" dirty="0" smtClean="0">
              <a:latin typeface="+mn-ea"/>
            </a:endParaRPr>
          </a:p>
          <a:p>
            <a:pPr>
              <a:buNone/>
            </a:pPr>
            <a:r>
              <a:rPr lang="en-US" altLang="ko-KR" sz="1800" dirty="0" smtClean="0">
                <a:latin typeface="+mn-ea"/>
              </a:rPr>
              <a:t>E</a:t>
            </a:r>
            <a:r>
              <a:rPr lang="ko-KR" altLang="en-US" sz="1800" dirty="0" smtClean="0">
                <a:latin typeface="+mn-ea"/>
              </a:rPr>
              <a:t>는 카드뮴 </a:t>
            </a:r>
            <a:r>
              <a:rPr lang="ko-KR" altLang="en-US" sz="1800" dirty="0" smtClean="0">
                <a:latin typeface="+mn-ea"/>
              </a:rPr>
              <a:t>중독증의 </a:t>
            </a:r>
            <a:r>
              <a:rPr lang="ko-KR" altLang="en-US" sz="1800" dirty="0" smtClean="0">
                <a:latin typeface="+mn-ea"/>
              </a:rPr>
              <a:t>해독 또는 카드뮴의 배출을 위하여 </a:t>
            </a:r>
            <a:r>
              <a:rPr lang="ko-KR" altLang="en-US" sz="1800" dirty="0" smtClean="0">
                <a:latin typeface="+mn-ea"/>
              </a:rPr>
              <a:t>추천된다</a:t>
            </a:r>
            <a:r>
              <a:rPr lang="en-US" altLang="ko-KR" sz="1800" dirty="0" smtClean="0">
                <a:latin typeface="+mn-ea"/>
              </a:rPr>
              <a:t>.</a:t>
            </a: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133</TotalTime>
  <Words>421</Words>
  <Application>Microsoft Office PowerPoint</Application>
  <PresentationFormat>화면 슬라이드 쇼(4:3)</PresentationFormat>
  <Paragraphs>164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연꽃 당초 무늬</vt:lpstr>
      <vt:lpstr>중독 무기물</vt:lpstr>
      <vt:lpstr>1. 중독 무기물이란?</vt:lpstr>
      <vt:lpstr>2. 중독 무기물의 종류</vt:lpstr>
      <vt:lpstr>2. 중독 무기물</vt:lpstr>
      <vt:lpstr>2. 중독 무기물</vt:lpstr>
      <vt:lpstr>2. 중독 무기물</vt:lpstr>
      <vt:lpstr>2. 중독 무기물</vt:lpstr>
      <vt:lpstr>2. 중독 무기물</vt:lpstr>
      <vt:lpstr>2. 중독 무기물</vt:lpstr>
      <vt:lpstr>2. 중독 무기물</vt:lpstr>
      <vt:lpstr>2. 중독 무기물</vt:lpstr>
      <vt:lpstr>2. 중독 무기물</vt:lpstr>
      <vt:lpstr>2. 중독 무기물</vt:lpstr>
      <vt:lpstr>2. 중독 무기물</vt:lpstr>
      <vt:lpstr>참 고 문 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</dc:title>
  <dc:creator>SENSQ45</dc:creator>
  <cp:lastModifiedBy>SENSQ45</cp:lastModifiedBy>
  <cp:revision>7</cp:revision>
  <dcterms:created xsi:type="dcterms:W3CDTF">2009-11-30T07:21:08Z</dcterms:created>
  <dcterms:modified xsi:type="dcterms:W3CDTF">2009-11-30T09:34:10Z</dcterms:modified>
</cp:coreProperties>
</file>