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70" r:id="rId3"/>
    <p:sldId id="257" r:id="rId4"/>
    <p:sldId id="258" r:id="rId5"/>
    <p:sldId id="260" r:id="rId6"/>
    <p:sldId id="271" r:id="rId7"/>
    <p:sldId id="276" r:id="rId8"/>
    <p:sldId id="261" r:id="rId9"/>
    <p:sldId id="269" r:id="rId10"/>
    <p:sldId id="268" r:id="rId11"/>
    <p:sldId id="277" r:id="rId12"/>
    <p:sldId id="262" r:id="rId13"/>
    <p:sldId id="264" r:id="rId14"/>
    <p:sldId id="275" r:id="rId15"/>
    <p:sldId id="278" r:id="rId16"/>
    <p:sldId id="279" r:id="rId17"/>
    <p:sldId id="280" r:id="rId18"/>
    <p:sldId id="259" r:id="rId1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660"/>
  </p:normalViewPr>
  <p:slideViewPr>
    <p:cSldViewPr>
      <p:cViewPr varScale="1">
        <p:scale>
          <a:sx n="73" d="100"/>
          <a:sy n="73" d="100"/>
        </p:scale>
        <p:origin x="-10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42910" y="2571745"/>
            <a:ext cx="7772400" cy="1000133"/>
          </a:xfrm>
        </p:spPr>
        <p:txBody>
          <a:bodyPr/>
          <a:lstStyle>
            <a:lvl1pPr algn="ctr">
              <a:defRPr sz="440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00100" y="3929066"/>
            <a:ext cx="7129490" cy="1143008"/>
          </a:xfrm>
        </p:spPr>
        <p:txBody>
          <a:bodyPr/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572264" y="6356350"/>
            <a:ext cx="2133600" cy="365125"/>
          </a:xfrm>
        </p:spPr>
        <p:txBody>
          <a:bodyPr/>
          <a:lstStyle>
            <a:lvl1pPr algn="r">
              <a:defRPr/>
            </a:lvl1pPr>
          </a:lstStyle>
          <a:p>
            <a:fld id="{0A1E4B18-BA27-4B67-8D2C-69D0001075FE}" type="datetimeFigureOut">
              <a:rPr lang="ko-KR" altLang="en-US" smtClean="0"/>
              <a:pPr/>
              <a:t>2009-11-30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28596" y="6356351"/>
            <a:ext cx="2214578" cy="365125"/>
          </a:xfrm>
        </p:spPr>
        <p:txBody>
          <a:bodyPr/>
          <a:lstStyle>
            <a:lvl1pPr algn="l">
              <a:defRPr/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3438532" y="6356350"/>
            <a:ext cx="2133600" cy="365125"/>
          </a:xfrm>
        </p:spPr>
        <p:txBody>
          <a:bodyPr/>
          <a:lstStyle>
            <a:lvl1pPr algn="ctr">
              <a:defRPr/>
            </a:lvl1pPr>
          </a:lstStyle>
          <a:p>
            <a:fld id="{03CA1C27-2402-41E4-A19A-5B23A0754B6A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2" name="직선 연결선 11"/>
          <p:cNvCxnSpPr/>
          <p:nvPr/>
        </p:nvCxnSpPr>
        <p:spPr>
          <a:xfrm>
            <a:off x="1285852" y="3643314"/>
            <a:ext cx="6500858" cy="1588"/>
          </a:xfrm>
          <a:prstGeom prst="line">
            <a:avLst/>
          </a:prstGeom>
          <a:noFill/>
          <a:ln w="38100" cap="rnd" cmpd="sng" algn="ctr">
            <a:solidFill>
              <a:schemeClr val="tx2">
                <a:shade val="75000"/>
              </a:schemeClr>
            </a:solidFill>
            <a:prstDash val="sysDot"/>
          </a:ln>
          <a:effectLst>
            <a:outerShdw blurRad="50800" dist="25400" dir="2400000" algn="tl" rotWithShape="0">
              <a:srgbClr val="000000">
                <a:alpha val="43137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5328" cy="1143000"/>
          </a:xfrm>
        </p:spPr>
        <p:txBody>
          <a:bodyPr/>
          <a:lstStyle>
            <a:lvl1pPr algn="l"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600201"/>
            <a:ext cx="8115328" cy="4525963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E4B18-BA27-4B67-8D2C-69D0001075FE}" type="datetimeFigureOut">
              <a:rPr lang="ko-KR" altLang="en-US" smtClean="0"/>
              <a:pPr/>
              <a:t>2009-11-30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A1C27-2402-41E4-A19A-5B23A0754B6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072330" y="785795"/>
            <a:ext cx="928694" cy="5494340"/>
          </a:xfrm>
        </p:spPr>
        <p:txBody>
          <a:bodyPr vert="eaVert"/>
          <a:lstStyle>
            <a:lvl1pPr algn="ctr"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00034" y="1071546"/>
            <a:ext cx="6472254" cy="5143538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E4B18-BA27-4B67-8D2C-69D0001075FE}" type="datetimeFigureOut">
              <a:rPr lang="ko-KR" altLang="en-US" smtClean="0"/>
              <a:pPr/>
              <a:t>2009-11-30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A1C27-2402-41E4-A19A-5B23A0754B6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6829444" cy="928686"/>
          </a:xfrm>
        </p:spPr>
        <p:txBody>
          <a:bodyPr/>
          <a:lstStyle>
            <a:lvl1pPr>
              <a:defRPr sz="400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E4B18-BA27-4B67-8D2C-69D0001075FE}" type="datetimeFigureOut">
              <a:rPr lang="ko-KR" altLang="en-US" smtClean="0"/>
              <a:pPr/>
              <a:t>2009-11-30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A1C27-2402-41E4-A19A-5B23A0754B6A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500034" y="1357298"/>
            <a:ext cx="6786610" cy="1588"/>
          </a:xfrm>
          <a:prstGeom prst="line">
            <a:avLst/>
          </a:prstGeom>
          <a:noFill/>
          <a:ln w="38100" cap="rnd" cmpd="sng" algn="ctr">
            <a:solidFill>
              <a:srgbClr val="FBFEC6">
                <a:shade val="75000"/>
              </a:srgbClr>
            </a:solidFill>
            <a:prstDash val="sysDot"/>
          </a:ln>
          <a:effectLst>
            <a:outerShdw blurRad="50800" dist="25400" dir="2400000" algn="tl" rotWithShape="0">
              <a:srgbClr val="000000">
                <a:alpha val="43137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3786190"/>
            <a:ext cx="8286808" cy="857256"/>
          </a:xfrm>
        </p:spPr>
        <p:txBody>
          <a:bodyPr anchor="ctr"/>
          <a:lstStyle>
            <a:lvl1pPr algn="l">
              <a:defRPr sz="4400" b="1" cap="all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4857760"/>
            <a:ext cx="8215370" cy="1214446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E4B18-BA27-4B67-8D2C-69D0001075FE}" type="datetimeFigureOut">
              <a:rPr lang="ko-KR" altLang="en-US" smtClean="0"/>
              <a:pPr/>
              <a:t>2009-11-30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A1C27-2402-41E4-A19A-5B23A0754B6A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 flipV="1">
            <a:off x="513495" y="4714884"/>
            <a:ext cx="8201909" cy="29261"/>
          </a:xfrm>
          <a:prstGeom prst="line">
            <a:avLst/>
          </a:prstGeom>
          <a:noFill/>
          <a:ln w="38100" cap="rnd" cmpd="sng" algn="ctr">
            <a:solidFill>
              <a:srgbClr val="FBFEC6">
                <a:shade val="75000"/>
              </a:srgbClr>
            </a:solidFill>
            <a:prstDash val="sysDot"/>
          </a:ln>
          <a:effectLst>
            <a:outerShdw blurRad="50800" dist="25400" dir="2400000" algn="tl" rotWithShape="0">
              <a:srgbClr val="000000">
                <a:alpha val="43137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E4B18-BA27-4B67-8D2C-69D0001075FE}" type="datetimeFigureOut">
              <a:rPr lang="ko-KR" altLang="en-US" smtClean="0"/>
              <a:pPr/>
              <a:t>2009-11-30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A1C27-2402-41E4-A19A-5B23A0754B6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5354646"/>
            <a:ext cx="4041648" cy="639762"/>
          </a:xfrm>
          <a:prstGeom prst="roundRect">
            <a:avLst>
              <a:gd name="adj" fmla="val 0"/>
            </a:avLst>
          </a:prstGeom>
          <a:noFill/>
          <a:ln w="19050">
            <a:noFill/>
            <a:prstDash val="sysDot"/>
          </a:ln>
          <a:scene3d>
            <a:camera prst="orthographicFront"/>
            <a:lightRig rig="threePt" dir="t"/>
          </a:scene3d>
          <a:sp3d>
            <a:contourClr>
              <a:schemeClr val="tx2"/>
            </a:contourClr>
          </a:sp3d>
        </p:spPr>
        <p:txBody>
          <a:bodyPr anchor="ctr"/>
          <a:lstStyle>
            <a:lvl1pPr marL="0" indent="0" algn="ctr">
              <a:buNone/>
              <a:defRPr sz="2400" b="1"/>
            </a:lvl1pPr>
            <a:lvl2pPr marL="457200" indent="0" algn="ctr">
              <a:buNone/>
              <a:defRPr sz="2000" b="1"/>
            </a:lvl2pPr>
            <a:lvl3pPr marL="914400" indent="0" algn="ctr">
              <a:buNone/>
              <a:defRPr sz="1800" b="1"/>
            </a:lvl3pPr>
            <a:lvl4pPr marL="1371600" indent="0" algn="ctr">
              <a:buNone/>
              <a:defRPr sz="1600" b="1"/>
            </a:lvl4pPr>
            <a:lvl5pPr marL="1828800" indent="0" algn="ctr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0034" y="1571612"/>
            <a:ext cx="4040188" cy="378621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87860" y="5357826"/>
            <a:ext cx="4041648" cy="639762"/>
          </a:xfrm>
          <a:prstGeom prst="roundRect">
            <a:avLst>
              <a:gd name="adj" fmla="val 0"/>
            </a:avLst>
          </a:prstGeom>
          <a:noFill/>
          <a:ln w="19050">
            <a:noFill/>
            <a:prstDash val="sysDot"/>
          </a:ln>
          <a:scene3d>
            <a:camera prst="orthographicFront"/>
            <a:lightRig rig="threePt" dir="t"/>
          </a:scene3d>
          <a:sp3d>
            <a:contourClr>
              <a:schemeClr val="tx2"/>
            </a:contourClr>
          </a:sp3d>
        </p:spPr>
        <p:txBody>
          <a:bodyPr anchor="ctr"/>
          <a:lstStyle>
            <a:lvl1pPr marL="0" indent="0" algn="ctr">
              <a:buNone/>
              <a:defRPr sz="2400" b="1"/>
            </a:lvl1pPr>
            <a:lvl2pPr marL="457200" indent="0" algn="ctr">
              <a:buNone/>
              <a:defRPr sz="2000" b="1"/>
            </a:lvl2pPr>
            <a:lvl3pPr marL="914400" indent="0" algn="ctr">
              <a:buNone/>
              <a:defRPr sz="1800" b="1"/>
            </a:lvl3pPr>
            <a:lvl4pPr marL="1371600" indent="0" algn="ctr">
              <a:buNone/>
              <a:defRPr sz="1600" b="1"/>
            </a:lvl4pPr>
            <a:lvl5pPr marL="1828800" indent="0" algn="ctr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87860" y="1571612"/>
            <a:ext cx="4041775" cy="378621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E4B18-BA27-4B67-8D2C-69D0001075FE}" type="datetimeFigureOut">
              <a:rPr lang="ko-KR" altLang="en-US" smtClean="0"/>
              <a:pPr/>
              <a:t>2009-11-30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A1C27-2402-41E4-A19A-5B23A0754B6A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1" name="직선 연결선 10"/>
          <p:cNvCxnSpPr/>
          <p:nvPr/>
        </p:nvCxnSpPr>
        <p:spPr>
          <a:xfrm>
            <a:off x="500034" y="6215082"/>
            <a:ext cx="8143932" cy="1588"/>
          </a:xfrm>
          <a:prstGeom prst="line">
            <a:avLst/>
          </a:prstGeom>
          <a:noFill/>
          <a:ln w="38100" cap="rnd" cmpd="sng" algn="ctr">
            <a:solidFill>
              <a:srgbClr val="FBFEC6">
                <a:shade val="75000"/>
              </a:srgbClr>
            </a:solidFill>
            <a:prstDash val="sysDot"/>
          </a:ln>
          <a:effectLst>
            <a:outerShdw blurRad="50800" dist="25400" dir="2400000" algn="tl" rotWithShape="0">
              <a:srgbClr val="000000">
                <a:alpha val="43137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E4B18-BA27-4B67-8D2C-69D0001075FE}" type="datetimeFigureOut">
              <a:rPr lang="ko-KR" altLang="en-US" smtClean="0"/>
              <a:pPr/>
              <a:t>2009-11-30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A1C27-2402-41E4-A19A-5B23A0754B6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E4B18-BA27-4B67-8D2C-69D0001075FE}" type="datetimeFigureOut">
              <a:rPr lang="ko-KR" altLang="en-US" smtClean="0"/>
              <a:pPr/>
              <a:t>2009-11-30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A1C27-2402-41E4-A19A-5B23A0754B6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0034" y="1357299"/>
            <a:ext cx="7572428" cy="3643339"/>
          </a:xfrm>
        </p:spPr>
        <p:txBody>
          <a:bodyPr/>
          <a:lstStyle>
            <a:lvl1pPr>
              <a:defRPr sz="24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7643866" cy="642942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2114" y="5072074"/>
            <a:ext cx="8151852" cy="105409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E4B18-BA27-4B67-8D2C-69D0001075FE}" type="datetimeFigureOut">
              <a:rPr lang="ko-KR" altLang="en-US" smtClean="0"/>
              <a:pPr/>
              <a:t>2009-11-30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A1C27-2402-41E4-A19A-5B23A0754B6A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9" name="직선 연결선 8"/>
          <p:cNvCxnSpPr/>
          <p:nvPr/>
        </p:nvCxnSpPr>
        <p:spPr>
          <a:xfrm>
            <a:off x="500034" y="1214422"/>
            <a:ext cx="7572428" cy="1588"/>
          </a:xfrm>
          <a:prstGeom prst="line">
            <a:avLst/>
          </a:prstGeom>
          <a:noFill/>
          <a:ln w="38100" cap="rnd" cmpd="sng" algn="ctr">
            <a:solidFill>
              <a:srgbClr val="FBFEC6">
                <a:shade val="75000"/>
              </a:srgbClr>
            </a:solidFill>
            <a:prstDash val="sysDot"/>
          </a:ln>
          <a:effectLst>
            <a:outerShdw blurRad="50800" dist="25400" dir="2400000" algn="tl" rotWithShape="0">
              <a:srgbClr val="000000">
                <a:alpha val="43137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43042" y="428604"/>
            <a:ext cx="4500594" cy="566738"/>
          </a:xfrm>
        </p:spPr>
        <p:txBody>
          <a:bodyPr anchor="ctr"/>
          <a:lstStyle>
            <a:lvl1pPr algn="l"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500298" y="5500702"/>
            <a:ext cx="5214974" cy="714380"/>
          </a:xfrm>
        </p:spPr>
        <p:txBody>
          <a:bodyPr/>
          <a:lstStyle>
            <a:lvl1pPr marL="0" indent="0" algn="l">
              <a:buNone/>
              <a:defRPr sz="1400"/>
            </a:lvl1pPr>
            <a:lvl2pPr marL="457200" indent="0" algn="l">
              <a:buNone/>
              <a:defRPr sz="1200"/>
            </a:lvl2pPr>
            <a:lvl3pPr marL="914400" indent="0" algn="l">
              <a:buNone/>
              <a:defRPr sz="1000"/>
            </a:lvl3pPr>
            <a:lvl4pPr marL="1371600" indent="0" algn="l">
              <a:buNone/>
              <a:defRPr sz="900"/>
            </a:lvl4pPr>
            <a:lvl5pPr marL="1828800" indent="0" algn="l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E4B18-BA27-4B67-8D2C-69D0001075FE}" type="datetimeFigureOut">
              <a:rPr lang="ko-KR" altLang="en-US" smtClean="0"/>
              <a:pPr/>
              <a:t>2009-11-30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A1C27-2402-41E4-A19A-5B23A0754B6A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2" name="그림 개체 틀 11"/>
          <p:cNvSpPr>
            <a:spLocks noGrp="1"/>
          </p:cNvSpPr>
          <p:nvPr>
            <p:ph type="pic" sz="quarter" idx="1"/>
          </p:nvPr>
        </p:nvSpPr>
        <p:spPr>
          <a:xfrm>
            <a:off x="1785918" y="1000108"/>
            <a:ext cx="5857875" cy="4429125"/>
          </a:xfrm>
          <a:prstGeom prst="snip2DiagRect">
            <a:avLst>
              <a:gd name="adj1" fmla="val 0"/>
              <a:gd name="adj2" fmla="val 16667"/>
            </a:avLst>
          </a:prstGeom>
          <a:solidFill>
            <a:schemeClr val="bg2">
              <a:shade val="50000"/>
            </a:schemeClr>
          </a:solidFill>
          <a:ln w="76200">
            <a:solidFill>
              <a:schemeClr val="bg2">
                <a:tint val="60000"/>
              </a:schemeClr>
            </a:solidFill>
          </a:ln>
        </p:spPr>
        <p:txBody>
          <a:bodyPr/>
          <a:lstStyle/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6829444" cy="857248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85804" y="1500174"/>
            <a:ext cx="8229600" cy="462599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572264" y="6357958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fld id="{0A1E4B18-BA27-4B67-8D2C-69D0001075FE}" type="datetimeFigureOut">
              <a:rPr lang="ko-KR" altLang="en-US" smtClean="0"/>
              <a:pPr/>
              <a:t>2009-11-30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61954" y="6356351"/>
            <a:ext cx="2681286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143372" y="6356351"/>
            <a:ext cx="1114404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fld id="{03CA1C27-2402-41E4-A19A-5B23A0754B6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1" hangingPunct="1">
        <a:spcBef>
          <a:spcPct val="0"/>
        </a:spcBef>
        <a:buNone/>
        <a:defRPr kumimoji="0" sz="4000" b="0" kern="1200"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5400000" scaled="1"/>
            <a:tileRect/>
          </a:gradFill>
          <a:effectLst>
            <a:innerShdw blurRad="50800" dist="50800" dir="13500000">
              <a:srgbClr val="000000">
                <a:alpha val="80000"/>
              </a:srgbClr>
            </a:innerShdw>
          </a:effectLst>
          <a:latin typeface="+mj-ea"/>
          <a:ea typeface="+mj-ea"/>
          <a:cs typeface="HY견고딕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Clr>
          <a:schemeClr val="accent2"/>
        </a:buClr>
        <a:buFont typeface="Wingdings 2"/>
        <a:buChar char="õ"/>
        <a:defRPr kumimoji="0" sz="3200" kern="1200">
          <a:solidFill>
            <a:schemeClr val="tx1"/>
          </a:solidFill>
          <a:latin typeface="+mn-ea"/>
          <a:ea typeface="+mn-ea"/>
          <a:cs typeface="맑은 고딕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/>
        </a:buClr>
        <a:buSzPct val="90000"/>
        <a:buFont typeface="Wingdings 2"/>
        <a:buChar char="â"/>
        <a:defRPr kumimoji="0" sz="2800" kern="1200">
          <a:solidFill>
            <a:schemeClr val="tx1"/>
          </a:solidFill>
          <a:latin typeface="+mn-ea"/>
          <a:ea typeface="+mn-ea"/>
          <a:cs typeface="맑은 고딕"/>
        </a:defRPr>
      </a:lvl2pPr>
      <a:lvl3pPr marL="1143000" indent="-228600" algn="l" rtl="0" eaLnBrk="1" latinLnBrk="1" hangingPunct="1">
        <a:spcBef>
          <a:spcPct val="20000"/>
        </a:spcBef>
        <a:buClr>
          <a:schemeClr val="accent3"/>
        </a:buClr>
        <a:buSzPct val="85000"/>
        <a:buFont typeface="Wingdings 2"/>
        <a:buChar char="Ý"/>
        <a:defRPr kumimoji="0" sz="2400" kern="1200">
          <a:solidFill>
            <a:schemeClr val="tx1"/>
          </a:solidFill>
          <a:latin typeface="+mn-ea"/>
          <a:ea typeface="+mn-ea"/>
          <a:cs typeface="맑은 고딕"/>
        </a:defRPr>
      </a:lvl3pPr>
      <a:lvl4pPr marL="1600200" indent="-228600" algn="l" rtl="0" eaLnBrk="1" latinLnBrk="1" hangingPunct="1">
        <a:spcBef>
          <a:spcPct val="20000"/>
        </a:spcBef>
        <a:buClr>
          <a:schemeClr val="accent5"/>
        </a:buClr>
        <a:buSzPct val="75000"/>
        <a:buFont typeface="Wingdings 2"/>
        <a:buChar char="×"/>
        <a:defRPr kumimoji="0" sz="2200" kern="1200">
          <a:solidFill>
            <a:schemeClr val="tx1"/>
          </a:solidFill>
          <a:latin typeface="+mn-ea"/>
          <a:ea typeface="+mn-ea"/>
          <a:cs typeface="맑은 고딕"/>
        </a:defRPr>
      </a:lvl4pPr>
      <a:lvl5pPr marL="2057400" indent="-228600" algn="l" rtl="0" eaLnBrk="1" latinLnBrk="1" hangingPunct="1">
        <a:spcBef>
          <a:spcPct val="20000"/>
        </a:spcBef>
        <a:buClr>
          <a:schemeClr val="accent6"/>
        </a:buClr>
        <a:buSzPct val="70000"/>
        <a:buFont typeface="Wingdings 2"/>
        <a:buChar char="Ð"/>
        <a:defRPr kumimoji="0" sz="2000" kern="1200">
          <a:solidFill>
            <a:schemeClr val="tx1"/>
          </a:solidFill>
          <a:latin typeface="+mn-ea"/>
          <a:ea typeface="+mn-ea"/>
          <a:cs typeface="맑은 고딕"/>
        </a:defRPr>
      </a:lvl5pPr>
      <a:lvl6pPr marL="2514600" indent="-228600" algn="l" rtl="0" eaLnBrk="1" latinLnBrk="1" hangingPunct="1">
        <a:spcBef>
          <a:spcPct val="20000"/>
        </a:spcBef>
        <a:buClr>
          <a:schemeClr val="accent4">
            <a:tint val="60000"/>
          </a:schemeClr>
        </a:buClr>
        <a:buSzPct val="60000"/>
        <a:buFont typeface="Wingdings 2"/>
        <a:buChar char="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tx2"/>
        </a:buClr>
        <a:buSzPct val="50000"/>
        <a:buFont typeface="Wingdings 2"/>
        <a:buChar char="Ý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3">
            <a:tint val="60000"/>
          </a:schemeClr>
        </a:buClr>
        <a:buSzPct val="50000"/>
        <a:buFont typeface="Wingdings 2"/>
        <a:buChar char="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accent1">
            <a:tint val="60000"/>
          </a:schemeClr>
        </a:buClr>
        <a:buSzPct val="50000"/>
        <a:buFont typeface="Wingdings 2"/>
        <a:buChar char="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terms.naver.com/item.nhn?dirId=11&amp;docId=8542" TargetMode="External"/><Relationship Id="rId2" Type="http://schemas.openxmlformats.org/officeDocument/2006/relationships/hyperlink" Target="http://terms.naver.com/item.nhn?dirId=11&amp;docId=8537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100.naver.com/search.nhn?query=%B8%B6%BD%BA%C5%A9" TargetMode="External"/><Relationship Id="rId2" Type="http://schemas.openxmlformats.org/officeDocument/2006/relationships/hyperlink" Target="http://100.naver.com/100.nhn?docid=132187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100.naver.com/100.nhn?docid=81974" TargetMode="External"/><Relationship Id="rId4" Type="http://schemas.openxmlformats.org/officeDocument/2006/relationships/hyperlink" Target="http://100.naver.com/100.nhn?docid=102378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중독무기</a:t>
            </a:r>
            <a:r>
              <a:rPr lang="ko-KR" altLang="en-US" dirty="0"/>
              <a:t>물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ko-KR" dirty="0" smtClean="0"/>
              <a:t>20838167 </a:t>
            </a:r>
            <a:r>
              <a:rPr lang="ko-KR" altLang="en-US" dirty="0" smtClean="0"/>
              <a:t>동물자원학과 김경선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4294967295"/>
          </p:nvPr>
        </p:nvSpPr>
        <p:spPr>
          <a:xfrm>
            <a:off x="500034" y="571480"/>
            <a:ext cx="8229600" cy="5554669"/>
          </a:xfrm>
        </p:spPr>
        <p:txBody>
          <a:bodyPr>
            <a:normAutofit fontScale="85000" lnSpcReduction="10000"/>
          </a:bodyPr>
          <a:lstStyle/>
          <a:p>
            <a:r>
              <a:rPr lang="ko-KR" altLang="en-US" dirty="0" smtClean="0"/>
              <a:t>치료로서는 될수록 빨리 신선한 공기 속으로 옮기고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인공호흡이나 산소흡입 등을 하고 절대안정을 시킨다</a:t>
            </a:r>
            <a:r>
              <a:rPr lang="en-US" altLang="ko-KR" dirty="0" smtClean="0"/>
              <a:t>. 95%</a:t>
            </a:r>
            <a:r>
              <a:rPr lang="ko-KR" altLang="en-US" dirty="0" smtClean="0"/>
              <a:t>의 산소에 </a:t>
            </a:r>
            <a:r>
              <a:rPr lang="en-US" altLang="ko-KR" dirty="0" smtClean="0"/>
              <a:t>5%</a:t>
            </a:r>
            <a:r>
              <a:rPr lang="ko-KR" altLang="en-US" dirty="0" smtClean="0"/>
              <a:t>의 탄산가스를 혼합하여 흡입하면 호흡중추를 자극하고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또는 산성반응에서는 일산화탄소가 불안정해져 배출되기 쉬워진다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그 밖에 호흡자극제를 주사하거나</a:t>
            </a:r>
            <a:r>
              <a:rPr lang="en-US" altLang="ko-KR" dirty="0" smtClean="0"/>
              <a:t>, </a:t>
            </a:r>
            <a:r>
              <a:rPr lang="ko-KR" altLang="en-US" dirty="0" smtClean="0"/>
              <a:t>사혈</a:t>
            </a:r>
            <a:r>
              <a:rPr lang="en-US" altLang="ko-KR" dirty="0" smtClean="0"/>
              <a:t>(</a:t>
            </a:r>
            <a:r>
              <a:rPr lang="ko-KR" altLang="en-US" dirty="0" smtClean="0"/>
              <a:t>瀉血</a:t>
            </a:r>
            <a:r>
              <a:rPr lang="en-US" altLang="ko-KR" dirty="0" smtClean="0"/>
              <a:t>)</a:t>
            </a:r>
            <a:r>
              <a:rPr lang="ko-KR" altLang="en-US" dirty="0" smtClean="0"/>
              <a:t>한 다음 수혈 또는 포도당액</a:t>
            </a:r>
            <a:r>
              <a:rPr lang="en-US" altLang="ko-KR" dirty="0" smtClean="0"/>
              <a:t>·</a:t>
            </a:r>
            <a:r>
              <a:rPr lang="ko-KR" altLang="en-US" dirty="0" smtClean="0"/>
              <a:t>링거액 등을 주입하고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또 강심제 등을 투여하기도 한다</a:t>
            </a:r>
            <a:r>
              <a:rPr lang="en-US" altLang="ko-KR" dirty="0" smtClean="0"/>
              <a:t>. </a:t>
            </a:r>
          </a:p>
          <a:p>
            <a:r>
              <a:rPr lang="ko-KR" altLang="en-US" dirty="0" smtClean="0"/>
              <a:t>만성중독은 극히 미량의 일산화탄소를 반복하여 흡입한 결과 일어나는 것으로서</a:t>
            </a:r>
            <a:r>
              <a:rPr lang="en-US" altLang="ko-KR" dirty="0" smtClean="0"/>
              <a:t>, </a:t>
            </a:r>
            <a:r>
              <a:rPr lang="ko-KR" altLang="en-US" dirty="0" smtClean="0"/>
              <a:t>급성중독의 후유증과 비슷한 증세를 나타낸다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즉</a:t>
            </a:r>
            <a:r>
              <a:rPr lang="en-US" altLang="ko-KR" dirty="0" smtClean="0"/>
              <a:t>, </a:t>
            </a:r>
            <a:r>
              <a:rPr lang="ko-KR" altLang="en-US" dirty="0" smtClean="0"/>
              <a:t>두통</a:t>
            </a:r>
            <a:r>
              <a:rPr lang="en-US" altLang="ko-KR" dirty="0" smtClean="0"/>
              <a:t>·</a:t>
            </a:r>
            <a:r>
              <a:rPr lang="ko-KR" altLang="en-US" dirty="0" smtClean="0"/>
              <a:t>권태감</a:t>
            </a:r>
            <a:r>
              <a:rPr lang="en-US" altLang="ko-KR" dirty="0" smtClean="0"/>
              <a:t>·</a:t>
            </a:r>
            <a:r>
              <a:rPr lang="ko-KR" altLang="en-US" dirty="0" smtClean="0"/>
              <a:t>기억력감퇴</a:t>
            </a:r>
            <a:r>
              <a:rPr lang="en-US" altLang="ko-KR" dirty="0" smtClean="0"/>
              <a:t>·</a:t>
            </a:r>
            <a:r>
              <a:rPr lang="ko-KR" altLang="en-US" dirty="0" smtClean="0"/>
              <a:t>현기증</a:t>
            </a:r>
            <a:r>
              <a:rPr lang="en-US" altLang="ko-KR" dirty="0" smtClean="0"/>
              <a:t>·</a:t>
            </a:r>
            <a:r>
              <a:rPr lang="ko-KR" altLang="en-US" dirty="0" smtClean="0"/>
              <a:t>불면증</a:t>
            </a:r>
            <a:r>
              <a:rPr lang="en-US" altLang="ko-KR" dirty="0" smtClean="0"/>
              <a:t>·</a:t>
            </a:r>
            <a:r>
              <a:rPr lang="ko-KR" altLang="en-US" dirty="0" smtClean="0"/>
              <a:t>언어장애</a:t>
            </a:r>
            <a:r>
              <a:rPr lang="en-US" altLang="ko-KR" dirty="0" smtClean="0"/>
              <a:t>·</a:t>
            </a:r>
            <a:r>
              <a:rPr lang="ko-KR" altLang="en-US" dirty="0" smtClean="0"/>
              <a:t>빈혈</a:t>
            </a:r>
            <a:r>
              <a:rPr lang="en-US" altLang="ko-KR" dirty="0" smtClean="0"/>
              <a:t>·</a:t>
            </a:r>
            <a:r>
              <a:rPr lang="ko-KR" altLang="en-US" dirty="0" smtClean="0"/>
              <a:t>황달</a:t>
            </a:r>
            <a:r>
              <a:rPr lang="en-US" altLang="ko-KR" dirty="0" smtClean="0"/>
              <a:t>·</a:t>
            </a:r>
            <a:r>
              <a:rPr lang="ko-KR" altLang="en-US" dirty="0" smtClean="0"/>
              <a:t>구토 등의 증세가 보이고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때로는 </a:t>
            </a:r>
            <a:r>
              <a:rPr lang="ko-KR" altLang="en-US" dirty="0" err="1" smtClean="0"/>
              <a:t>급성심쇠약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急性心衰弱</a:t>
            </a:r>
            <a:r>
              <a:rPr lang="en-US" altLang="ko-KR" dirty="0" smtClean="0"/>
              <a:t>)</a:t>
            </a:r>
            <a:r>
              <a:rPr lang="ko-KR" altLang="en-US" dirty="0" smtClean="0"/>
              <a:t>에 빠져 죽는 일도 있다</a:t>
            </a:r>
            <a:r>
              <a:rPr lang="en-US" altLang="ko-KR" dirty="0" smtClean="0"/>
              <a:t>. 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이산화 탄소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ko-KR" altLang="en-US" dirty="0" smtClean="0"/>
              <a:t> 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</a:t>
            </a:r>
            <a:r>
              <a:rPr lang="ko-KR" altLang="en-US" dirty="0" smtClean="0"/>
              <a:t> 탄소나 </a:t>
            </a:r>
            <a:r>
              <a:rPr lang="ko-KR" altLang="en-US" dirty="0" smtClean="0"/>
              <a:t>그 화합물이 완전 연소하거나</a:t>
            </a:r>
            <a:r>
              <a:rPr lang="en-US" altLang="ko-KR" dirty="0" smtClean="0"/>
              <a:t>, </a:t>
            </a:r>
            <a:r>
              <a:rPr lang="ko-KR" altLang="en-US" dirty="0" smtClean="0"/>
              <a:t>생물이 </a:t>
            </a:r>
            <a:r>
              <a:rPr lang="ko-KR" altLang="en-US" dirty="0" smtClean="0"/>
              <a:t>호흡 </a:t>
            </a:r>
            <a:r>
              <a:rPr lang="ko-KR" altLang="en-US" dirty="0" smtClean="0"/>
              <a:t>또는 발효</a:t>
            </a:r>
            <a:r>
              <a:rPr lang="en-US" altLang="ko-KR" dirty="0" smtClean="0"/>
              <a:t>(</a:t>
            </a:r>
            <a:r>
              <a:rPr lang="ko-KR" altLang="en-US" dirty="0" smtClean="0"/>
              <a:t>醱酵</a:t>
            </a:r>
            <a:r>
              <a:rPr lang="en-US" altLang="ko-KR" dirty="0" smtClean="0"/>
              <a:t>)</a:t>
            </a:r>
            <a:r>
              <a:rPr lang="ko-KR" altLang="en-US" dirty="0" smtClean="0"/>
              <a:t>할 때 생기는 기체</a:t>
            </a:r>
            <a:r>
              <a:rPr lang="en-US" altLang="ko-KR" dirty="0" smtClean="0"/>
              <a:t>. </a:t>
            </a:r>
            <a:r>
              <a:rPr lang="ko-KR" altLang="en-US" dirty="0" smtClean="0"/>
              <a:t>대기의 약 </a:t>
            </a:r>
            <a:r>
              <a:rPr lang="en-US" altLang="ko-KR" dirty="0" smtClean="0"/>
              <a:t>0.03%</a:t>
            </a:r>
            <a:r>
              <a:rPr lang="ko-KR" altLang="en-US" dirty="0" smtClean="0"/>
              <a:t>를 차지한다</a:t>
            </a:r>
            <a:r>
              <a:rPr lang="en-US" altLang="ko-KR" dirty="0" smtClean="0"/>
              <a:t>.</a:t>
            </a:r>
            <a:br>
              <a:rPr lang="en-US" altLang="ko-KR" dirty="0" smtClean="0"/>
            </a:b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/>
              <a:t>이산화탄소는 </a:t>
            </a:r>
            <a:r>
              <a:rPr lang="ko-KR" altLang="en-US" dirty="0" smtClean="0"/>
              <a:t>무색</a:t>
            </a:r>
            <a:r>
              <a:rPr lang="en-US" altLang="ko-KR" dirty="0" smtClean="0"/>
              <a:t>, </a:t>
            </a:r>
            <a:r>
              <a:rPr lang="ko-KR" altLang="en-US" dirty="0" smtClean="0"/>
              <a:t>무취의 기체로 압력을 가하면 쉽게 액화된다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이를 더 압축하면 고체상태인 드라이아이스를 만들 수 있는데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상온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상압에</a:t>
            </a:r>
            <a:r>
              <a:rPr lang="ko-KR" altLang="en-US" dirty="0" smtClean="0"/>
              <a:t> 드라이아이스를 놓아두면 승화되어 기체로 날아간다</a:t>
            </a:r>
            <a:r>
              <a:rPr lang="en-US" altLang="ko-KR" dirty="0" smtClean="0"/>
              <a:t>.</a:t>
            </a:r>
            <a:br>
              <a:rPr lang="en-US" altLang="ko-KR" dirty="0" smtClean="0"/>
            </a:br>
            <a:r>
              <a:rPr lang="en-US" altLang="ko-KR" dirty="0" smtClean="0"/>
              <a:t/>
            </a:r>
            <a:br>
              <a:rPr lang="en-US" altLang="ko-KR" dirty="0" smtClean="0"/>
            </a:b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이산화탄소중독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 dirty="0" smtClean="0"/>
              <a:t>  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</a:t>
            </a:r>
            <a:r>
              <a:rPr lang="ko-KR" altLang="en-US" dirty="0" smtClean="0"/>
              <a:t>이산화탄소의 </a:t>
            </a:r>
            <a:r>
              <a:rPr lang="ko-KR" altLang="en-US" dirty="0"/>
              <a:t>과다로 생기는 중독 증상</a:t>
            </a:r>
            <a:r>
              <a:rPr lang="en-US" altLang="ko-KR" dirty="0"/>
              <a:t>. </a:t>
            </a:r>
            <a:r>
              <a:rPr lang="ko-KR" altLang="en-US" dirty="0"/>
              <a:t>주로 연소할 때 생기는 이산화탄소를 흡입하여 일어나며 심하면 질식 상태가 된다</a:t>
            </a:r>
            <a:r>
              <a:rPr lang="en-US" altLang="ko-KR" dirty="0"/>
              <a:t>. ≒</a:t>
            </a:r>
            <a:r>
              <a:rPr lang="ko-KR" altLang="en-US" dirty="0"/>
              <a:t>탄산가스 중독</a:t>
            </a:r>
            <a:r>
              <a:rPr lang="en-US" altLang="ko-KR" dirty="0"/>
              <a:t>·</a:t>
            </a:r>
            <a:r>
              <a:rPr lang="ko-KR" altLang="en-US" dirty="0"/>
              <a:t>탄산 중독</a:t>
            </a:r>
            <a:r>
              <a:rPr lang="en-US" altLang="ko-KR" dirty="0"/>
              <a:t>. 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사이안화물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85804" y="1500174"/>
            <a:ext cx="8158162" cy="442915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ko-KR" altLang="en-US" dirty="0" smtClean="0"/>
              <a:t>   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sz="3800" dirty="0" err="1" smtClean="0"/>
              <a:t>사이안노기</a:t>
            </a:r>
            <a:r>
              <a:rPr lang="en-US" altLang="ko-KR" sz="3800" dirty="0" smtClean="0"/>
              <a:t>(-CN)</a:t>
            </a:r>
            <a:r>
              <a:rPr lang="ko-KR" altLang="en-US" sz="3800" dirty="0" smtClean="0"/>
              <a:t>를 포함하는 화합물로서 </a:t>
            </a:r>
            <a:r>
              <a:rPr lang="ko-KR" altLang="en-US" sz="3800" dirty="0" err="1" smtClean="0"/>
              <a:t>사이안화수소산의</a:t>
            </a:r>
            <a:r>
              <a:rPr lang="ko-KR" altLang="en-US" sz="3800" dirty="0" smtClean="0"/>
              <a:t> </a:t>
            </a:r>
            <a:r>
              <a:rPr lang="ko-KR" altLang="en-US" sz="3800" dirty="0" smtClean="0"/>
              <a:t>염을 일컫는다</a:t>
            </a:r>
            <a:r>
              <a:rPr lang="en-US" altLang="ko-KR" sz="3800" dirty="0" smtClean="0"/>
              <a:t>.</a:t>
            </a:r>
            <a:endParaRPr lang="en-US" altLang="ko-KR" sz="3800" dirty="0" smtClean="0"/>
          </a:p>
          <a:p>
            <a:pPr>
              <a:buNone/>
            </a:pPr>
            <a:r>
              <a:rPr lang="en-US" altLang="ko-KR" sz="3800" dirty="0" smtClean="0"/>
              <a:t>  </a:t>
            </a:r>
            <a:r>
              <a:rPr lang="en-US" altLang="ko-KR" sz="3800" dirty="0" smtClean="0"/>
              <a:t> </a:t>
            </a:r>
            <a:r>
              <a:rPr lang="ko-KR" altLang="en-US" sz="3800" dirty="0" smtClean="0"/>
              <a:t>주로 화학반응에서 생산되며 성간 우주에서 확인되어 왔다</a:t>
            </a:r>
            <a:r>
              <a:rPr lang="en-US" altLang="ko-KR" sz="3800" dirty="0" smtClean="0"/>
              <a:t>. </a:t>
            </a:r>
            <a:r>
              <a:rPr lang="ko-KR" altLang="en-US" sz="3800" dirty="0" smtClean="0"/>
              <a:t>종류는 매우 많으며 상태는 기체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액체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고체 여러 상태이고 </a:t>
            </a:r>
            <a:r>
              <a:rPr lang="ko-KR" altLang="en-US" sz="3800" dirty="0" err="1" smtClean="0"/>
              <a:t>사이안화</a:t>
            </a:r>
            <a:r>
              <a:rPr lang="ko-KR" altLang="en-US" sz="3800" dirty="0" smtClean="0"/>
              <a:t> 이온을 방출할 수 있는 것들은 매우 독성이 강하다</a:t>
            </a:r>
            <a:r>
              <a:rPr lang="en-US" altLang="ko-KR" sz="3800" dirty="0" smtClean="0"/>
              <a:t>. </a:t>
            </a:r>
            <a:endParaRPr lang="en-US" altLang="ko-KR" sz="3800" dirty="0" smtClean="0"/>
          </a:p>
          <a:p>
            <a:pPr>
              <a:buNone/>
            </a:pP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/>
            </a:r>
            <a:br>
              <a:rPr lang="en-US" altLang="ko-KR" dirty="0" smtClean="0"/>
            </a:br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사인안화물중독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err="1" smtClean="0"/>
              <a:t>사이안화수소산은</a:t>
            </a:r>
            <a:r>
              <a:rPr lang="ko-KR" altLang="en-US" dirty="0" smtClean="0"/>
              <a:t> </a:t>
            </a:r>
            <a:r>
              <a:rPr lang="ko-KR" altLang="en-US" dirty="0" smtClean="0"/>
              <a:t>대단히 약한 산이므로 </a:t>
            </a:r>
            <a:r>
              <a:rPr lang="ko-KR" altLang="en-US" dirty="0" err="1" smtClean="0"/>
              <a:t>사이안화물은</a:t>
            </a:r>
            <a:r>
              <a:rPr lang="ko-KR" altLang="en-US" dirty="0" smtClean="0"/>
              <a:t> 공기 중의 </a:t>
            </a:r>
            <a:r>
              <a:rPr lang="ko-KR" altLang="en-US" dirty="0" smtClean="0"/>
              <a:t>이산화탄소에 </a:t>
            </a:r>
            <a:r>
              <a:rPr lang="ko-KR" altLang="en-US" dirty="0" smtClean="0"/>
              <a:t>의해서도 서서히 분해하며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강한 산과 함께 가열하면 </a:t>
            </a:r>
            <a:r>
              <a:rPr lang="ko-KR" altLang="en-US" dirty="0" err="1" smtClean="0"/>
              <a:t>사이안화수소산</a:t>
            </a:r>
            <a:r>
              <a:rPr lang="ko-KR" altLang="en-US" dirty="0" smtClean="0"/>
              <a:t> </a:t>
            </a:r>
            <a:r>
              <a:rPr lang="ko-KR" altLang="en-US" dirty="0" smtClean="0"/>
              <a:t>기체를 발생한다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어느 것이나 독성이 있으며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마개를 단단히 하여 보존해야 하고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취급할 때는 주의해야 한다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납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ko-KR" altLang="en-US" dirty="0" smtClean="0"/>
              <a:t>  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</a:t>
            </a:r>
            <a:r>
              <a:rPr lang="ko-KR" altLang="en-US" dirty="0" smtClean="0"/>
              <a:t>주기율표 </a:t>
            </a:r>
            <a:r>
              <a:rPr lang="en-US" altLang="ko-KR" dirty="0" smtClean="0"/>
              <a:t>14</a:t>
            </a:r>
            <a:r>
              <a:rPr lang="ko-KR" altLang="en-US" dirty="0" smtClean="0"/>
              <a:t>족에 속하는 </a:t>
            </a:r>
            <a:r>
              <a:rPr lang="ko-KR" altLang="en-US" dirty="0" err="1" smtClean="0"/>
              <a:t>탄소족원소로</a:t>
            </a:r>
            <a:r>
              <a:rPr lang="ko-KR" altLang="en-US" dirty="0" smtClean="0"/>
              <a:t> 원소기호  </a:t>
            </a:r>
            <a:r>
              <a:rPr lang="en-US" altLang="ko-KR" dirty="0" err="1" smtClean="0"/>
              <a:t>Pb</a:t>
            </a:r>
            <a:r>
              <a:rPr lang="en-US" altLang="ko-KR" dirty="0" smtClean="0"/>
              <a:t>, </a:t>
            </a:r>
            <a:r>
              <a:rPr lang="ko-KR" altLang="en-US" dirty="0" smtClean="0"/>
              <a:t>원자번호  </a:t>
            </a:r>
            <a:r>
              <a:rPr lang="en-US" altLang="ko-KR" dirty="0" smtClean="0"/>
              <a:t>82, </a:t>
            </a:r>
            <a:r>
              <a:rPr lang="ko-KR" altLang="en-US" dirty="0" smtClean="0"/>
              <a:t>원자량  </a:t>
            </a:r>
            <a:r>
              <a:rPr lang="en-US" altLang="ko-KR" dirty="0" smtClean="0"/>
              <a:t>207.2, </a:t>
            </a:r>
            <a:r>
              <a:rPr lang="ko-KR" altLang="en-US" dirty="0" smtClean="0"/>
              <a:t>녹는점  </a:t>
            </a:r>
            <a:r>
              <a:rPr lang="en-US" altLang="ko-KR" dirty="0" smtClean="0"/>
              <a:t>327.5℃, </a:t>
            </a:r>
            <a:r>
              <a:rPr lang="ko-KR" altLang="en-US" dirty="0" smtClean="0"/>
              <a:t>끓는점  </a:t>
            </a:r>
            <a:r>
              <a:rPr lang="en-US" altLang="ko-KR" dirty="0" smtClean="0"/>
              <a:t>1744℃, </a:t>
            </a:r>
            <a:r>
              <a:rPr lang="ko-KR" altLang="en-US" dirty="0" smtClean="0"/>
              <a:t>비중  </a:t>
            </a:r>
            <a:r>
              <a:rPr lang="en-US" altLang="ko-KR" dirty="0" smtClean="0"/>
              <a:t>11.34(20℃)</a:t>
            </a:r>
            <a:r>
              <a:rPr lang="ko-KR" altLang="en-US" dirty="0" smtClean="0"/>
              <a:t>이다</a:t>
            </a:r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납중독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ko-KR" altLang="en-US" dirty="0" smtClean="0"/>
              <a:t>  급성과 </a:t>
            </a:r>
            <a:r>
              <a:rPr lang="ko-KR" altLang="en-US" dirty="0" smtClean="0"/>
              <a:t>만성이 있는데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실제로 문제가 되는 것은 만성인 경우이다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r>
              <a:rPr lang="en-US" altLang="ko-KR" dirty="0" smtClean="0"/>
              <a:t> </a:t>
            </a:r>
            <a:r>
              <a:rPr lang="en-US" altLang="ko-KR" dirty="0" smtClean="0"/>
              <a:t> </a:t>
            </a:r>
            <a:r>
              <a:rPr lang="ko-KR" altLang="en-US" dirty="0" smtClean="0"/>
              <a:t>대량으로 </a:t>
            </a:r>
            <a:r>
              <a:rPr lang="ko-KR" altLang="en-US" dirty="0" smtClean="0"/>
              <a:t>흡수하여 </a:t>
            </a:r>
            <a:r>
              <a:rPr lang="ko-KR" altLang="en-US" dirty="0" smtClean="0">
                <a:hlinkClick r:id="rId2"/>
              </a:rPr>
              <a:t>급성위장염</a:t>
            </a:r>
            <a:r>
              <a:rPr lang="ko-KR" altLang="en-US" dirty="0" smtClean="0"/>
              <a:t>의 증세를 나타내는 </a:t>
            </a:r>
            <a:r>
              <a:rPr lang="ko-KR" altLang="en-US" dirty="0" smtClean="0">
                <a:hlinkClick r:id="rId3"/>
              </a:rPr>
              <a:t>급성중독</a:t>
            </a:r>
            <a:r>
              <a:rPr lang="ko-KR" altLang="en-US" dirty="0" smtClean="0"/>
              <a:t>은 오히려 드물며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만성은 극소량</a:t>
            </a:r>
            <a:r>
              <a:rPr lang="en-US" altLang="ko-KR" dirty="0" smtClean="0"/>
              <a:t>(1</a:t>
            </a:r>
            <a:r>
              <a:rPr lang="ko-KR" altLang="en-US" dirty="0" smtClean="0"/>
              <a:t>일 </a:t>
            </a:r>
            <a:r>
              <a:rPr lang="en-US" altLang="ko-KR" dirty="0" smtClean="0"/>
              <a:t>1 mg </a:t>
            </a:r>
            <a:r>
              <a:rPr lang="ko-KR" altLang="en-US" dirty="0" smtClean="0"/>
              <a:t>이하</a:t>
            </a:r>
            <a:r>
              <a:rPr lang="en-US" altLang="ko-KR" dirty="0" smtClean="0"/>
              <a:t>)</a:t>
            </a:r>
            <a:r>
              <a:rPr lang="ko-KR" altLang="en-US" dirty="0" smtClean="0"/>
              <a:t>의 납을 장기간 지속적으로 섭취함으로써 생긴다</a:t>
            </a:r>
            <a:r>
              <a:rPr lang="en-US" altLang="ko-KR" dirty="0" smtClean="0"/>
              <a:t>. </a:t>
            </a:r>
            <a:r>
              <a:rPr lang="ko-KR" altLang="en-US" dirty="0" err="1" smtClean="0"/>
              <a:t>납제련업</a:t>
            </a:r>
            <a:r>
              <a:rPr lang="ko-KR" altLang="en-US" dirty="0" smtClean="0"/>
              <a:t> </a:t>
            </a:r>
            <a:r>
              <a:rPr lang="en-US" altLang="ko-KR" dirty="0" smtClean="0"/>
              <a:t>·</a:t>
            </a:r>
            <a:r>
              <a:rPr lang="ko-KR" altLang="en-US" dirty="0" err="1" smtClean="0"/>
              <a:t>활판인쇄업</a:t>
            </a:r>
            <a:r>
              <a:rPr lang="ko-KR" altLang="en-US" dirty="0" smtClean="0"/>
              <a:t> </a:t>
            </a:r>
            <a:r>
              <a:rPr lang="en-US" altLang="ko-KR" dirty="0" smtClean="0"/>
              <a:t>·</a:t>
            </a:r>
            <a:r>
              <a:rPr lang="ko-KR" altLang="en-US" dirty="0" err="1" smtClean="0"/>
              <a:t>도장업</a:t>
            </a:r>
            <a:r>
              <a:rPr lang="ko-KR" altLang="en-US" dirty="0" smtClean="0"/>
              <a:t> </a:t>
            </a:r>
            <a:r>
              <a:rPr lang="en-US" altLang="ko-KR" dirty="0" smtClean="0"/>
              <a:t>·</a:t>
            </a:r>
            <a:r>
              <a:rPr lang="ko-KR" altLang="en-US" dirty="0" err="1" smtClean="0"/>
              <a:t>납유리제조업</a:t>
            </a:r>
            <a:r>
              <a:rPr lang="ko-KR" altLang="en-US" dirty="0" smtClean="0"/>
              <a:t> </a:t>
            </a:r>
            <a:r>
              <a:rPr lang="en-US" altLang="ko-KR" dirty="0" smtClean="0"/>
              <a:t>·</a:t>
            </a:r>
            <a:r>
              <a:rPr lang="ko-KR" altLang="en-US" dirty="0" smtClean="0"/>
              <a:t>축전지제조업 등 납 또는 납을 함유한 물질을 다루는 사람에게 발생하기 쉽다</a:t>
            </a:r>
            <a:r>
              <a:rPr lang="en-US" altLang="ko-KR" dirty="0" smtClean="0"/>
              <a:t>. </a:t>
            </a:r>
          </a:p>
          <a:p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4294967295"/>
          </p:nvPr>
        </p:nvSpPr>
        <p:spPr>
          <a:xfrm>
            <a:off x="428596" y="1142984"/>
            <a:ext cx="8229600" cy="4625975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ko-KR" altLang="en-US" dirty="0" smtClean="0"/>
              <a:t>   예방대책으로는 </a:t>
            </a:r>
            <a:r>
              <a:rPr lang="ko-KR" altLang="en-US" dirty="0" smtClean="0"/>
              <a:t>납 증기나 가루가 발생하지 않도록 작업방식을 개선하는 것이 바람직하며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피부 </a:t>
            </a:r>
            <a:r>
              <a:rPr lang="en-US" altLang="ko-KR" dirty="0" smtClean="0"/>
              <a:t>·</a:t>
            </a:r>
            <a:r>
              <a:rPr lang="ko-KR" altLang="en-US" dirty="0" smtClean="0"/>
              <a:t>손가락 </a:t>
            </a:r>
            <a:r>
              <a:rPr lang="en-US" altLang="ko-KR" dirty="0" smtClean="0"/>
              <a:t>·</a:t>
            </a:r>
            <a:r>
              <a:rPr lang="ko-KR" altLang="en-US" dirty="0" smtClean="0">
                <a:hlinkClick r:id="rId2"/>
              </a:rPr>
              <a:t>작업복</a:t>
            </a:r>
            <a:r>
              <a:rPr lang="ko-KR" altLang="en-US" dirty="0" smtClean="0"/>
              <a:t>을 통해 납이 체내에 들어가는 것을 막기 위해서 손을 잘 씻거나 양치질을 자주 하고 작업복과 </a:t>
            </a:r>
            <a:r>
              <a:rPr lang="ko-KR" altLang="en-US" dirty="0" err="1" smtClean="0"/>
              <a:t>통근복을</a:t>
            </a:r>
            <a:r>
              <a:rPr lang="ko-KR" altLang="en-US" dirty="0" smtClean="0"/>
              <a:t> 구별하여 착용하는 방법 이외에</a:t>
            </a:r>
            <a:r>
              <a:rPr lang="en-US" altLang="ko-KR" dirty="0" smtClean="0"/>
              <a:t>, </a:t>
            </a:r>
            <a:r>
              <a:rPr lang="ko-KR" altLang="en-US" dirty="0" smtClean="0">
                <a:hlinkClick r:id="rId3"/>
              </a:rPr>
              <a:t>마스크</a:t>
            </a:r>
            <a:r>
              <a:rPr lang="ko-KR" altLang="en-US" dirty="0" smtClean="0"/>
              <a:t>나 장갑 착용을 철저히 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정기적인 </a:t>
            </a:r>
            <a:r>
              <a:rPr lang="ko-KR" altLang="en-US" dirty="0" smtClean="0">
                <a:hlinkClick r:id="rId4"/>
              </a:rPr>
              <a:t>건강진단</a:t>
            </a:r>
            <a:r>
              <a:rPr lang="ko-KR" altLang="en-US" dirty="0" smtClean="0"/>
              <a:t>도 필요하다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치료로는 납과의 접촉을 피하고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칼슘이 풍부한 음식을 섭취한다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또 과거에는 발</a:t>
            </a:r>
            <a:r>
              <a:rPr lang="en-US" altLang="ko-KR" dirty="0" smtClean="0"/>
              <a:t>(BAL)</a:t>
            </a:r>
            <a:r>
              <a:rPr lang="ko-KR" altLang="en-US" dirty="0" smtClean="0"/>
              <a:t>이 사용되었으나</a:t>
            </a:r>
            <a:r>
              <a:rPr lang="en-US" altLang="ko-KR" dirty="0" smtClean="0"/>
              <a:t>, </a:t>
            </a:r>
            <a:r>
              <a:rPr lang="ko-KR" altLang="en-US" dirty="0" smtClean="0"/>
              <a:t>지금은 납의 배설을 빠르게 하기 위한 목적으로 </a:t>
            </a:r>
            <a:r>
              <a:rPr lang="ko-KR" altLang="en-US" dirty="0" err="1" smtClean="0"/>
              <a:t>칼슘나트륨에틸렌디아민테트라아세트산</a:t>
            </a:r>
            <a:r>
              <a:rPr lang="en-US" altLang="ko-KR" dirty="0" smtClean="0"/>
              <a:t>(Ca-EDTA)</a:t>
            </a:r>
            <a:r>
              <a:rPr lang="ko-KR" altLang="en-US" dirty="0" smtClean="0"/>
              <a:t>을 주사한다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그 밖에 </a:t>
            </a:r>
            <a:r>
              <a:rPr lang="ko-KR" altLang="en-US" dirty="0" err="1" smtClean="0"/>
              <a:t>글루타티온이나</a:t>
            </a:r>
            <a:r>
              <a:rPr lang="ko-KR" altLang="en-US" dirty="0" smtClean="0"/>
              <a:t> </a:t>
            </a:r>
            <a:r>
              <a:rPr lang="ko-KR" altLang="en-US" dirty="0" smtClean="0">
                <a:hlinkClick r:id="rId5"/>
              </a:rPr>
              <a:t>비타민제</a:t>
            </a:r>
            <a:r>
              <a:rPr lang="ko-KR" altLang="en-US" dirty="0" smtClean="0"/>
              <a:t>를 쓰기도 한다</a:t>
            </a:r>
            <a:r>
              <a:rPr lang="en-US" altLang="ko-KR" dirty="0" smtClean="0"/>
              <a:t>. 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참고문헌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무기물</a:t>
            </a:r>
            <a:r>
              <a:rPr lang="en-US" altLang="ko-KR" dirty="0" smtClean="0"/>
              <a:t>-</a:t>
            </a:r>
            <a:r>
              <a:rPr lang="ko-KR" altLang="en-US" dirty="0"/>
              <a:t>ⓒ </a:t>
            </a:r>
            <a:r>
              <a:rPr lang="ko-KR" altLang="en-US" dirty="0" err="1"/>
              <a:t>두산백과사전</a:t>
            </a:r>
            <a:r>
              <a:rPr lang="ko-KR" altLang="en-US" dirty="0"/>
              <a:t> </a:t>
            </a:r>
            <a:r>
              <a:rPr lang="en-US" altLang="ko-KR" dirty="0" err="1"/>
              <a:t>EnCyber</a:t>
            </a:r>
            <a:r>
              <a:rPr lang="en-US" altLang="ko-KR" dirty="0"/>
              <a:t> &amp; </a:t>
            </a:r>
            <a:r>
              <a:rPr lang="en-US" altLang="ko-KR" dirty="0" smtClean="0"/>
              <a:t>EnCyber.com</a:t>
            </a:r>
          </a:p>
          <a:p>
            <a:r>
              <a:rPr lang="ko-KR" altLang="en-US" dirty="0" smtClean="0"/>
              <a:t>일산화탄소</a:t>
            </a:r>
            <a:r>
              <a:rPr lang="en-US" altLang="ko-KR" dirty="0" smtClean="0"/>
              <a:t>-</a:t>
            </a:r>
            <a:r>
              <a:rPr lang="ko-KR" altLang="en-US" dirty="0" smtClean="0"/>
              <a:t> ⓒ </a:t>
            </a:r>
            <a:r>
              <a:rPr lang="ko-KR" altLang="en-US" dirty="0" err="1" smtClean="0"/>
              <a:t>두산백과사전</a:t>
            </a:r>
            <a:r>
              <a:rPr lang="ko-KR" altLang="en-US" dirty="0" smtClean="0"/>
              <a:t> </a:t>
            </a:r>
            <a:r>
              <a:rPr lang="en-US" altLang="ko-KR" dirty="0" err="1" smtClean="0"/>
              <a:t>EnCyber</a:t>
            </a:r>
            <a:r>
              <a:rPr lang="en-US" altLang="ko-KR" dirty="0" smtClean="0"/>
              <a:t> &amp; EnCyber.com</a:t>
            </a:r>
          </a:p>
          <a:p>
            <a:r>
              <a:rPr lang="ko-KR" altLang="en-US" dirty="0" smtClean="0"/>
              <a:t>이산화탄소</a:t>
            </a:r>
            <a:r>
              <a:rPr lang="en-US" altLang="ko-KR" dirty="0" smtClean="0"/>
              <a:t>-</a:t>
            </a:r>
            <a:r>
              <a:rPr lang="ko-KR" altLang="en-US" dirty="0" err="1" smtClean="0"/>
              <a:t>네이버</a:t>
            </a:r>
            <a:endParaRPr lang="en-US" altLang="ko-KR" dirty="0"/>
          </a:p>
          <a:p>
            <a:pPr>
              <a:buNone/>
            </a:pPr>
            <a:r>
              <a:rPr lang="ko-KR" altLang="en-US" dirty="0" smtClean="0"/>
              <a:t> 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사이안화물</a:t>
            </a:r>
            <a:r>
              <a:rPr lang="ko-KR" altLang="en-US" dirty="0" smtClean="0"/>
              <a:t> </a:t>
            </a:r>
            <a:r>
              <a:rPr lang="ko-KR" altLang="en-US" dirty="0" smtClean="0"/>
              <a:t>ⓒ </a:t>
            </a:r>
            <a:r>
              <a:rPr lang="ko-KR" altLang="en-US" dirty="0" err="1" smtClean="0"/>
              <a:t>두산백과사전</a:t>
            </a:r>
            <a:r>
              <a:rPr lang="ko-KR" altLang="en-US" dirty="0" smtClean="0"/>
              <a:t> </a:t>
            </a:r>
            <a:r>
              <a:rPr lang="en-US" altLang="ko-KR" dirty="0" err="1" smtClean="0"/>
              <a:t>EnCyber</a:t>
            </a:r>
            <a:r>
              <a:rPr lang="en-US" altLang="ko-KR" dirty="0" smtClean="0"/>
              <a:t> &amp; EnCyber.com</a:t>
            </a: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개요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000364" y="1428736"/>
            <a:ext cx="5715040" cy="4697428"/>
          </a:xfrm>
        </p:spPr>
        <p:txBody>
          <a:bodyPr/>
          <a:lstStyle/>
          <a:p>
            <a:r>
              <a:rPr lang="ko-KR" altLang="en-US" dirty="0" smtClean="0"/>
              <a:t>무기물 정의</a:t>
            </a:r>
            <a:endParaRPr lang="en-US" altLang="ko-KR" dirty="0" smtClean="0"/>
          </a:p>
          <a:p>
            <a:r>
              <a:rPr lang="ko-KR" altLang="en-US" dirty="0" smtClean="0"/>
              <a:t>무기물 </a:t>
            </a:r>
            <a:r>
              <a:rPr lang="ko-KR" altLang="en-US" dirty="0" smtClean="0"/>
              <a:t>종류와 중독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  - </a:t>
            </a:r>
            <a:r>
              <a:rPr lang="ko-KR" altLang="en-US" dirty="0" smtClean="0"/>
              <a:t>일산화탄소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  - </a:t>
            </a:r>
            <a:r>
              <a:rPr lang="ko-KR" altLang="en-US" dirty="0" smtClean="0"/>
              <a:t>이산화탄소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en-US" altLang="ko-KR" dirty="0" smtClean="0"/>
              <a:t>    </a:t>
            </a:r>
            <a:r>
              <a:rPr lang="en-US" altLang="ko-KR" dirty="0" smtClean="0"/>
              <a:t>- </a:t>
            </a:r>
            <a:r>
              <a:rPr lang="ko-KR" altLang="en-US" dirty="0" err="1" smtClean="0"/>
              <a:t>사이안화물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</a:t>
            </a:r>
            <a:r>
              <a:rPr lang="en-US" altLang="ko-KR" dirty="0" smtClean="0"/>
              <a:t>      - </a:t>
            </a:r>
            <a:r>
              <a:rPr lang="ko-KR" altLang="en-US" dirty="0" smtClean="0"/>
              <a:t>납</a:t>
            </a:r>
            <a:endParaRPr lang="en-US" altLang="ko-KR" dirty="0" smtClean="0"/>
          </a:p>
          <a:p>
            <a:r>
              <a:rPr lang="ko-KR" altLang="en-US" dirty="0" smtClean="0"/>
              <a:t>참고문헌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무기물이란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/>
              <a:t>유기화합물을 </a:t>
            </a:r>
            <a:r>
              <a:rPr lang="ko-KR" altLang="en-US" dirty="0"/>
              <a:t>제외한 모든 화합물이며</a:t>
            </a:r>
            <a:r>
              <a:rPr lang="en-US" altLang="ko-KR" dirty="0"/>
              <a:t>, </a:t>
            </a:r>
            <a:r>
              <a:rPr lang="ko-KR" altLang="en-US" dirty="0"/>
              <a:t>탄소를 함유하지 않은 화합물과 탄소를 함유하는 간단한 화합물인 산화물</a:t>
            </a:r>
            <a:r>
              <a:rPr lang="en-US" altLang="ko-KR" dirty="0"/>
              <a:t>·</a:t>
            </a:r>
            <a:r>
              <a:rPr lang="ko-KR" altLang="en-US" dirty="0" err="1"/>
              <a:t>사이안화물</a:t>
            </a:r>
            <a:r>
              <a:rPr lang="en-US" altLang="ko-KR" dirty="0"/>
              <a:t>·</a:t>
            </a:r>
            <a:r>
              <a:rPr lang="ko-KR" altLang="en-US" dirty="0"/>
              <a:t>탄산염 등을 말한다</a:t>
            </a:r>
            <a:r>
              <a:rPr lang="en-US" altLang="ko-KR" dirty="0"/>
              <a:t>. 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4294967295"/>
          </p:nvPr>
        </p:nvSpPr>
        <p:spPr>
          <a:xfrm>
            <a:off x="428596" y="1000108"/>
            <a:ext cx="8229600" cy="4786312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탄소 </a:t>
            </a:r>
            <a:r>
              <a:rPr lang="ko-KR" altLang="en-US" dirty="0"/>
              <a:t>이외의 원소만으로 이루어지는 화합물 및 탄소를 함유하는 화합물 중에서도 비교적 간단한 것을 총칭한다</a:t>
            </a:r>
            <a:r>
              <a:rPr lang="en-US" altLang="ko-KR" dirty="0"/>
              <a:t>. </a:t>
            </a:r>
          </a:p>
          <a:p>
            <a:r>
              <a:rPr lang="ko-KR" altLang="en-US" dirty="0"/>
              <a:t>탄소화합물 중에서 비교적 간단한 것으로는 산화물</a:t>
            </a:r>
            <a:r>
              <a:rPr lang="en-US" altLang="ko-KR" dirty="0"/>
              <a:t>(</a:t>
            </a:r>
            <a:r>
              <a:rPr lang="ko-KR" altLang="en-US" dirty="0"/>
              <a:t>일산화탄소 </a:t>
            </a:r>
            <a:r>
              <a:rPr lang="en-US" altLang="ko-KR" dirty="0"/>
              <a:t>CO, </a:t>
            </a:r>
            <a:r>
              <a:rPr lang="ko-KR" altLang="en-US" dirty="0"/>
              <a:t>이산화탄소 </a:t>
            </a:r>
            <a:r>
              <a:rPr lang="en-US" altLang="ko-KR" dirty="0"/>
              <a:t>CO2 </a:t>
            </a:r>
            <a:r>
              <a:rPr lang="ko-KR" altLang="en-US" dirty="0"/>
              <a:t>등</a:t>
            </a:r>
            <a:r>
              <a:rPr lang="en-US" altLang="ko-KR" dirty="0"/>
              <a:t>)·</a:t>
            </a:r>
            <a:r>
              <a:rPr lang="ko-KR" altLang="en-US" dirty="0" err="1"/>
              <a:t>사이안화물</a:t>
            </a:r>
            <a:r>
              <a:rPr lang="en-US" altLang="ko-KR" dirty="0"/>
              <a:t>(</a:t>
            </a:r>
            <a:r>
              <a:rPr lang="ko-KR" altLang="en-US" dirty="0" err="1"/>
              <a:t>사이안화칼륨</a:t>
            </a:r>
            <a:r>
              <a:rPr lang="ko-KR" altLang="en-US" dirty="0"/>
              <a:t> </a:t>
            </a:r>
            <a:r>
              <a:rPr lang="en-US" altLang="ko-KR" dirty="0"/>
              <a:t>KCN </a:t>
            </a:r>
            <a:r>
              <a:rPr lang="ko-KR" altLang="en-US" dirty="0"/>
              <a:t>등</a:t>
            </a:r>
            <a:r>
              <a:rPr lang="en-US" altLang="ko-KR" dirty="0"/>
              <a:t>)·</a:t>
            </a:r>
            <a:r>
              <a:rPr lang="ko-KR" altLang="en-US" dirty="0"/>
              <a:t>탄산염</a:t>
            </a:r>
            <a:r>
              <a:rPr lang="en-US" altLang="ko-KR" dirty="0"/>
              <a:t>(</a:t>
            </a:r>
            <a:r>
              <a:rPr lang="ko-KR" altLang="en-US" dirty="0"/>
              <a:t>탄산나트륨 </a:t>
            </a:r>
            <a:r>
              <a:rPr lang="en-US" altLang="ko-KR" dirty="0"/>
              <a:t>Na2CO3·10H2O </a:t>
            </a:r>
            <a:r>
              <a:rPr lang="ko-KR" altLang="en-US" dirty="0"/>
              <a:t>등</a:t>
            </a:r>
            <a:r>
              <a:rPr lang="en-US" altLang="ko-KR" dirty="0"/>
              <a:t>) </a:t>
            </a:r>
            <a:r>
              <a:rPr lang="ko-KR" altLang="en-US" dirty="0"/>
              <a:t>등이 이에 해당한다</a:t>
            </a:r>
            <a:r>
              <a:rPr lang="en-US" altLang="ko-KR" dirty="0"/>
              <a:t>. 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무기물의 </a:t>
            </a:r>
            <a:r>
              <a:rPr lang="ko-KR" altLang="en-US" dirty="0" smtClean="0"/>
              <a:t>종류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0034" y="1643050"/>
            <a:ext cx="7086592" cy="4857784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일산화탄소 </a:t>
            </a:r>
            <a:r>
              <a:rPr lang="en-US" altLang="ko-KR" dirty="0" smtClean="0"/>
              <a:t>CO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이산화탄소 </a:t>
            </a:r>
            <a:r>
              <a:rPr lang="en-US" altLang="ko-KR" dirty="0" smtClean="0"/>
              <a:t>CO2 </a:t>
            </a:r>
            <a:r>
              <a:rPr lang="ko-KR" altLang="en-US" dirty="0" smtClean="0"/>
              <a:t>등</a:t>
            </a:r>
            <a:r>
              <a:rPr lang="en-US" altLang="ko-KR" dirty="0" smtClean="0"/>
              <a:t>)</a:t>
            </a:r>
          </a:p>
          <a:p>
            <a:endParaRPr lang="en-US" altLang="ko-KR" dirty="0" smtClean="0"/>
          </a:p>
          <a:p>
            <a:r>
              <a:rPr lang="ko-KR" altLang="en-US" dirty="0" err="1" smtClean="0"/>
              <a:t>사이안화물</a:t>
            </a:r>
            <a:r>
              <a:rPr lang="en-US" altLang="ko-KR" dirty="0"/>
              <a:t>(</a:t>
            </a:r>
            <a:r>
              <a:rPr lang="ko-KR" altLang="en-US" dirty="0" err="1"/>
              <a:t>사이안화칼륨</a:t>
            </a:r>
            <a:r>
              <a:rPr lang="ko-KR" altLang="en-US" dirty="0"/>
              <a:t> </a:t>
            </a:r>
            <a:r>
              <a:rPr lang="en-US" altLang="ko-KR" dirty="0"/>
              <a:t>KCN </a:t>
            </a:r>
            <a:r>
              <a:rPr lang="ko-KR" altLang="en-US" dirty="0" smtClean="0"/>
              <a:t>등</a:t>
            </a:r>
            <a:r>
              <a:rPr lang="en-US" altLang="ko-KR" dirty="0" smtClean="0"/>
              <a:t>)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납</a:t>
            </a:r>
            <a:endParaRPr lang="en-US" altLang="ko-KR" dirty="0" smtClean="0"/>
          </a:p>
          <a:p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일산화 </a:t>
            </a:r>
            <a:r>
              <a:rPr lang="ko-KR" altLang="en-US" dirty="0" smtClean="0"/>
              <a:t>탄소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000100" y="2214554"/>
            <a:ext cx="7429552" cy="334010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o-KR" altLang="en-US" dirty="0" smtClean="0"/>
              <a:t>  탄소 </a:t>
            </a:r>
            <a:r>
              <a:rPr lang="ko-KR" altLang="en-US" dirty="0" smtClean="0"/>
              <a:t>또는 그 화합물이 산소의 공급이 충분하지 못한 곳에서 연소하거나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이산화탄소</a:t>
            </a:r>
            <a:r>
              <a:rPr lang="en-US" altLang="ko-KR" dirty="0" smtClean="0"/>
              <a:t>(</a:t>
            </a:r>
            <a:r>
              <a:rPr lang="ko-KR" altLang="en-US" dirty="0" smtClean="0"/>
              <a:t>탄산가스</a:t>
            </a:r>
            <a:r>
              <a:rPr lang="en-US" altLang="ko-KR" dirty="0" smtClean="0"/>
              <a:t>)</a:t>
            </a:r>
            <a:r>
              <a:rPr lang="ko-KR" altLang="en-US" dirty="0" smtClean="0"/>
              <a:t>가 높은 온도에서 탄소에 의해 환원될 때 생기는 기체이다</a:t>
            </a:r>
            <a:r>
              <a:rPr lang="en-US" altLang="ko-KR" dirty="0" smtClean="0"/>
              <a:t>. </a:t>
            </a:r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4294967295"/>
          </p:nvPr>
        </p:nvSpPr>
        <p:spPr>
          <a:xfrm>
            <a:off x="428596" y="785794"/>
            <a:ext cx="8229600" cy="5626100"/>
          </a:xfrm>
          <a:ln>
            <a:noFill/>
          </a:ln>
        </p:spPr>
        <p:txBody>
          <a:bodyPr>
            <a:normAutofit fontScale="92500" lnSpcReduction="10000"/>
          </a:bodyPr>
          <a:lstStyle/>
          <a:p>
            <a:r>
              <a:rPr lang="ko-KR" altLang="en-US" dirty="0" smtClean="0"/>
              <a:t>산화탄소라고도 </a:t>
            </a:r>
            <a:r>
              <a:rPr lang="ko-KR" altLang="en-US" dirty="0" smtClean="0"/>
              <a:t>한다</a:t>
            </a:r>
            <a:r>
              <a:rPr lang="en-US" altLang="ko-KR" dirty="0" smtClean="0"/>
              <a:t>. </a:t>
            </a:r>
            <a:r>
              <a:rPr lang="ko-KR" altLang="en-US" dirty="0" err="1" smtClean="0">
                <a:solidFill>
                  <a:srgbClr val="92D050"/>
                </a:solidFill>
              </a:rPr>
              <a:t>연소시</a:t>
            </a:r>
            <a:r>
              <a:rPr lang="ko-KR" altLang="en-US" dirty="0" smtClean="0">
                <a:solidFill>
                  <a:srgbClr val="92D050"/>
                </a:solidFill>
              </a:rPr>
              <a:t> 산소가 부족하거나 </a:t>
            </a:r>
            <a:r>
              <a:rPr lang="ko-KR" altLang="en-US" dirty="0" smtClean="0">
                <a:solidFill>
                  <a:srgbClr val="92D050"/>
                </a:solidFill>
              </a:rPr>
              <a:t>연소온</a:t>
            </a:r>
            <a:r>
              <a:rPr lang="ko-KR" altLang="en-US" dirty="0" smtClean="0">
                <a:solidFill>
                  <a:srgbClr val="92D050"/>
                </a:solidFill>
              </a:rPr>
              <a:t>도</a:t>
            </a:r>
            <a:r>
              <a:rPr lang="ko-KR" altLang="en-US" dirty="0" smtClean="0">
                <a:solidFill>
                  <a:srgbClr val="92D050"/>
                </a:solidFill>
              </a:rPr>
              <a:t>가 </a:t>
            </a:r>
            <a:r>
              <a:rPr lang="ko-KR" altLang="en-US" dirty="0" smtClean="0">
                <a:solidFill>
                  <a:srgbClr val="92D050"/>
                </a:solidFill>
              </a:rPr>
              <a:t>낮으면 </a:t>
            </a:r>
            <a:r>
              <a:rPr lang="ko-KR" altLang="en-US" dirty="0" smtClean="0">
                <a:solidFill>
                  <a:srgbClr val="92D050"/>
                </a:solidFill>
              </a:rPr>
              <a:t>완전연소가 </a:t>
            </a:r>
            <a:r>
              <a:rPr lang="ko-KR" altLang="en-US" dirty="0" smtClean="0">
                <a:solidFill>
                  <a:srgbClr val="92D050"/>
                </a:solidFill>
              </a:rPr>
              <a:t>일어나지 못하여 불완전 연소생성물인 </a:t>
            </a:r>
            <a:r>
              <a:rPr lang="ko-KR" altLang="en-US" dirty="0" smtClean="0">
                <a:solidFill>
                  <a:srgbClr val="92D050"/>
                </a:solidFill>
              </a:rPr>
              <a:t>일산화탄소가스</a:t>
            </a:r>
            <a:r>
              <a:rPr lang="en-US" altLang="ko-KR" dirty="0" smtClean="0">
                <a:solidFill>
                  <a:srgbClr val="92D050"/>
                </a:solidFill>
              </a:rPr>
              <a:t>(</a:t>
            </a:r>
            <a:r>
              <a:rPr lang="en-US" altLang="ko-KR" dirty="0" smtClean="0">
                <a:solidFill>
                  <a:srgbClr val="92D050"/>
                </a:solidFill>
              </a:rPr>
              <a:t>CO)</a:t>
            </a:r>
            <a:r>
              <a:rPr lang="ko-KR" altLang="en-US" dirty="0" smtClean="0">
                <a:solidFill>
                  <a:srgbClr val="92D050"/>
                </a:solidFill>
              </a:rPr>
              <a:t>가 생성된다</a:t>
            </a:r>
            <a:r>
              <a:rPr lang="en-US" altLang="ko-KR" dirty="0" smtClean="0">
                <a:solidFill>
                  <a:srgbClr val="92D050"/>
                </a:solidFill>
              </a:rPr>
              <a:t>.</a:t>
            </a:r>
            <a:r>
              <a:rPr lang="en-US" altLang="ko-KR" dirty="0" smtClean="0"/>
              <a:t> </a:t>
            </a:r>
            <a:r>
              <a:rPr lang="ko-KR" altLang="en-US" dirty="0" smtClean="0"/>
              <a:t>일산화탄소는 연탄의 </a:t>
            </a:r>
            <a:r>
              <a:rPr lang="ko-KR" altLang="en-US" dirty="0" smtClean="0"/>
              <a:t>연소가</a:t>
            </a:r>
            <a:r>
              <a:rPr lang="ko-KR" altLang="en-US" dirty="0" smtClean="0"/>
              <a:t>스</a:t>
            </a:r>
            <a:r>
              <a:rPr lang="ko-KR" altLang="en-US" dirty="0" smtClean="0"/>
              <a:t>나 </a:t>
            </a:r>
            <a:r>
              <a:rPr lang="ko-KR" altLang="en-US" dirty="0" smtClean="0"/>
              <a:t>자동차의 배기가스 중에 많이 포함되어 있으며 큰 산불이 일어날 때도 주위에 산소가 부족하여 많은 양의 일산화탄소가 발생되기도 하고 담배를 피울 때 담배연기 속에 함유되어 배출되기도 한다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r>
              <a:rPr lang="ko-KR" altLang="en-US" dirty="0" smtClean="0"/>
              <a:t>   석탄</a:t>
            </a:r>
            <a:r>
              <a:rPr lang="en-US" altLang="ko-KR" dirty="0" smtClean="0"/>
              <a:t>·</a:t>
            </a:r>
            <a:r>
              <a:rPr lang="ko-KR" altLang="en-US" dirty="0" smtClean="0"/>
              <a:t>석유 등을 대량으로 소비하는 공장지대에서는 상당한 양</a:t>
            </a:r>
            <a:r>
              <a:rPr lang="en-US" altLang="ko-KR" dirty="0" smtClean="0"/>
              <a:t>(5ppm </a:t>
            </a:r>
            <a:r>
              <a:rPr lang="ko-KR" altLang="en-US" dirty="0" smtClean="0"/>
              <a:t>정도</a:t>
            </a:r>
            <a:r>
              <a:rPr lang="en-US" altLang="ko-KR" dirty="0" smtClean="0"/>
              <a:t>)</a:t>
            </a:r>
            <a:r>
              <a:rPr lang="ko-KR" altLang="en-US" dirty="0" smtClean="0"/>
              <a:t>에 달하는 수도 있다</a:t>
            </a:r>
            <a:r>
              <a:rPr lang="en-US" altLang="ko-KR" dirty="0" smtClean="0"/>
              <a:t>. </a:t>
            </a:r>
            <a:endParaRPr lang="en-US" altLang="ko-KR" dirty="0" smtClean="0">
              <a:solidFill>
                <a:srgbClr val="92D050"/>
              </a:solidFill>
            </a:endParaRP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일산화탄소중</a:t>
            </a:r>
            <a:r>
              <a:rPr lang="ko-KR" altLang="en-US" dirty="0"/>
              <a:t>독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ko-KR" altLang="en-US" dirty="0"/>
              <a:t>일산화탄소를 흡입함으로써 일어나는 중독증세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r>
              <a:rPr lang="ko-KR" altLang="en-US" dirty="0" smtClean="0">
                <a:solidFill>
                  <a:srgbClr val="92D050"/>
                </a:solidFill>
              </a:rPr>
              <a:t>냄새가 없고 눈에 보이지 않는 독성이 있는 가스로 일산화 탄소 중독으로 사망에 이를 수도 있다</a:t>
            </a:r>
            <a:r>
              <a:rPr lang="en-US" altLang="ko-KR" dirty="0" smtClean="0">
                <a:solidFill>
                  <a:srgbClr val="92D050"/>
                </a:solidFill>
              </a:rPr>
              <a:t>.</a:t>
            </a:r>
            <a:endParaRPr lang="en-US" altLang="ko-KR" dirty="0"/>
          </a:p>
          <a:p>
            <a:r>
              <a:rPr lang="ko-KR" altLang="en-US" dirty="0" smtClean="0"/>
              <a:t>중독 증세는 조직의 </a:t>
            </a:r>
            <a:r>
              <a:rPr lang="ko-KR" altLang="en-US" dirty="0" err="1" smtClean="0"/>
              <a:t>무산소증에</a:t>
            </a:r>
            <a:r>
              <a:rPr lang="ko-KR" altLang="en-US" dirty="0" smtClean="0"/>
              <a:t> 의한 것으로서</a:t>
            </a:r>
            <a:r>
              <a:rPr lang="en-US" altLang="ko-KR" dirty="0" smtClean="0"/>
              <a:t>, </a:t>
            </a:r>
            <a:r>
              <a:rPr lang="ko-KR" altLang="en-US" dirty="0" smtClean="0"/>
              <a:t>급성중독은 급격히 사망하는 수도 있지만</a:t>
            </a:r>
            <a:r>
              <a:rPr lang="en-US" altLang="ko-KR" dirty="0" smtClean="0"/>
              <a:t>, </a:t>
            </a:r>
            <a:r>
              <a:rPr lang="ko-KR" altLang="en-US" dirty="0" smtClean="0"/>
              <a:t>대개는 처음에 두통</a:t>
            </a:r>
            <a:r>
              <a:rPr lang="en-US" altLang="ko-KR" dirty="0" smtClean="0"/>
              <a:t>·</a:t>
            </a:r>
            <a:r>
              <a:rPr lang="ko-KR" altLang="en-US" dirty="0" smtClean="0"/>
              <a:t>현기증</a:t>
            </a:r>
            <a:r>
              <a:rPr lang="en-US" altLang="ko-KR" dirty="0" smtClean="0"/>
              <a:t>·</a:t>
            </a:r>
            <a:r>
              <a:rPr lang="ko-KR" altLang="en-US" dirty="0" smtClean="0"/>
              <a:t>이명</a:t>
            </a:r>
            <a:r>
              <a:rPr lang="en-US" altLang="ko-KR" dirty="0" smtClean="0"/>
              <a:t>(</a:t>
            </a:r>
            <a:r>
              <a:rPr lang="ko-KR" altLang="en-US" dirty="0" smtClean="0"/>
              <a:t>耳鳴</a:t>
            </a:r>
            <a:r>
              <a:rPr lang="en-US" altLang="ko-KR" dirty="0" smtClean="0"/>
              <a:t>)·</a:t>
            </a:r>
            <a:r>
              <a:rPr lang="ko-KR" altLang="en-US" dirty="0" smtClean="0"/>
              <a:t>구역질</a:t>
            </a:r>
            <a:r>
              <a:rPr lang="en-US" altLang="ko-KR" dirty="0" smtClean="0"/>
              <a:t>·</a:t>
            </a:r>
            <a:r>
              <a:rPr lang="ko-KR" altLang="en-US" dirty="0" smtClean="0"/>
              <a:t>구토 등이 있고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사지의 운동이 불가능하게 되며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다소의 의식이 남아 있어도 그대로 죽음에 이르게 된다</a:t>
            </a:r>
            <a:r>
              <a:rPr lang="en-US" altLang="ko-KR" dirty="0" smtClean="0"/>
              <a:t>. 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4294967295"/>
          </p:nvPr>
        </p:nvSpPr>
        <p:spPr>
          <a:xfrm>
            <a:off x="571472" y="571480"/>
            <a:ext cx="8229600" cy="5554669"/>
          </a:xfrm>
        </p:spPr>
        <p:txBody>
          <a:bodyPr>
            <a:normAutofit/>
          </a:bodyPr>
          <a:lstStyle/>
          <a:p>
            <a:r>
              <a:rPr lang="ko-KR" altLang="en-US" dirty="0" err="1" smtClean="0"/>
              <a:t>타각적으로는</a:t>
            </a:r>
            <a:r>
              <a:rPr lang="ko-KR" altLang="en-US" dirty="0" smtClean="0"/>
              <a:t> </a:t>
            </a:r>
            <a:r>
              <a:rPr lang="ko-KR" altLang="en-US" dirty="0" smtClean="0"/>
              <a:t>안면에 홍조를 띠고 전신에 무늬 모양의 </a:t>
            </a:r>
            <a:r>
              <a:rPr lang="ko-KR" altLang="en-US" dirty="0" err="1" smtClean="0"/>
              <a:t>발적이</a:t>
            </a:r>
            <a:r>
              <a:rPr lang="ko-KR" altLang="en-US" dirty="0" smtClean="0"/>
              <a:t> 나타나며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호흡이 가늘고 불규칙하게 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코를 골고 체온이 내려가고 전신의 근육이완 등이 보이며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호흡곤란의 증세가 보이지 않는 중에 호흡이 정지하게 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다행히 생명을 건진 경우에도 후유증이 남는데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그 증세로는 두통</a:t>
            </a:r>
            <a:r>
              <a:rPr lang="en-US" altLang="ko-KR" dirty="0" smtClean="0"/>
              <a:t>·</a:t>
            </a:r>
            <a:r>
              <a:rPr lang="ko-KR" altLang="en-US" dirty="0" smtClean="0"/>
              <a:t>현기증</a:t>
            </a:r>
            <a:r>
              <a:rPr lang="en-US" altLang="ko-KR" dirty="0" smtClean="0"/>
              <a:t>·</a:t>
            </a:r>
            <a:r>
              <a:rPr lang="ko-KR" altLang="en-US" dirty="0" err="1" smtClean="0"/>
              <a:t>근무력증</a:t>
            </a:r>
            <a:r>
              <a:rPr lang="en-US" altLang="ko-KR" dirty="0" smtClean="0"/>
              <a:t>·</a:t>
            </a:r>
            <a:r>
              <a:rPr lang="ko-KR" altLang="en-US" dirty="0" smtClean="0"/>
              <a:t>불면</a:t>
            </a:r>
            <a:r>
              <a:rPr lang="en-US" altLang="ko-KR" dirty="0" smtClean="0"/>
              <a:t>·</a:t>
            </a:r>
            <a:r>
              <a:rPr lang="ko-KR" altLang="en-US" dirty="0" smtClean="0"/>
              <a:t>오심</a:t>
            </a:r>
            <a:r>
              <a:rPr lang="en-US" altLang="ko-KR" dirty="0" smtClean="0"/>
              <a:t>(</a:t>
            </a:r>
            <a:r>
              <a:rPr lang="ko-KR" altLang="en-US" dirty="0" smtClean="0"/>
              <a:t>惡心</a:t>
            </a:r>
            <a:r>
              <a:rPr lang="en-US" altLang="ko-KR" dirty="0" smtClean="0"/>
              <a:t>)</a:t>
            </a:r>
            <a:r>
              <a:rPr lang="ko-KR" altLang="en-US" dirty="0" smtClean="0"/>
              <a:t>을 비롯하여 기억력</a:t>
            </a:r>
            <a:r>
              <a:rPr lang="en-US" altLang="ko-KR" dirty="0" smtClean="0"/>
              <a:t>·</a:t>
            </a:r>
            <a:r>
              <a:rPr lang="ko-KR" altLang="en-US" dirty="0" smtClean="0"/>
              <a:t>시력</a:t>
            </a:r>
            <a:r>
              <a:rPr lang="en-US" altLang="ko-KR" dirty="0" smtClean="0"/>
              <a:t>·</a:t>
            </a:r>
            <a:r>
              <a:rPr lang="ko-KR" altLang="en-US" dirty="0" smtClean="0"/>
              <a:t>청력</a:t>
            </a:r>
            <a:r>
              <a:rPr lang="en-US" altLang="ko-KR" dirty="0" smtClean="0"/>
              <a:t>·</a:t>
            </a:r>
            <a:r>
              <a:rPr lang="ko-KR" altLang="en-US" dirty="0" smtClean="0"/>
              <a:t>언어장애</a:t>
            </a:r>
            <a:r>
              <a:rPr lang="en-US" altLang="ko-KR" dirty="0" smtClean="0"/>
              <a:t>·</a:t>
            </a:r>
            <a:r>
              <a:rPr lang="ko-KR" altLang="en-US" dirty="0" smtClean="0"/>
              <a:t>불수의운동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不隨意運動</a:t>
            </a:r>
            <a:r>
              <a:rPr lang="en-US" altLang="ko-KR" dirty="0" smtClean="0"/>
              <a:t>)·</a:t>
            </a:r>
            <a:r>
              <a:rPr lang="ko-KR" altLang="en-US" dirty="0" smtClean="0"/>
              <a:t>마비 등이 나타난다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보자기">
  <a:themeElements>
    <a:clrScheme name="보자기">
      <a:dk1>
        <a:sysClr val="windowText" lastClr="000000"/>
      </a:dk1>
      <a:lt1>
        <a:sysClr val="window" lastClr="FFFFFF"/>
      </a:lt1>
      <a:dk2>
        <a:srgbClr val="006270"/>
      </a:dk2>
      <a:lt2>
        <a:srgbClr val="FBFEC6"/>
      </a:lt2>
      <a:accent1>
        <a:srgbClr val="A0C435"/>
      </a:accent1>
      <a:accent2>
        <a:srgbClr val="F29F26"/>
      </a:accent2>
      <a:accent3>
        <a:srgbClr val="08BBDB"/>
      </a:accent3>
      <a:accent4>
        <a:srgbClr val="687CDD"/>
      </a:accent4>
      <a:accent5>
        <a:srgbClr val="28C874"/>
      </a:accent5>
      <a:accent6>
        <a:srgbClr val="E47963"/>
      </a:accent6>
      <a:hlink>
        <a:srgbClr val="64C143"/>
      </a:hlink>
      <a:folHlink>
        <a:srgbClr val="9A9A9A"/>
      </a:folHlink>
    </a:clrScheme>
    <a:fontScheme name="보자기">
      <a:majorFont>
        <a:latin typeface="Lucida Sans"/>
        <a:ea typeface=""/>
        <a:cs typeface=""/>
        <a:font script="Grek" typeface="Arial"/>
        <a:font script="Cyrl" typeface="Arial"/>
        <a:font script="Jpan" typeface="HGP明朝E"/>
        <a:font script="Hang" typeface="HY견고딕"/>
        <a:font script="Hans" typeface="华文楷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Lucida Sans"/>
        <a:ea typeface=""/>
        <a:cs typeface=""/>
        <a:font script="Grek" typeface="Arial"/>
        <a:font script="Cyrl" typeface="Arial"/>
        <a:font script="Jpan" typeface="HGP明朝E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보자기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45000"/>
                <a:shade val="95000"/>
                <a:hueMod val="100000"/>
                <a:satMod val="100000"/>
              </a:schemeClr>
            </a:gs>
            <a:gs pos="50000">
              <a:schemeClr val="phClr">
                <a:tint val="80000"/>
                <a:shade val="100000"/>
                <a:hueMod val="100000"/>
                <a:satMod val="100000"/>
              </a:schemeClr>
            </a:gs>
          </a:gsLst>
          <a:lin ang="2700000" scaled="1"/>
        </a:gradFill>
        <a:gradFill rotWithShape="1">
          <a:gsLst>
            <a:gs pos="50000">
              <a:schemeClr val="phClr">
                <a:tint val="100000"/>
                <a:shade val="50000"/>
                <a:hueMod val="100000"/>
                <a:satMod val="100000"/>
              </a:schemeClr>
            </a:gs>
            <a:gs pos="100000">
              <a:schemeClr val="phClr">
                <a:tint val="75000"/>
                <a:shade val="100000"/>
                <a:hueMod val="100000"/>
                <a:satMod val="100000"/>
              </a:schemeClr>
            </a:gs>
          </a:gsLst>
          <a:lin ang="13500000" scaled="1"/>
        </a:gradFill>
      </a:fillStyleLst>
      <a:lnStyleLst>
        <a:ln w="31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38100" dir="2400000" algn="br">
              <a:srgbClr val="000000">
                <a:alpha val="70588"/>
              </a:srgbClr>
            </a:outerShdw>
          </a:effectLst>
        </a:effectStyle>
        <a:effectStyle>
          <a:effectLst>
            <a:outerShdw blurRad="63500" dist="50800" dir="2400000" sx="96000" sy="96000">
              <a:srgbClr val="000000">
                <a:alpha val="78431"/>
              </a:srgbClr>
            </a:outerShdw>
          </a:effectLst>
          <a:scene3d>
            <a:camera prst="orthographicFront" fov="0">
              <a:rot lat="0" lon="0" rev="0"/>
            </a:camera>
            <a:lightRig rig="twoPt" dir="l">
              <a:rot lat="0" lon="600000" rev="5100000"/>
            </a:lightRig>
          </a:scene3d>
          <a:sp3d prstMaterial="plastic">
            <a:bevelT w="38100" h="25400"/>
            <a:contourClr>
              <a:srgbClr val="FFFFFF">
                <a:alpha val="0"/>
              </a:srgbClr>
            </a:contourClr>
          </a:sp3d>
        </a:effectStyle>
        <a:effectStyle>
          <a:effectLst>
            <a:outerShdw blurRad="63500" dist="63500" dir="600000" sx="96000" sy="96000">
              <a:srgbClr val="0F0F0F">
                <a:alpha val="78431"/>
              </a:srgbClr>
            </a:outerShdw>
          </a:effectLst>
          <a:scene3d>
            <a:camera prst="orthographicFront" fov="0">
              <a:rot lat="0" lon="0" rev="0"/>
            </a:camera>
            <a:lightRig rig="twoPt" dir="t">
              <a:rot lat="0" lon="600000" rev="5100000"/>
            </a:lightRig>
          </a:scene3d>
          <a:sp3d prstMaterial="plastic">
            <a:bevelT w="114300" h="114300"/>
            <a:contourClr>
              <a:srgbClr val="FFFFFF">
                <a:alpha val="0"/>
              </a:srgb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45000"/>
                <a:hueMod val="100000"/>
                <a:satMod val="10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47000"/>
                <a:hueMod val="100000"/>
                <a:satMod val="100000"/>
              </a:schemeClr>
              <a:schemeClr val="phClr">
                <a:tint val="7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Wrapper</Template>
  <TotalTime>125</TotalTime>
  <Words>768</Words>
  <Application>Microsoft Office PowerPoint</Application>
  <PresentationFormat>화면 슬라이드 쇼(4:3)</PresentationFormat>
  <Paragraphs>64</Paragraphs>
  <Slides>18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18</vt:i4>
      </vt:variant>
    </vt:vector>
  </HeadingPairs>
  <TitlesOfParts>
    <vt:vector size="19" baseType="lpstr">
      <vt:lpstr>보자기</vt:lpstr>
      <vt:lpstr>중독무기물</vt:lpstr>
      <vt:lpstr>개요</vt:lpstr>
      <vt:lpstr>무기물이란?</vt:lpstr>
      <vt:lpstr>슬라이드 4</vt:lpstr>
      <vt:lpstr>무기물의 종류 </vt:lpstr>
      <vt:lpstr>일산화 탄소</vt:lpstr>
      <vt:lpstr>슬라이드 7</vt:lpstr>
      <vt:lpstr>일산화탄소중독</vt:lpstr>
      <vt:lpstr>슬라이드 9</vt:lpstr>
      <vt:lpstr>슬라이드 10</vt:lpstr>
      <vt:lpstr>이산화 탄소</vt:lpstr>
      <vt:lpstr>이산화탄소중독</vt:lpstr>
      <vt:lpstr>사이안화물</vt:lpstr>
      <vt:lpstr>사인안화물중독</vt:lpstr>
      <vt:lpstr>납</vt:lpstr>
      <vt:lpstr>납중독</vt:lpstr>
      <vt:lpstr>슬라이드 17</vt:lpstr>
      <vt:lpstr>참고문헌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중독무기물</dc:title>
  <dc:creator>귀여운경선</dc:creator>
  <cp:lastModifiedBy>귀여운경선</cp:lastModifiedBy>
  <cp:revision>14</cp:revision>
  <dcterms:created xsi:type="dcterms:W3CDTF">2009-11-27T12:03:28Z</dcterms:created>
  <dcterms:modified xsi:type="dcterms:W3CDTF">2009-11-30T14:18:15Z</dcterms:modified>
</cp:coreProperties>
</file>