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77" r:id="rId5"/>
    <p:sldId id="278" r:id="rId6"/>
    <p:sldId id="279" r:id="rId7"/>
    <p:sldId id="285" r:id="rId8"/>
    <p:sldId id="291" r:id="rId9"/>
    <p:sldId id="290" r:id="rId10"/>
    <p:sldId id="289" r:id="rId11"/>
    <p:sldId id="288" r:id="rId12"/>
    <p:sldId id="287" r:id="rId13"/>
    <p:sldId id="286" r:id="rId14"/>
    <p:sldId id="284" r:id="rId15"/>
    <p:sldId id="283" r:id="rId16"/>
    <p:sldId id="282" r:id="rId17"/>
    <p:sldId id="29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61" autoAdjust="0"/>
    <p:restoredTop sz="94660"/>
  </p:normalViewPr>
  <p:slideViewPr>
    <p:cSldViewPr>
      <p:cViewPr varScale="1">
        <p:scale>
          <a:sx n="109" d="100"/>
          <a:sy n="109" d="100"/>
        </p:scale>
        <p:origin x="-9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AC829-606C-4558-A806-BDA549507BBF}" type="slidenum">
              <a:rPr lang="en-US" altLang="ko-KR" smtClean="0"/>
              <a:pPr/>
              <a:t>‹#›</a:t>
            </a:fld>
            <a:endParaRPr lang="en-US" altLang="ko-KR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281B-ED84-49FC-B3B2-EB783CC9F89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91B44-21C5-4F64-B24F-E3A0E4C53C27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188F-4492-4E40-80E4-DC3A069B8F96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117E-4238-4126-A631-A0AAE7DF531A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488CE-4DF6-4416-9FC7-76B44DB1C6B9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91942-4CFF-41A1-8A48-52F346E7531A}" type="slidenum">
              <a:rPr lang="en-US" altLang="ko-KR" smtClean="0"/>
              <a:pPr/>
              <a:t>‹#›</a:t>
            </a:fld>
            <a:endParaRPr lang="en-US" altLang="ko-KR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2CBAA-0F2C-44C4-8072-C2AFCC4D39D2}" type="slidenum">
              <a:rPr lang="en-US" altLang="ko-KR" smtClean="0"/>
              <a:pPr/>
              <a:t>‹#›</a:t>
            </a:fld>
            <a:endParaRPr lang="en-US" altLang="ko-KR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 userDrawn="1"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 userDrawn="1"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284F-FDEF-406E-A25F-8042C301F47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74BE-B1C9-4813-AFA9-88D5276CF7DD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548A-58B6-4B7C-954C-CBBBBEB31678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 userDrawn="1"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 userDrawn="1"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 userDrawn="1"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 userDrawn="1"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 userDrawn="1"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r>
              <a:rPr lang="en-US" altLang="ko-KR" smtClean="0"/>
              <a:t>www.themegallery.com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AEE46FF-C903-46E8-9101-D750AC9F98B1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dt="0"/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428604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ea typeface="굴림" charset="-127"/>
              </a:rPr>
              <a:t>중독  무기물</a:t>
            </a:r>
            <a:endParaRPr lang="en-US" altLang="ko-KR" dirty="0">
              <a:ea typeface="굴림" charset="-127"/>
            </a:endParaRPr>
          </a:p>
        </p:txBody>
      </p:sp>
      <p:sp>
        <p:nvSpPr>
          <p:cNvPr id="10" name="부제목 9"/>
          <p:cNvSpPr>
            <a:spLocks noGrp="1"/>
          </p:cNvSpPr>
          <p:nvPr>
            <p:ph type="subTitle" idx="1"/>
          </p:nvPr>
        </p:nvSpPr>
        <p:spPr>
          <a:xfrm>
            <a:off x="5286380" y="3500438"/>
            <a:ext cx="3857620" cy="2357430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과목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동물영양학및 실험</a:t>
            </a:r>
            <a:endParaRPr lang="en-US" altLang="ko-KR" dirty="0" smtClean="0"/>
          </a:p>
          <a:p>
            <a:r>
              <a:rPr lang="ko-KR" altLang="en-US" dirty="0" smtClean="0"/>
              <a:t>담당교수 </a:t>
            </a:r>
            <a:r>
              <a:rPr lang="en-US" altLang="ko-KR" dirty="0" smtClean="0"/>
              <a:t>:</a:t>
            </a:r>
            <a:r>
              <a:rPr lang="ko-KR" altLang="en-US" dirty="0" smtClean="0"/>
              <a:t> 윤용범 교수님</a:t>
            </a:r>
            <a:endParaRPr lang="en-US" altLang="ko-KR" dirty="0" smtClean="0"/>
          </a:p>
          <a:p>
            <a:r>
              <a:rPr lang="ko-KR" altLang="en-US" dirty="0" smtClean="0"/>
              <a:t>학번 </a:t>
            </a:r>
            <a:r>
              <a:rPr lang="en-US" altLang="ko-KR" dirty="0" smtClean="0"/>
              <a:t>:          20838248</a:t>
            </a:r>
          </a:p>
          <a:p>
            <a:r>
              <a:rPr lang="ko-KR" altLang="en-US" dirty="0" smtClean="0"/>
              <a:t>이름 </a:t>
            </a:r>
            <a:r>
              <a:rPr lang="en-US" altLang="ko-KR" dirty="0" smtClean="0"/>
              <a:t>:                </a:t>
            </a:r>
            <a:r>
              <a:rPr lang="ko-KR" altLang="en-US" dirty="0" smtClean="0"/>
              <a:t>김진우</a:t>
            </a:r>
            <a:endParaRPr lang="en-US" altLang="ko-KR" dirty="0" smtClean="0"/>
          </a:p>
          <a:p>
            <a:r>
              <a:rPr lang="ko-KR" altLang="en-US" dirty="0" smtClean="0"/>
              <a:t>제출일자 </a:t>
            </a:r>
            <a:r>
              <a:rPr lang="en-US" altLang="ko-KR" dirty="0" smtClean="0"/>
              <a:t>: 2009. 12.01</a:t>
            </a:r>
            <a:endParaRPr lang="ko-KR" altLang="en-US" dirty="0"/>
          </a:p>
        </p:txBody>
      </p:sp>
      <p:pic>
        <p:nvPicPr>
          <p:cNvPr id="5" name="그림 4" descr="02_02_01_ui_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5500045"/>
            <a:ext cx="2000232" cy="13579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ko-KR" altLang="en-US" sz="2000" b="1" dirty="0" smtClean="0"/>
              <a:t>셀레늄 중독</a:t>
            </a:r>
            <a:r>
              <a:rPr lang="en-US" altLang="ko-KR" sz="2000" b="1" dirty="0" smtClean="0"/>
              <a:t>(</a:t>
            </a:r>
            <a:r>
              <a:rPr lang="en-US" sz="2000" b="1" dirty="0" smtClean="0"/>
              <a:t>Selenium Poisoning) </a:t>
            </a:r>
            <a:endParaRPr lang="en-US" sz="2000" dirty="0" smtClean="0"/>
          </a:p>
          <a:p>
            <a:r>
              <a:rPr lang="en-US" sz="1200" dirty="0" smtClean="0"/>
              <a:t>1) </a:t>
            </a:r>
            <a:r>
              <a:rPr lang="ko-KR" altLang="en-US" sz="1200" dirty="0" smtClean="0"/>
              <a:t>원인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셀레늄 농도 높은 토양의 목초나 곡류의 섭식에 기인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독성에 영향을 주는 인자 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    </a:t>
            </a:r>
            <a:r>
              <a:rPr lang="ko-KR" altLang="en-US" sz="1200" dirty="0" smtClean="0"/>
              <a:t>식물중의 코발트와 단백질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셀렌의 섭취기간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횟수 및 동물종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             1</a:t>
            </a:r>
            <a:r>
              <a:rPr lang="ko-KR" altLang="en-US" sz="1200" dirty="0" smtClean="0"/>
              <a:t>회 경구투여로 중독되는 양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면양</a:t>
            </a:r>
            <a:r>
              <a:rPr lang="en-US" altLang="ko-KR" sz="1200" dirty="0" smtClean="0"/>
              <a:t>(2.2㎎/㎏), </a:t>
            </a:r>
            <a:r>
              <a:rPr lang="ko-KR" altLang="en-US" sz="1200" dirty="0" smtClean="0"/>
              <a:t>소</a:t>
            </a:r>
            <a:r>
              <a:rPr lang="en-US" altLang="ko-KR" sz="1200" dirty="0" smtClean="0"/>
              <a:t>(9.0㎎/㎏),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(15.0㎎/㎏)   </a:t>
            </a:r>
            <a:endParaRPr lang="ko-KR" altLang="en-US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증상 </a:t>
            </a:r>
          </a:p>
          <a:p>
            <a:r>
              <a:rPr lang="ko-KR" altLang="en-US" sz="1200" dirty="0" smtClean="0"/>
              <a:t>① 급성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맹목과 방황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원운동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blind staggers)</a:t>
            </a:r>
            <a:r>
              <a:rPr lang="ko-KR" altLang="en-US" sz="1200" dirty="0" smtClean="0"/>
              <a:t>을 하다가 말기에는 마비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호흡부전으로 폐사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면양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동공산대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치아노제 </a:t>
            </a:r>
            <a:r>
              <a:rPr lang="en-US" altLang="ko-KR" sz="1200" dirty="0" smtClean="0"/>
              <a:t>&lt;-- </a:t>
            </a:r>
            <a:r>
              <a:rPr lang="ko-KR" altLang="en-US" sz="1200" dirty="0" smtClean="0"/>
              <a:t>아셀레산염 투여시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둔감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호흡곤란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혼수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종말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운동실조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head pressing, </a:t>
            </a:r>
            <a:r>
              <a:rPr lang="ko-KR" altLang="en-US" sz="1200" dirty="0" smtClean="0"/>
              <a:t>횡와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경련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② 만성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침울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쇠약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원기소실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몸의 강직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파행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제관부의 종창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제의 변형과 이개와 탈락등의 제이상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           - </a:t>
            </a:r>
            <a:r>
              <a:rPr lang="ko-KR" altLang="en-US" sz="1200" dirty="0" smtClean="0"/>
              <a:t>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말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노새</a:t>
            </a:r>
            <a:r>
              <a:rPr lang="en-US" altLang="ko-KR" sz="1200" dirty="0" smtClean="0"/>
              <a:t>:  </a:t>
            </a:r>
            <a:r>
              <a:rPr lang="ko-KR" altLang="en-US" sz="1200" dirty="0" smtClean="0"/>
              <a:t>근부와 미선단부에 탈모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           - </a:t>
            </a:r>
            <a:r>
              <a:rPr lang="ko-KR" altLang="en-US" sz="1200" dirty="0" smtClean="0"/>
              <a:t>돼지         </a:t>
            </a:r>
            <a:r>
              <a:rPr lang="en-US" altLang="ko-KR" sz="1200" dirty="0" smtClean="0"/>
              <a:t>:  </a:t>
            </a:r>
            <a:r>
              <a:rPr lang="ko-KR" altLang="en-US" sz="1200" dirty="0" smtClean="0"/>
              <a:t>전신에 탈모 </a:t>
            </a:r>
          </a:p>
          <a:p>
            <a:r>
              <a:rPr lang="ko-KR" altLang="en-US" sz="1200" dirty="0" smtClean="0"/>
              <a:t>③ 부족시 영양성 근이영양증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태반정체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빈혈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상실심장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식이성 간증 </a:t>
            </a:r>
          </a:p>
          <a:p>
            <a:r>
              <a:rPr lang="ko-KR" altLang="en-US" sz="1200" dirty="0" smtClean="0"/>
              <a:t>④ 식물중의 코발트와 단백질 결핍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셀레늄의 중독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감수성 증가에 의해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진단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급성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납의 아급성중독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간기능부전에 의한 뇌질병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뇌연화증과 구별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만성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비타민 </a:t>
            </a:r>
            <a:r>
              <a:rPr lang="en-US" sz="1200" dirty="0" smtClean="0"/>
              <a:t>A </a:t>
            </a:r>
            <a:r>
              <a:rPr lang="ko-KR" altLang="en-US" sz="1200" dirty="0" smtClean="0"/>
              <a:t>결핍증과 구별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치료 ① </a:t>
            </a:r>
            <a:r>
              <a:rPr lang="en-US" sz="1200" dirty="0" smtClean="0"/>
              <a:t>potassium iodide, ascorbic acid, beet pectin, </a:t>
            </a:r>
            <a:r>
              <a:rPr lang="ko-KR" altLang="en-US" sz="1200" dirty="0" smtClean="0"/>
              <a:t>식염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아질산나트륨 </a:t>
            </a:r>
          </a:p>
          <a:p>
            <a:r>
              <a:rPr lang="ko-KR" altLang="en-US" sz="1200" dirty="0" smtClean="0"/>
              <a:t>           ② </a:t>
            </a:r>
            <a:r>
              <a:rPr lang="en-US" sz="1200" dirty="0" smtClean="0"/>
              <a:t>BAL</a:t>
            </a:r>
            <a:r>
              <a:rPr lang="ko-KR" altLang="en-US" sz="1200" dirty="0" smtClean="0"/>
              <a:t>은 금기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sz="2000" b="1" dirty="0" smtClean="0"/>
              <a:t>아연중독</a:t>
            </a:r>
            <a:r>
              <a:rPr lang="en-US" altLang="ko-KR" sz="2000" b="1" dirty="0" smtClean="0"/>
              <a:t>(</a:t>
            </a:r>
            <a:r>
              <a:rPr lang="en-US" sz="2000" b="1" dirty="0" smtClean="0"/>
              <a:t>Zinc Poisoning) </a:t>
            </a:r>
            <a:endParaRPr lang="en-US" sz="2000" dirty="0" smtClean="0"/>
          </a:p>
          <a:p>
            <a:endParaRPr lang="en-US" sz="1200" dirty="0" smtClean="0"/>
          </a:p>
          <a:p>
            <a:r>
              <a:rPr lang="en-US" sz="1200" dirty="0" smtClean="0"/>
              <a:t>1) </a:t>
            </a:r>
            <a:r>
              <a:rPr lang="ko-KR" altLang="en-US" sz="1200" dirty="0" smtClean="0"/>
              <a:t>원인</a:t>
            </a:r>
            <a:r>
              <a:rPr lang="en-US" altLang="ko-KR" sz="1200" dirty="0" smtClean="0"/>
              <a:t>: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아연화합물 철제관이나 음수기구에 도금된 아연으로 유래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ko-KR" altLang="en-US" sz="1200" dirty="0" smtClean="0"/>
              <a:t>플라스틱 제품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수지류 식기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Formalin, Phenol </a:t>
            </a:r>
            <a:r>
              <a:rPr lang="ko-KR" altLang="en-US" sz="1200" dirty="0" smtClean="0"/>
              <a:t>함유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포장재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내수지계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가소제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안전제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유해물질을 식품첨가물로 사용함으로써 일어나는 식중독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역학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도장된 철제품을 핥게 되었을 경우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유제품공장의 </a:t>
            </a:r>
            <a:r>
              <a:rPr lang="en-US" sz="1200" dirty="0" smtClean="0"/>
              <a:t>buttermilk</a:t>
            </a:r>
            <a:r>
              <a:rPr lang="ko-KR" altLang="en-US" sz="1200" dirty="0" smtClean="0"/>
              <a:t>를 아연도금관을 통해서 섭식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증상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식욕감퇴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쇠약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피모</a:t>
            </a:r>
            <a:r>
              <a:rPr lang="en-US" altLang="ko-KR" sz="1200" dirty="0" smtClean="0"/>
              <a:t>?, </a:t>
            </a:r>
            <a:r>
              <a:rPr lang="ko-KR" altLang="en-US" sz="1200" dirty="0" smtClean="0"/>
              <a:t>강직 및 파행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관절 특히 견관절의 종대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쇠약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젖소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만성변비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다량은 설사</a:t>
            </a:r>
            <a:r>
              <a:rPr lang="en-US" altLang="ko-KR" sz="1200" dirty="0" smtClean="0"/>
              <a:t>), </a:t>
            </a:r>
            <a:r>
              <a:rPr lang="ko-KR" altLang="en-US" sz="1200" dirty="0" smtClean="0"/>
              <a:t>비유량 감소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r>
              <a:rPr lang="en-US" altLang="ko-KR" sz="1200" dirty="0" smtClean="0"/>
              <a:t>(</a:t>
            </a:r>
            <a:r>
              <a:rPr lang="ko-KR" altLang="en-US" sz="1200" dirty="0" smtClean="0"/>
              <a:t>아연제도료를 먹은 소는 이기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경도마비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엽록색 하리를 보임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급성중독증상으로는 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복통을 일으키고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장 및 방광의 점막을 침해하며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만성 중독의 경우는 반상치의 현상이 나타나고 골격의 성장을 저해한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임상병리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간장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비장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신장에 아연 검출되나 혈청과 간장의 동농도는 저하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5) </a:t>
            </a:r>
            <a:r>
              <a:rPr lang="ko-KR" altLang="en-US" sz="1200" dirty="0" smtClean="0"/>
              <a:t>진단 </a:t>
            </a:r>
          </a:p>
          <a:p>
            <a:r>
              <a:rPr lang="en-US" altLang="ko-KR" sz="1200" dirty="0" smtClean="0"/>
              <a:t>- 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아연중독에 기인된 관절염은 구루병 및 돈단독과 감별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 </a:t>
            </a:r>
            <a:r>
              <a:rPr lang="ko-KR" altLang="en-US" sz="1200" dirty="0" smtClean="0"/>
              <a:t>소  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집단적인 만성변비증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6) </a:t>
            </a:r>
            <a:r>
              <a:rPr lang="ko-KR" altLang="en-US" sz="1200" dirty="0" smtClean="0"/>
              <a:t>예방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아연으로 도금된 기구와 관은 우유를 유통시킨 뒤 깨끗이 닦는다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사료에 다량의 칼슘을 첨가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ko-KR" altLang="en-US" sz="2000" b="1" dirty="0" smtClean="0"/>
              <a:t>질산염 및 아질산염 중독</a:t>
            </a:r>
            <a:r>
              <a:rPr lang="en-US" altLang="ko-KR" sz="2000" b="1" dirty="0" smtClean="0"/>
              <a:t>(</a:t>
            </a:r>
            <a:r>
              <a:rPr lang="en-US" sz="2000" b="1" dirty="0" smtClean="0"/>
              <a:t>Nitrate and Nitrite Poisoning) </a:t>
            </a:r>
            <a:endParaRPr lang="en-US" sz="2000" dirty="0" smtClean="0"/>
          </a:p>
          <a:p>
            <a:endParaRPr lang="en-US" sz="1200" dirty="0" smtClean="0"/>
          </a:p>
          <a:p>
            <a:r>
              <a:rPr lang="en-US" sz="1200" dirty="0" smtClean="0"/>
              <a:t>1) </a:t>
            </a:r>
            <a:r>
              <a:rPr lang="ko-KR" altLang="en-US" sz="1200" dirty="0" smtClean="0"/>
              <a:t>원인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질산염의 섭취에 기인하며 질산염의 섭취 전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후에 아질산염이 생성되고 </a:t>
            </a:r>
          </a:p>
          <a:p>
            <a:r>
              <a:rPr lang="ko-KR" altLang="en-US" sz="1200" dirty="0" smtClean="0"/>
              <a:t>             이는 </a:t>
            </a:r>
            <a:r>
              <a:rPr lang="en-US" sz="1200" dirty="0" smtClean="0"/>
              <a:t>methemoglobin</a:t>
            </a:r>
            <a:r>
              <a:rPr lang="ko-KR" altLang="en-US" sz="1200" dirty="0" smtClean="0"/>
              <a:t>을 형성하여 호흡곤란을 일으킨다 </a:t>
            </a:r>
          </a:p>
          <a:p>
            <a:r>
              <a:rPr lang="ko-KR" altLang="en-US" sz="1200" dirty="0" smtClean="0"/>
              <a:t>질산염</a:t>
            </a:r>
            <a:r>
              <a:rPr lang="en-US" altLang="ko-KR" sz="1200" dirty="0" smtClean="0"/>
              <a:t>( </a:t>
            </a:r>
            <a:r>
              <a:rPr lang="en-US" sz="1200" dirty="0" smtClean="0"/>
              <a:t>nitrate ) → </a:t>
            </a:r>
            <a:r>
              <a:rPr lang="ko-KR" altLang="en-US" sz="1200" dirty="0" smtClean="0"/>
              <a:t>위장관 부식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위장염 </a:t>
            </a:r>
            <a:r>
              <a:rPr lang="en-US" altLang="ko-KR" sz="1200" dirty="0" smtClean="0"/>
              <a:t>) </a:t>
            </a:r>
          </a:p>
          <a:p>
            <a:r>
              <a:rPr lang="ko-KR" altLang="en-US" sz="1200" dirty="0" smtClean="0"/>
              <a:t>→ 아질산 변화</a:t>
            </a:r>
            <a:r>
              <a:rPr lang="en-US" altLang="ko-KR" sz="1200" dirty="0" smtClean="0"/>
              <a:t>( </a:t>
            </a:r>
            <a:r>
              <a:rPr lang="en-US" sz="1200" dirty="0" smtClean="0"/>
              <a:t>nitrite ) → met Hb </a:t>
            </a:r>
            <a:r>
              <a:rPr lang="ko-KR" altLang="en-US" sz="1200" dirty="0" smtClean="0"/>
              <a:t>형성 </a:t>
            </a:r>
          </a:p>
          <a:p>
            <a:r>
              <a:rPr lang="ko-KR" altLang="en-US" sz="1200" dirty="0" smtClean="0"/>
              <a:t>→ 호흡곤란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빈혈성 무산소증</a:t>
            </a:r>
            <a:r>
              <a:rPr lang="en-US" altLang="ko-KR" sz="1200" dirty="0" smtClean="0"/>
              <a:t>) →</a:t>
            </a:r>
            <a:r>
              <a:rPr lang="ko-KR" altLang="en-US" sz="1200" dirty="0" smtClean="0"/>
              <a:t>혈관확장작용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말초 순환 장애 </a:t>
            </a:r>
            <a:r>
              <a:rPr lang="en-US" altLang="ko-KR" sz="1200" dirty="0" smtClean="0"/>
              <a:t>-</a:t>
            </a:r>
            <a:r>
              <a:rPr lang="ko-KR" altLang="en-US" sz="1200" dirty="0" smtClean="0"/>
              <a:t>조직의 무산소증 유발 </a:t>
            </a:r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감수성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돼지 </a:t>
            </a:r>
            <a:r>
              <a:rPr lang="en-US" altLang="ko-KR" sz="1200" dirty="0" smtClean="0"/>
              <a:t>&gt; </a:t>
            </a:r>
            <a:r>
              <a:rPr lang="ko-KR" altLang="en-US" sz="1200" dirty="0" smtClean="0"/>
              <a:t>소 </a:t>
            </a:r>
            <a:r>
              <a:rPr lang="en-US" altLang="ko-KR" sz="1200" dirty="0" smtClean="0"/>
              <a:t>&gt; </a:t>
            </a:r>
            <a:r>
              <a:rPr lang="ko-KR" altLang="en-US" sz="1200" dirty="0" smtClean="0"/>
              <a:t>면양 </a:t>
            </a:r>
            <a:r>
              <a:rPr lang="en-US" altLang="ko-KR" sz="1200" dirty="0" smtClean="0"/>
              <a:t>&gt; </a:t>
            </a:r>
            <a:r>
              <a:rPr lang="ko-KR" altLang="en-US" sz="1200" dirty="0" smtClean="0"/>
              <a:t>말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질산염 섭취원 곡물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귀리 건초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미숙 귀리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보리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sudan grass, </a:t>
            </a:r>
            <a:r>
              <a:rPr lang="ko-KR" altLang="en-US" sz="1200" dirty="0" smtClean="0"/>
              <a:t>옥수수 </a:t>
            </a:r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급성 중독시 혈액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암적색～갈색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청산중독시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선홍색 </a:t>
            </a:r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돼지에서의 아질산나트륨의 치사량 </a:t>
            </a:r>
            <a:r>
              <a:rPr lang="en-US" altLang="ko-KR" sz="1200" dirty="0" smtClean="0"/>
              <a:t>: 88㎎/㎏, 48</a:t>
            </a:r>
            <a:r>
              <a:rPr lang="ko-KR" altLang="en-US" sz="1200" dirty="0" smtClean="0"/>
              <a:t>～</a:t>
            </a:r>
            <a:r>
              <a:rPr lang="en-US" altLang="ko-KR" sz="1200" dirty="0" smtClean="0"/>
              <a:t>70㎎/㎏ </a:t>
            </a:r>
            <a:endParaRPr lang="ko-KR" altLang="en-US" sz="1200" dirty="0" smtClean="0"/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소에 아질산 치사량 </a:t>
            </a:r>
            <a:r>
              <a:rPr lang="en-US" altLang="ko-KR" sz="1200" dirty="0" smtClean="0"/>
              <a:t>: 88</a:t>
            </a:r>
            <a:r>
              <a:rPr lang="ko-KR" altLang="en-US" sz="1200" dirty="0" smtClean="0"/>
              <a:t>～</a:t>
            </a:r>
            <a:r>
              <a:rPr lang="en-US" altLang="ko-KR" sz="1200" dirty="0" smtClean="0"/>
              <a:t>110 ㎎/㎏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증상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유연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복통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무산소증 → 호흡곤란 </a:t>
            </a:r>
          </a:p>
          <a:p>
            <a:r>
              <a:rPr lang="ko-KR" altLang="en-US" sz="1200" dirty="0" smtClean="0"/>
              <a:t>             근진전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허약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보행창랑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청색증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약하고 빠른 맥박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정상 </a:t>
            </a:r>
            <a:r>
              <a:rPr lang="en-US" sz="1200" dirty="0" smtClean="0"/>
              <a:t>or </a:t>
            </a:r>
            <a:r>
              <a:rPr lang="ko-KR" altLang="en-US" sz="1200" dirty="0" smtClean="0"/>
              <a:t>정상하 체온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간대성 경련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치료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methylene blue ( 1% </a:t>
            </a:r>
            <a:r>
              <a:rPr lang="ko-KR" altLang="en-US" sz="1200" dirty="0" smtClean="0"/>
              <a:t>용액</a:t>
            </a:r>
            <a:r>
              <a:rPr lang="en-US" altLang="ko-KR" sz="1200" dirty="0" smtClean="0"/>
              <a:t>, 1-2㎎/㎏ </a:t>
            </a:r>
            <a:r>
              <a:rPr lang="en-US" sz="1200" dirty="0" smtClean="0"/>
              <a:t>IV) </a:t>
            </a:r>
          </a:p>
          <a:p>
            <a:endParaRPr lang="en-US" sz="1200" dirty="0" smtClean="0"/>
          </a:p>
          <a:p>
            <a:r>
              <a:rPr lang="en-US" sz="1200" dirty="0" smtClean="0"/>
              <a:t>4) </a:t>
            </a:r>
            <a:r>
              <a:rPr lang="ko-KR" altLang="en-US" sz="1200" dirty="0" smtClean="0"/>
              <a:t>예방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탄수화물 사료의 다급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chlortetracycline</a:t>
            </a:r>
            <a:r>
              <a:rPr lang="ko-KR" altLang="en-US" sz="1200" dirty="0" smtClean="0"/>
              <a:t>의 투여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400" b="1" dirty="0" smtClean="0"/>
              <a:t>식염중독</a:t>
            </a:r>
            <a:r>
              <a:rPr lang="en-US" altLang="ko-KR" sz="2400" b="1" dirty="0" smtClean="0"/>
              <a:t>(</a:t>
            </a:r>
            <a:r>
              <a:rPr lang="en-US" sz="2400" b="1" dirty="0" smtClean="0"/>
              <a:t>Sodium Chloride Poisoning)</a:t>
            </a:r>
            <a:r>
              <a:rPr lang="en-US" sz="2400" dirty="0" smtClean="0"/>
              <a:t> </a:t>
            </a:r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과량의 염화나트륨은 위장염과 설사의 원인이 되며 과량이 아니라도 음수가 제한되면 뇌수종과 신경증상이 나타남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원인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다량의 식염이 함유된 물과 사료의 섭취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비유기의 유우는 감수성이 높음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역학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배합사료나 음식물 찌꺼기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), </a:t>
            </a:r>
            <a:r>
              <a:rPr lang="ko-KR" altLang="en-US" sz="1200" dirty="0" smtClean="0"/>
              <a:t>음수에 다량의 식염 함유</a:t>
            </a:r>
            <a:r>
              <a:rPr lang="en-US" altLang="ko-KR" sz="1200" dirty="0" smtClean="0"/>
              <a:t>,</a:t>
            </a:r>
            <a:endParaRPr lang="ko-KR" altLang="en-US" sz="1200" dirty="0" smtClean="0"/>
          </a:p>
          <a:p>
            <a:r>
              <a:rPr lang="ko-KR" altLang="en-US" sz="1200" dirty="0" smtClean="0"/>
              <a:t>갈증난 동물이 처음으로 식염수와 접하는 경우 등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기병론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식염의 자극으로 위장염과 탈수증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중추신경계의 병변 원인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신경조직과 수막 내에 호산구의 침윤이 있음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증상 </a:t>
            </a:r>
          </a:p>
          <a:p>
            <a:r>
              <a:rPr lang="ko-KR" altLang="en-US" sz="1200" dirty="0" smtClean="0"/>
              <a:t>① 급성증상</a:t>
            </a:r>
            <a:r>
              <a:rPr lang="en-US" altLang="ko-KR" sz="1200" dirty="0" smtClean="0"/>
              <a:t>: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주로 소화 장애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복통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식욕감퇴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맹목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부전마비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구절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Knuckling at the fetlocks) </a:t>
            </a:r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쇠약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허탈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근진전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간대성경련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이상보행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전간양발작 및 혼수 후 폐사 </a:t>
            </a:r>
          </a:p>
          <a:p>
            <a:r>
              <a:rPr lang="ko-KR" altLang="en-US" sz="1200" dirty="0" smtClean="0"/>
              <a:t>② 만성중독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변비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갈증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소양감을 나타내고 초기에 맹목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난청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자극에 무감각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방황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물체에 머리를 받음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선회 또는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</a:t>
            </a:r>
            <a:r>
              <a:rPr lang="ko-KR" altLang="en-US" sz="1200" dirty="0" smtClean="0"/>
              <a:t> 앞다리를 축으로 하여 회전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전간양 발작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코와 경부의 진전으로 시작되는 발작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후궁반장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머리는 수직</a:t>
            </a:r>
            <a:r>
              <a:rPr lang="en-US" altLang="ko-KR" sz="1200" dirty="0" smtClean="0"/>
              <a:t>, </a:t>
            </a:r>
          </a:p>
          <a:p>
            <a:r>
              <a:rPr lang="en-US" altLang="ko-KR" sz="1200" dirty="0" smtClean="0"/>
              <a:t>          </a:t>
            </a:r>
            <a:r>
              <a:rPr lang="ko-KR" altLang="en-US" sz="1200" dirty="0" smtClean="0"/>
              <a:t>후퇴하여 앉은 자세를 취함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이갈기와 침흘림과 호흡곤란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심박수와 체온은 정상이나 경련 중에는 상승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소와 면양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식욕감퇴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체중감소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탈수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체온하강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쇠약 및 산발적인 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허탈상태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강직성 경련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젖소는 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        </a:t>
            </a:r>
            <a:r>
              <a:rPr lang="ko-KR" altLang="en-US" sz="1200" dirty="0" smtClean="0"/>
              <a:t>아세톤혈증을 나타내기도 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endParaRPr lang="en-US" altLang="ko-KR" sz="1200" dirty="0" smtClean="0"/>
          </a:p>
          <a:p>
            <a:r>
              <a:rPr lang="en-US" altLang="ko-KR" sz="1200" dirty="0" smtClean="0"/>
              <a:t>5) </a:t>
            </a:r>
            <a:r>
              <a:rPr lang="ko-KR" altLang="en-US" sz="1200" dirty="0" smtClean="0"/>
              <a:t>임상병리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혈청 나트륨 농도 증가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호산구감소증이 있음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호산구감소증은 없음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6) </a:t>
            </a:r>
            <a:r>
              <a:rPr lang="ko-KR" altLang="en-US" sz="1200" dirty="0" smtClean="0"/>
              <a:t>진단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돼지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새 축사로 옮겨졌거나 사료의 변경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급수 중단시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ko-KR" altLang="en-US" sz="1200" dirty="0" smtClean="0"/>
              <a:t>뇌염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가성광견병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회백뇌연화증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장부종병과 감별 진단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7) </a:t>
            </a:r>
            <a:r>
              <a:rPr lang="ko-KR" altLang="en-US" sz="1200" dirty="0" smtClean="0"/>
              <a:t>치료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신선한 물을 조금씩 자주 급여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소화관 진정제와 탈수증이 있을 때 등장액 투여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뇌수종이 명백한 경우에는 진정제의 투여하고 이뇨제나 고장액을 비경구적 투여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>
              <a:ea typeface="굴림" charset="-127"/>
            </a:endParaRP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en-US" altLang="ko-KR" sz="2200" dirty="0" smtClean="0"/>
              <a:t>2.</a:t>
            </a:r>
            <a:r>
              <a:rPr lang="ko-KR" altLang="en-US" sz="2200" dirty="0" smtClean="0"/>
              <a:t>식물에 관련된 독성물질</a:t>
            </a:r>
          </a:p>
          <a:p>
            <a:endParaRPr lang="en-US" altLang="ko-KR" sz="1800" b="1" dirty="0" smtClean="0"/>
          </a:p>
          <a:p>
            <a:r>
              <a:rPr lang="en-US" altLang="ko-KR" sz="1800" b="1" dirty="0" smtClean="0"/>
              <a:t>1) </a:t>
            </a:r>
            <a:r>
              <a:rPr lang="ko-KR" altLang="en-US" sz="1800" b="1" dirty="0" smtClean="0"/>
              <a:t>청산중독</a:t>
            </a:r>
            <a:r>
              <a:rPr lang="en-US" altLang="ko-KR" sz="1800" b="1" dirty="0" smtClean="0"/>
              <a:t>(</a:t>
            </a:r>
            <a:r>
              <a:rPr lang="en-US" sz="1800" b="1" dirty="0" smtClean="0"/>
              <a:t>Cyanide poisoning) </a:t>
            </a:r>
            <a:endParaRPr lang="en-US" sz="1800" dirty="0" smtClean="0"/>
          </a:p>
          <a:p>
            <a:endParaRPr lang="en-US" sz="1200" dirty="0" smtClean="0"/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근원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포유동물에서 가장 빠른 시간 내에 중독을 일으키는 물질중의 하나 로서 수수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체리 옥수수 아마등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r>
              <a:rPr lang="ko-KR" altLang="en-US" sz="1200" dirty="0" smtClean="0"/>
              <a:t>          설치류의 구제목적이나 훈증제로 사용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Acryl </a:t>
            </a:r>
            <a:r>
              <a:rPr lang="ko-KR" altLang="en-US" sz="1200" dirty="0" smtClean="0"/>
              <a:t>및 </a:t>
            </a:r>
            <a:r>
              <a:rPr lang="en-US" sz="1200" dirty="0" smtClean="0"/>
              <a:t>nitryl</a:t>
            </a:r>
            <a:r>
              <a:rPr lang="ko-KR" altLang="en-US" sz="1200" dirty="0" smtClean="0"/>
              <a:t>섬유 등의 연소시에도 발생 </a:t>
            </a:r>
          </a:p>
          <a:p>
            <a:r>
              <a:rPr lang="ko-KR" altLang="en-US" sz="1200" dirty="0" smtClean="0"/>
              <a:t>식물의 상해 → </a:t>
            </a:r>
            <a:r>
              <a:rPr lang="en-US" sz="1200" dirty="0" smtClean="0"/>
              <a:t>cyanogenic glycosidase</a:t>
            </a:r>
            <a:r>
              <a:rPr lang="ko-KR" altLang="en-US" sz="1200" dirty="0" smtClean="0"/>
              <a:t>가 </a:t>
            </a:r>
            <a:r>
              <a:rPr lang="el-GR" sz="1200" dirty="0" smtClean="0"/>
              <a:t>β-</a:t>
            </a:r>
            <a:r>
              <a:rPr lang="en-US" sz="1200" dirty="0" smtClean="0"/>
              <a:t>glycosidase</a:t>
            </a:r>
            <a:r>
              <a:rPr lang="ko-KR" altLang="en-US" sz="1200" dirty="0" smtClean="0"/>
              <a:t>에 의해 </a:t>
            </a:r>
            <a:r>
              <a:rPr lang="en-US" sz="1200" dirty="0" smtClean="0"/>
              <a:t>glucose</a:t>
            </a:r>
            <a:r>
              <a:rPr lang="ko-KR" altLang="en-US" sz="1200" dirty="0" smtClean="0"/>
              <a:t>와 </a:t>
            </a:r>
            <a:r>
              <a:rPr lang="en-US" sz="1200" dirty="0" smtClean="0"/>
              <a:t>hydroxylnitile </a:t>
            </a:r>
            <a:r>
              <a:rPr lang="ko-KR" altLang="en-US" sz="1200" dirty="0" smtClean="0"/>
              <a:t>유리 </a:t>
            </a:r>
            <a:endParaRPr lang="en-US" altLang="ko-KR" sz="1200" dirty="0" smtClean="0"/>
          </a:p>
          <a:p>
            <a:r>
              <a:rPr lang="en-US" altLang="ko-KR" sz="1200" dirty="0" smtClean="0"/>
              <a:t>                </a:t>
            </a:r>
            <a:r>
              <a:rPr lang="ko-KR" altLang="en-US" sz="1200" dirty="0" smtClean="0"/>
              <a:t>→ </a:t>
            </a:r>
            <a:r>
              <a:rPr lang="en-US" sz="1200" dirty="0" smtClean="0"/>
              <a:t>hydroxylnitrile</a:t>
            </a:r>
            <a:r>
              <a:rPr lang="ko-KR" altLang="en-US" sz="1200" dirty="0" smtClean="0"/>
              <a:t>은 </a:t>
            </a:r>
            <a:r>
              <a:rPr lang="en-US" sz="1200" dirty="0" smtClean="0"/>
              <a:t>HCN</a:t>
            </a:r>
            <a:r>
              <a:rPr lang="ko-KR" altLang="en-US" sz="1200" dirty="0" smtClean="0"/>
              <a:t>과 </a:t>
            </a:r>
            <a:r>
              <a:rPr lang="en-US" sz="1200" dirty="0" smtClean="0"/>
              <a:t>ketone, aldehyde</a:t>
            </a:r>
            <a:r>
              <a:rPr lang="ko-KR" altLang="en-US" sz="1200" dirty="0" smtClean="0"/>
              <a:t>를 유리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독성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Thyroid H. </a:t>
            </a:r>
            <a:r>
              <a:rPr lang="ko-KR" altLang="en-US" sz="1200" dirty="0" smtClean="0"/>
              <a:t>의 생산을 억제시킴 </a:t>
            </a:r>
          </a:p>
          <a:p>
            <a:r>
              <a:rPr lang="ko-KR" altLang="en-US" sz="1200" dirty="0" smtClean="0"/>
              <a:t>┌ </a:t>
            </a:r>
            <a:r>
              <a:rPr lang="en-US" sz="1200" dirty="0" smtClean="0"/>
              <a:t>Hyperplastic goiter (</a:t>
            </a:r>
            <a:r>
              <a:rPr lang="ko-KR" altLang="en-US" sz="1200" dirty="0" smtClean="0"/>
              <a:t>갑상선 비대증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└ </a:t>
            </a:r>
            <a:r>
              <a:rPr lang="en-US" sz="1200" dirty="0" smtClean="0"/>
              <a:t>Hypothyroidism (</a:t>
            </a:r>
            <a:r>
              <a:rPr lang="ko-KR" altLang="en-US" sz="1200" dirty="0" smtClean="0"/>
              <a:t>갑상선 기능저하증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기전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철분</a:t>
            </a:r>
            <a:r>
              <a:rPr lang="en-US" sz="1200" dirty="0" smtClean="0"/>
              <a:t>Heme</a:t>
            </a:r>
            <a:r>
              <a:rPr lang="ko-KR" altLang="en-US" sz="1200" dirty="0" smtClean="0"/>
              <a:t>을 함유하는 산화효소인 </a:t>
            </a:r>
            <a:r>
              <a:rPr lang="en-US" sz="1200" dirty="0" smtClean="0"/>
              <a:t>cytochrome oxydase</a:t>
            </a:r>
            <a:r>
              <a:rPr lang="ko-KR" altLang="en-US" sz="1200" dirty="0" smtClean="0"/>
              <a:t>계 호흡관여효소 저해 </a:t>
            </a:r>
          </a:p>
          <a:p>
            <a:r>
              <a:rPr lang="en-US" altLang="ko-KR" sz="1200" dirty="0" smtClean="0"/>
              <a:t>            ------&gt; </a:t>
            </a:r>
            <a:r>
              <a:rPr lang="ko-KR" altLang="en-US" sz="1200" dirty="0" smtClean="0"/>
              <a:t>내부질식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histotoxic anoxia) </a:t>
            </a:r>
          </a:p>
          <a:p>
            <a:endParaRPr lang="en-US" sz="1200" dirty="0" smtClean="0"/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증상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흥분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근육경련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무호흡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流漏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동공산대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hyperplasticgoiter , hypothyroidism </a:t>
            </a:r>
          </a:p>
          <a:p>
            <a:endParaRPr lang="en-US" sz="1200" dirty="0" smtClean="0"/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특징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cherry red(</a:t>
            </a:r>
            <a:r>
              <a:rPr lang="ko-KR" altLang="en-US" sz="1200" dirty="0" smtClean="0"/>
              <a:t>핑크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색 점막과 혈액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아몬드냄새가 나는 위내용물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혈액응고부전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           청산중독시 일부의 청산은 폐를 통하여 배출되므로 호기 시 </a:t>
            </a:r>
            <a:r>
              <a:rPr lang="en-US" sz="1200" dirty="0" smtClean="0"/>
              <a:t>bitter almonds</a:t>
            </a:r>
            <a:r>
              <a:rPr lang="ko-KR" altLang="en-US" sz="1200" dirty="0" smtClean="0"/>
              <a:t>의 특징적인 냄새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en-US" altLang="ko-KR" sz="2000" b="1" dirty="0" smtClean="0"/>
              <a:t>Ⅲ.</a:t>
            </a:r>
            <a:r>
              <a:rPr lang="ko-KR" altLang="en-US" sz="2000" b="1" dirty="0" smtClean="0"/>
              <a:t>결론</a:t>
            </a:r>
            <a:endParaRPr lang="ko-KR" altLang="en-US" sz="20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무기물 중독은 주로 경구 섭취에 의해 다발되며 소화기 지병</a:t>
            </a:r>
            <a:r>
              <a:rPr lang="en-US" altLang="ko-KR" sz="1200" dirty="0" smtClean="0"/>
              <a:t>/ </a:t>
            </a:r>
            <a:r>
              <a:rPr lang="ko-KR" altLang="en-US" sz="1200" dirty="0" smtClean="0"/>
              <a:t>대사성 질병을 일으킨다</a:t>
            </a:r>
          </a:p>
          <a:p>
            <a:r>
              <a:rPr lang="ko-KR" altLang="en-US" sz="1200" dirty="0" smtClean="0"/>
              <a:t>주로 무기물 중독 방법에는 소화관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피부에 남아 있는 독물 제거 </a:t>
            </a:r>
            <a:r>
              <a:rPr lang="en-US" altLang="ko-KR" sz="1200" dirty="0" smtClean="0"/>
              <a:t>‧ </a:t>
            </a:r>
            <a:r>
              <a:rPr lang="ko-KR" altLang="en-US" sz="1200" dirty="0" smtClean="0"/>
              <a:t>흡수된 독물에 대하여 각종의 해당 해독제 투여가 있다</a:t>
            </a:r>
            <a:r>
              <a:rPr lang="en-US" altLang="ko-KR" sz="1200" dirty="0" smtClean="0"/>
              <a:t>. </a:t>
            </a:r>
            <a:r>
              <a:rPr lang="ko-KR" altLang="en-US" sz="1200" u="sng" dirty="0" smtClean="0"/>
              <a:t>예</a:t>
            </a:r>
            <a:r>
              <a:rPr lang="en-US" altLang="ko-KR" sz="1200" u="sng" dirty="0" smtClean="0"/>
              <a:t>) </a:t>
            </a:r>
            <a:r>
              <a:rPr lang="ko-KR" altLang="en-US" sz="1200" u="sng" dirty="0" smtClean="0"/>
              <a:t>청산중독</a:t>
            </a:r>
            <a:r>
              <a:rPr lang="en-US" altLang="ko-KR" sz="1200" u="sng" dirty="0" smtClean="0"/>
              <a:t>- </a:t>
            </a:r>
            <a:r>
              <a:rPr lang="ko-KR" altLang="en-US" sz="1200" u="sng" dirty="0" smtClean="0"/>
              <a:t>질산나트륨</a:t>
            </a:r>
            <a:r>
              <a:rPr lang="en-US" altLang="ko-KR" sz="1200" u="sng" dirty="0" smtClean="0"/>
              <a:t>, </a:t>
            </a:r>
            <a:r>
              <a:rPr lang="ko-KR" altLang="en-US" sz="1200" u="sng" dirty="0" smtClean="0"/>
              <a:t>치오황산나트륨</a:t>
            </a:r>
            <a:endParaRPr lang="ko-KR" altLang="en-US" sz="1200" dirty="0" smtClean="0"/>
          </a:p>
          <a:p>
            <a:r>
              <a:rPr lang="ko-KR" altLang="en-US" sz="1200" dirty="0" smtClean="0"/>
              <a:t>이와 같은 중독증의 치료에는</a:t>
            </a:r>
            <a:endParaRPr lang="en-US" altLang="ko-KR" sz="1200" dirty="0" smtClean="0"/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독성 제거용의 하제 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소화관내 잔류 독의 중화 의 방법을 이용한다</a:t>
            </a:r>
          </a:p>
          <a:p>
            <a:r>
              <a:rPr lang="ko-KR" altLang="en-US" sz="1200" dirty="0" smtClean="0"/>
              <a:t>→ 자극성 독물로 인한 위장염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자극성 하제 금물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유성 하제 사용하고 </a:t>
            </a:r>
          </a:p>
          <a:p>
            <a:r>
              <a:rPr lang="ko-KR" altLang="en-US" sz="1200" dirty="0" smtClean="0"/>
              <a:t>→ 비자극성 독물 중독시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염류 하제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MgSO4) ex) </a:t>
            </a:r>
            <a:r>
              <a:rPr lang="ko-KR" altLang="en-US" sz="1200" dirty="0" smtClean="0"/>
              <a:t>청산 생성 배당체시 </a:t>
            </a:r>
          </a:p>
          <a:p>
            <a:r>
              <a:rPr lang="ko-KR" altLang="en-US" sz="1200" dirty="0" smtClean="0"/>
              <a:t>→ 산화제나 탄닌산 제제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알칼로이드 침전 </a:t>
            </a:r>
          </a:p>
          <a:p>
            <a:r>
              <a:rPr lang="ko-KR" altLang="en-US" sz="1200" dirty="0" smtClean="0"/>
              <a:t>→ 우유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달걀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단백 응고성 독물에 작용 </a:t>
            </a:r>
          </a:p>
          <a:p>
            <a:r>
              <a:rPr lang="ko-KR" altLang="en-US" sz="1200" dirty="0" smtClean="0"/>
              <a:t>→ 황산성염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소화관내의 납을 침전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흡수된 독물의 중화시 </a:t>
            </a:r>
          </a:p>
          <a:p>
            <a:r>
              <a:rPr lang="ko-KR" altLang="en-US" sz="1200" dirty="0" smtClean="0"/>
              <a:t>→ 질산나트륨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치오 황산나트륨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청산에 대한 유효한 전신 해독제 </a:t>
            </a:r>
          </a:p>
          <a:p>
            <a:r>
              <a:rPr lang="ko-KR" altLang="en-US" sz="1200" dirty="0" smtClean="0"/>
              <a:t>→ </a:t>
            </a:r>
            <a:r>
              <a:rPr lang="en-US" sz="1200" dirty="0" smtClean="0"/>
              <a:t>Ca Versenate( EDTA 20 % </a:t>
            </a:r>
            <a:r>
              <a:rPr lang="ko-KR" altLang="en-US" sz="1200" dirty="0" smtClean="0"/>
              <a:t>용액 </a:t>
            </a:r>
            <a:r>
              <a:rPr lang="en-US" altLang="ko-KR" sz="1200" dirty="0" smtClean="0"/>
              <a:t>) : </a:t>
            </a:r>
            <a:r>
              <a:rPr lang="ko-KR" altLang="en-US" sz="1200" dirty="0" smtClean="0"/>
              <a:t>납중독에 대한 효과적 해독제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생리적 해독제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마그네슘염의 과다 투여시 칼슘염을 주사 </a:t>
            </a:r>
          </a:p>
          <a:p>
            <a:r>
              <a:rPr lang="ko-KR" altLang="en-US" sz="1200" dirty="0" smtClean="0"/>
              <a:t>가축의 치료에는 위세척 및 구토제의 사용은 효용가치가 없으며 소화관내 잔류 독물의 제거 → 하제의 사용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결론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7472386" cy="1000132"/>
          </a:xfrm>
        </p:spPr>
        <p:txBody>
          <a:bodyPr>
            <a:normAutofit/>
          </a:bodyPr>
          <a:lstStyle/>
          <a:p>
            <a:r>
              <a:rPr lang="ko-KR" altLang="en-US" sz="2500" dirty="0" smtClean="0">
                <a:solidFill>
                  <a:schemeClr val="accent1"/>
                </a:solidFill>
                <a:ea typeface="굴림" charset="-127"/>
              </a:rPr>
              <a:t>참 고 자 료 </a:t>
            </a:r>
            <a:endParaRPr lang="en-US" altLang="ko-KR" sz="2500" dirty="0">
              <a:solidFill>
                <a:schemeClr val="accent1"/>
              </a:solidFill>
              <a:ea typeface="굴림" charset="-127"/>
            </a:endParaRPr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1928794" y="2571744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33"/>
          <p:cNvGrpSpPr/>
          <p:nvPr/>
        </p:nvGrpSpPr>
        <p:grpSpPr>
          <a:xfrm>
            <a:off x="1500166" y="1928802"/>
            <a:ext cx="4786346" cy="665162"/>
            <a:chOff x="1714480" y="1285860"/>
            <a:chExt cx="4786346" cy="66516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714480" y="1285860"/>
              <a:ext cx="762000" cy="665162"/>
              <a:chOff x="1110" y="2656"/>
              <a:chExt cx="1549" cy="1351"/>
            </a:xfrm>
          </p:grpSpPr>
          <p:sp>
            <p:nvSpPr>
              <p:cNvPr id="40964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65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66" name="AutoShape 6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2385978" y="1362059"/>
              <a:ext cx="4114848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ko-KR" altLang="en-US" sz="2400" dirty="0" smtClean="0">
                  <a:ea typeface="굴림" charset="-127"/>
                </a:rPr>
                <a:t>  </a:t>
              </a:r>
              <a:r>
                <a:rPr lang="en-US" sz="2400" b="1" dirty="0" smtClean="0"/>
                <a:t>http://www.vetory.com</a:t>
              </a:r>
              <a:endParaRPr lang="en-US" sz="2400" dirty="0"/>
            </a:p>
          </p:txBody>
        </p:sp>
        <p:sp>
          <p:nvSpPr>
            <p:cNvPr id="40973" name="Text Box 13"/>
            <p:cNvSpPr txBox="1">
              <a:spLocks noChangeArrowheads="1"/>
            </p:cNvSpPr>
            <p:nvPr/>
          </p:nvSpPr>
          <p:spPr bwMode="gray">
            <a:xfrm>
              <a:off x="1885912" y="1414436"/>
              <a:ext cx="184731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endParaRPr lang="en-US" altLang="ko-KR" sz="2400" b="1" dirty="0">
                <a:solidFill>
                  <a:schemeClr val="bg1"/>
                </a:solidFill>
                <a:ea typeface="굴림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>
                <a:ea typeface="굴림" charset="-127"/>
              </a:rPr>
              <a:t>Contents</a:t>
            </a:r>
            <a:endParaRPr lang="en-US" altLang="ko-KR" sz="2000" dirty="0">
              <a:solidFill>
                <a:schemeClr val="accent1"/>
              </a:solidFill>
              <a:ea typeface="굴림" charset="-127"/>
            </a:endParaRPr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2324080" y="1895460"/>
            <a:ext cx="4800600" cy="0"/>
          </a:xfrm>
          <a:prstGeom prst="line">
            <a:avLst/>
          </a:prstGeom>
          <a:noFill/>
          <a:ln w="25400">
            <a:solidFill>
              <a:srgbClr val="C0C0C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34" name="그룹 33"/>
          <p:cNvGrpSpPr/>
          <p:nvPr/>
        </p:nvGrpSpPr>
        <p:grpSpPr>
          <a:xfrm>
            <a:off x="1714480" y="1285860"/>
            <a:ext cx="3276600" cy="665162"/>
            <a:chOff x="1714480" y="1285860"/>
            <a:chExt cx="3276600" cy="665162"/>
          </a:xfrm>
        </p:grpSpPr>
        <p:grpSp>
          <p:nvGrpSpPr>
            <p:cNvPr id="40963" name="Group 3"/>
            <p:cNvGrpSpPr>
              <a:grpSpLocks/>
            </p:cNvGrpSpPr>
            <p:nvPr/>
          </p:nvGrpSpPr>
          <p:grpSpPr bwMode="auto">
            <a:xfrm>
              <a:off x="1714480" y="1285860"/>
              <a:ext cx="762000" cy="665162"/>
              <a:chOff x="1110" y="2656"/>
              <a:chExt cx="1549" cy="1351"/>
            </a:xfrm>
          </p:grpSpPr>
          <p:sp>
            <p:nvSpPr>
              <p:cNvPr id="40964" name="AutoShape 4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65" name="AutoShape 5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66" name="AutoShape 6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2385978" y="1362059"/>
              <a:ext cx="2605102" cy="457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o-KR" altLang="en-US" sz="2400" dirty="0" smtClean="0">
                  <a:ea typeface="굴림" charset="-127"/>
                </a:rPr>
                <a:t>  서론</a:t>
              </a:r>
              <a:endParaRPr lang="en-US" altLang="ko-KR" sz="2400" dirty="0">
                <a:ea typeface="굴림" charset="-127"/>
              </a:endParaRPr>
            </a:p>
          </p:txBody>
        </p:sp>
        <p:sp>
          <p:nvSpPr>
            <p:cNvPr id="40973" name="Text Box 13"/>
            <p:cNvSpPr txBox="1">
              <a:spLocks noChangeArrowheads="1"/>
            </p:cNvSpPr>
            <p:nvPr/>
          </p:nvSpPr>
          <p:spPr bwMode="gray">
            <a:xfrm>
              <a:off x="1885912" y="1414436"/>
              <a:ext cx="354013" cy="457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ko-KR" sz="2400" b="1" dirty="0">
                  <a:solidFill>
                    <a:schemeClr val="bg1"/>
                  </a:solidFill>
                  <a:ea typeface="굴림" charset="-127"/>
                </a:rPr>
                <a:t>1</a:t>
              </a:r>
            </a:p>
          </p:txBody>
        </p:sp>
      </p:grp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552680" y="2276460"/>
            <a:ext cx="80021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ko-KR" altLang="en-US" sz="2400" dirty="0" smtClean="0">
                <a:ea typeface="굴림" charset="-127"/>
              </a:rPr>
              <a:t>본론</a:t>
            </a:r>
            <a:endParaRPr lang="en-US" altLang="ko-KR" sz="2400" dirty="0" smtClean="0">
              <a:ea typeface="굴림" charset="-127"/>
            </a:endParaRPr>
          </a:p>
          <a:p>
            <a:pPr eaLnBrk="0" hangingPunct="0"/>
            <a:endParaRPr lang="en-US" altLang="ko-KR" sz="2400" dirty="0">
              <a:ea typeface="굴림" charset="-127"/>
            </a:endParaRPr>
          </a:p>
        </p:txBody>
      </p:sp>
      <p:grpSp>
        <p:nvGrpSpPr>
          <p:cNvPr id="35" name="그룹 34"/>
          <p:cNvGrpSpPr/>
          <p:nvPr/>
        </p:nvGrpSpPr>
        <p:grpSpPr>
          <a:xfrm>
            <a:off x="1714480" y="2200260"/>
            <a:ext cx="5410200" cy="665162"/>
            <a:chOff x="1714480" y="2200260"/>
            <a:chExt cx="5410200" cy="665162"/>
          </a:xfrm>
        </p:grpSpPr>
        <p:grpSp>
          <p:nvGrpSpPr>
            <p:cNvPr id="40967" name="Group 7"/>
            <p:cNvGrpSpPr>
              <a:grpSpLocks/>
            </p:cNvGrpSpPr>
            <p:nvPr/>
          </p:nvGrpSpPr>
          <p:grpSpPr bwMode="auto">
            <a:xfrm>
              <a:off x="1714480" y="2200260"/>
              <a:ext cx="762000" cy="665162"/>
              <a:chOff x="3174" y="2656"/>
              <a:chExt cx="1549" cy="1351"/>
            </a:xfrm>
          </p:grpSpPr>
          <p:sp>
            <p:nvSpPr>
              <p:cNvPr id="40968" name="AutoShape 8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69" name="AutoShape 9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70" name="AutoShape 10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2324080" y="2809860"/>
              <a:ext cx="4800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gray">
            <a:xfrm>
              <a:off x="1911330" y="2298685"/>
              <a:ext cx="354013" cy="4571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ko-KR" sz="2400" b="1">
                  <a:solidFill>
                    <a:schemeClr val="bg1"/>
                  </a:solidFill>
                  <a:ea typeface="굴림" charset="-127"/>
                </a:rPr>
                <a:t>2</a:t>
              </a:r>
            </a:p>
          </p:txBody>
        </p:sp>
      </p:grpSp>
      <p:grpSp>
        <p:nvGrpSpPr>
          <p:cNvPr id="37" name="그룹 36"/>
          <p:cNvGrpSpPr/>
          <p:nvPr/>
        </p:nvGrpSpPr>
        <p:grpSpPr>
          <a:xfrm>
            <a:off x="1714480" y="3092434"/>
            <a:ext cx="5410200" cy="1679593"/>
            <a:chOff x="1714480" y="3092434"/>
            <a:chExt cx="5410200" cy="1679593"/>
          </a:xfrm>
        </p:grpSpPr>
        <p:grpSp>
          <p:nvGrpSpPr>
            <p:cNvPr id="40981" name="Group 21"/>
            <p:cNvGrpSpPr>
              <a:grpSpLocks/>
            </p:cNvGrpSpPr>
            <p:nvPr/>
          </p:nvGrpSpPr>
          <p:grpSpPr bwMode="auto">
            <a:xfrm>
              <a:off x="1714480" y="4006834"/>
              <a:ext cx="762000" cy="765193"/>
              <a:chOff x="3174" y="2656"/>
              <a:chExt cx="1549" cy="1351"/>
            </a:xfrm>
          </p:grpSpPr>
          <p:sp>
            <p:nvSpPr>
              <p:cNvPr id="40982" name="AutoShape 22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83" name="AutoShape 23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84" name="AutoShape 24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grpSp>
          <p:nvGrpSpPr>
            <p:cNvPr id="36" name="그룹 35"/>
            <p:cNvGrpSpPr/>
            <p:nvPr/>
          </p:nvGrpSpPr>
          <p:grpSpPr>
            <a:xfrm>
              <a:off x="1714480" y="3092434"/>
              <a:ext cx="5410200" cy="765193"/>
              <a:chOff x="1714480" y="3092435"/>
              <a:chExt cx="5410200" cy="665162"/>
            </a:xfrm>
          </p:grpSpPr>
          <p:grpSp>
            <p:nvGrpSpPr>
              <p:cNvPr id="40977" name="Group 17"/>
              <p:cNvGrpSpPr>
                <a:grpSpLocks/>
              </p:cNvGrpSpPr>
              <p:nvPr/>
            </p:nvGrpSpPr>
            <p:grpSpPr bwMode="auto">
              <a:xfrm>
                <a:off x="1714480" y="3092435"/>
                <a:ext cx="762000" cy="665162"/>
                <a:chOff x="1110" y="2656"/>
                <a:chExt cx="1549" cy="1351"/>
              </a:xfrm>
            </p:grpSpPr>
            <p:sp>
              <p:nvSpPr>
                <p:cNvPr id="40978" name="AutoShape 18"/>
                <p:cNvSpPr>
                  <a:spLocks noChangeArrowheads="1"/>
                </p:cNvSpPr>
                <p:nvPr/>
              </p:nvSpPr>
              <p:spPr bwMode="gray">
                <a:xfrm>
                  <a:off x="1123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0979" name="AutoShape 19"/>
                <p:cNvSpPr>
                  <a:spLocks noChangeArrowheads="1"/>
                </p:cNvSpPr>
                <p:nvPr/>
              </p:nvSpPr>
              <p:spPr bwMode="gray">
                <a:xfrm>
                  <a:off x="1110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40980" name="AutoShape 20"/>
                <p:cNvSpPr>
                  <a:spLocks noChangeArrowheads="1"/>
                </p:cNvSpPr>
                <p:nvPr/>
              </p:nvSpPr>
              <p:spPr bwMode="gray">
                <a:xfrm>
                  <a:off x="1200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40985" name="Line 25"/>
              <p:cNvSpPr>
                <a:spLocks noChangeShapeType="1"/>
              </p:cNvSpPr>
              <p:nvPr/>
            </p:nvSpPr>
            <p:spPr bwMode="auto">
              <a:xfrm>
                <a:off x="2324080" y="3702035"/>
                <a:ext cx="4800600" cy="0"/>
              </a:xfrm>
              <a:prstGeom prst="line">
                <a:avLst/>
              </a:prstGeom>
              <a:noFill/>
              <a:ln w="25400">
                <a:solidFill>
                  <a:srgbClr val="C0C0C0"/>
                </a:solidFill>
                <a:prstDash val="sysDot"/>
                <a:round/>
                <a:headEnd/>
                <a:tailEnd type="oval" w="med" len="med"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40986" name="Text Box 26"/>
              <p:cNvSpPr txBox="1">
                <a:spLocks noChangeArrowheads="1"/>
              </p:cNvSpPr>
              <p:nvPr/>
            </p:nvSpPr>
            <p:spPr bwMode="auto">
              <a:xfrm>
                <a:off x="2552680" y="3168636"/>
                <a:ext cx="885179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ko-KR" sz="2400" dirty="0" smtClean="0">
                    <a:ea typeface="굴림" charset="-127"/>
                  </a:rPr>
                  <a:t> </a:t>
                </a:r>
                <a:r>
                  <a:rPr lang="ko-KR" altLang="en-US" sz="2400" dirty="0" smtClean="0">
                    <a:ea typeface="굴림" charset="-127"/>
                  </a:rPr>
                  <a:t>결론</a:t>
                </a:r>
                <a:endParaRPr lang="en-US" altLang="ko-KR" sz="2400" dirty="0">
                  <a:ea typeface="굴림" charset="-127"/>
                </a:endParaRPr>
              </a:p>
            </p:txBody>
          </p:sp>
          <p:sp>
            <p:nvSpPr>
              <p:cNvPr id="40987" name="Text Box 27"/>
              <p:cNvSpPr txBox="1">
                <a:spLocks noChangeArrowheads="1"/>
              </p:cNvSpPr>
              <p:nvPr/>
            </p:nvSpPr>
            <p:spPr bwMode="gray">
              <a:xfrm>
                <a:off x="1911330" y="3190863"/>
                <a:ext cx="354013" cy="45720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altLang="ko-KR" sz="2400" b="1" dirty="0">
                    <a:solidFill>
                      <a:schemeClr val="bg1"/>
                    </a:solidFill>
                    <a:ea typeface="굴림" charset="-127"/>
                  </a:rPr>
                  <a:t>3</a:t>
                </a:r>
              </a:p>
            </p:txBody>
          </p:sp>
        </p:grpSp>
        <p:sp>
          <p:nvSpPr>
            <p:cNvPr id="40988" name="Line 28"/>
            <p:cNvSpPr>
              <a:spLocks noChangeShapeType="1"/>
            </p:cNvSpPr>
            <p:nvPr/>
          </p:nvSpPr>
          <p:spPr bwMode="auto">
            <a:xfrm>
              <a:off x="2324080" y="4616434"/>
              <a:ext cx="4800600" cy="45719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40989" name="Text Box 29"/>
            <p:cNvSpPr txBox="1">
              <a:spLocks noChangeArrowheads="1"/>
            </p:cNvSpPr>
            <p:nvPr/>
          </p:nvSpPr>
          <p:spPr bwMode="auto">
            <a:xfrm>
              <a:off x="2552680" y="4083036"/>
              <a:ext cx="1500732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o-KR" altLang="en-US" sz="2400" dirty="0" smtClean="0">
                  <a:ea typeface="굴림" charset="-127"/>
                </a:rPr>
                <a:t>참고 자료</a:t>
              </a:r>
              <a:endParaRPr lang="en-US" altLang="ko-KR" sz="2400" dirty="0">
                <a:ea typeface="굴림" charset="-127"/>
              </a:endParaRPr>
            </a:p>
          </p:txBody>
        </p:sp>
        <p:sp>
          <p:nvSpPr>
            <p:cNvPr id="40990" name="Text Box 30"/>
            <p:cNvSpPr txBox="1">
              <a:spLocks noChangeArrowheads="1"/>
            </p:cNvSpPr>
            <p:nvPr/>
          </p:nvSpPr>
          <p:spPr bwMode="gray">
            <a:xfrm>
              <a:off x="1911330" y="4105260"/>
              <a:ext cx="354013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ko-KR" sz="2400" b="1">
                  <a:solidFill>
                    <a:schemeClr val="bg1"/>
                  </a:solidFill>
                  <a:ea typeface="굴림" charset="-127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 fontScale="92500"/>
          </a:bodyPr>
          <a:lstStyle/>
          <a:p>
            <a:endParaRPr lang="en-US" altLang="ko-KR" sz="1300" b="1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ko-KR" altLang="en-US" sz="1300" b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중독</a:t>
            </a:r>
            <a:r>
              <a:rPr lang="ko-KR" altLang="en-US" sz="130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이라고 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하면 크게 독으로 지칭되는 유해 물질에 의한 신체 증상인 중독</a:t>
            </a:r>
            <a:r>
              <a:rPr lang="en-US" altLang="ko-KR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intoxication, 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약물 중독</a:t>
            </a:r>
            <a:r>
              <a:rPr lang="en-US" altLang="ko-KR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과 알코올</a:t>
            </a:r>
            <a:r>
              <a:rPr lang="en-US" altLang="ko-KR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마약과 같은 약물 남용에 의한 정신적인 중독이 주로 문제되는 중독</a:t>
            </a:r>
            <a:r>
              <a:rPr lang="en-US" altLang="ko-KR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addiction, 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의존증</a:t>
            </a:r>
            <a:r>
              <a:rPr lang="en-US" altLang="ko-KR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ko-KR" altLang="en-US" sz="13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을 동시에 일컫는다</a:t>
            </a:r>
            <a:r>
              <a:rPr lang="en-US" altLang="ko-KR" sz="1300" dirty="0" smtClean="0"/>
              <a:t>. </a:t>
            </a:r>
          </a:p>
          <a:p>
            <a:endParaRPr lang="en-US" altLang="ko-KR" sz="1300" dirty="0" smtClean="0"/>
          </a:p>
          <a:p>
            <a:r>
              <a:rPr lang="en-US" altLang="ko-KR" sz="1300" dirty="0" smtClean="0"/>
              <a:t>1) </a:t>
            </a:r>
            <a:r>
              <a:rPr lang="ko-KR" altLang="en-US" sz="1300" dirty="0" smtClean="0"/>
              <a:t>신체 증상으로서 중독</a:t>
            </a:r>
            <a:r>
              <a:rPr lang="en-US" altLang="ko-KR" sz="1300" dirty="0" smtClean="0"/>
              <a:t>(</a:t>
            </a:r>
            <a:r>
              <a:rPr lang="en-US" sz="1300" dirty="0" smtClean="0"/>
              <a:t>intoxication) </a:t>
            </a:r>
            <a:r>
              <a:rPr lang="ko-KR" altLang="en-US" sz="1300" dirty="0" smtClean="0"/>
              <a:t>중독이란 생물체의 기능에 해로운 영향을 주는 화학 물질에 </a:t>
            </a:r>
          </a:p>
          <a:p>
            <a:r>
              <a:rPr lang="ko-KR" altLang="en-US" sz="1300" dirty="0" smtClean="0"/>
              <a:t>생물체가 노출될 경우 발생되는 문제로 정의된다</a:t>
            </a:r>
            <a:r>
              <a:rPr lang="en-US" altLang="ko-KR" sz="1300" dirty="0" smtClean="0"/>
              <a:t>. </a:t>
            </a:r>
            <a:endParaRPr lang="ko-KR" altLang="en-US" sz="1300" dirty="0" smtClean="0"/>
          </a:p>
          <a:p>
            <a:r>
              <a:rPr lang="en-US" altLang="ko-KR" sz="1300" dirty="0" smtClean="0"/>
              <a:t>2) </a:t>
            </a:r>
            <a:r>
              <a:rPr lang="ko-KR" altLang="en-US" sz="1300" dirty="0" smtClean="0"/>
              <a:t>정신적 의존증으로서 중독</a:t>
            </a:r>
            <a:r>
              <a:rPr lang="en-US" altLang="ko-KR" sz="1300" dirty="0" smtClean="0"/>
              <a:t>(</a:t>
            </a:r>
            <a:r>
              <a:rPr lang="en-US" sz="1300" dirty="0" smtClean="0"/>
              <a:t>addiction) </a:t>
            </a:r>
            <a:r>
              <a:rPr lang="ko-KR" altLang="en-US" sz="1300" dirty="0" smtClean="0"/>
              <a:t>일종의 습관성 중독</a:t>
            </a:r>
            <a:r>
              <a:rPr lang="en-US" altLang="ko-KR" sz="1300" dirty="0" smtClean="0"/>
              <a:t>(</a:t>
            </a:r>
            <a:r>
              <a:rPr lang="en-US" sz="1300" dirty="0" smtClean="0"/>
              <a:t>addiction, </a:t>
            </a:r>
            <a:r>
              <a:rPr lang="ko-KR" altLang="en-US" sz="1300" dirty="0" smtClean="0"/>
              <a:t>중독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갈망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탐닉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으로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심리적 </a:t>
            </a:r>
          </a:p>
          <a:p>
            <a:r>
              <a:rPr lang="ko-KR" altLang="en-US" sz="1300" dirty="0" smtClean="0"/>
              <a:t>의존이 있어 계속 물질을 찾는 행동을 하고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신체적 의존이 있어 복용을 중단하지 못하며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신체적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정신적 건강을 해치게 되는 상태를 말한다</a:t>
            </a:r>
            <a:r>
              <a:rPr lang="en-US" altLang="ko-KR" sz="1300" dirty="0" smtClean="0"/>
              <a:t>. </a:t>
            </a:r>
            <a:endParaRPr lang="ko-KR" altLang="en-US" sz="1300" dirty="0" smtClean="0"/>
          </a:p>
          <a:p>
            <a:r>
              <a:rPr lang="ko-KR" altLang="en-US" sz="1300" dirty="0" smtClean="0"/>
              <a:t>중독증의 진단 및 가검물 채취 하기 위해서는 중독증시에 가검물 채취 및 검사에서는 섭취된 물질을 증명하기 위한 검사를 수반하게 되는데 </a:t>
            </a:r>
            <a:endParaRPr lang="en-US" altLang="ko-KR" sz="1300" dirty="0" smtClean="0"/>
          </a:p>
          <a:p>
            <a:r>
              <a:rPr lang="ko-KR" altLang="en-US" sz="1300" dirty="0" smtClean="0"/>
              <a:t>①소화관 내용물 흡수여부를 알아보기 위한 검사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특정조직의 검사가 주를 이루고 </a:t>
            </a:r>
            <a:endParaRPr lang="en-US" altLang="ko-KR" sz="1300" dirty="0" smtClean="0"/>
          </a:p>
          <a:p>
            <a:r>
              <a:rPr lang="ko-KR" altLang="en-US" sz="1300" dirty="0" smtClean="0"/>
              <a:t>②가검물 채취시 독물분포에 따른 가검 장기</a:t>
            </a:r>
            <a:r>
              <a:rPr lang="en-US" altLang="ko-KR" sz="1300" dirty="0" smtClean="0"/>
              <a:t>(</a:t>
            </a:r>
            <a:r>
              <a:rPr lang="ko-KR" altLang="en-US" sz="1300" dirty="0" smtClean="0"/>
              <a:t>소화관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간 제외</a:t>
            </a:r>
            <a:r>
              <a:rPr lang="en-US" altLang="ko-KR" sz="1300" dirty="0" smtClean="0"/>
              <a:t>) &amp; </a:t>
            </a:r>
            <a:r>
              <a:rPr lang="ko-KR" altLang="en-US" sz="1300" dirty="0" smtClean="0"/>
              <a:t>보관법을 이용한다 </a:t>
            </a:r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납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신장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골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혈액  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수은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신장 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동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신장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혈액 </a:t>
            </a:r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염화나트륨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소화관과 그 내용물에 한함 </a:t>
            </a:r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불소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뼈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치아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뇨 </a:t>
            </a:r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질산염과 아질산염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위내용물</a:t>
            </a:r>
            <a:r>
              <a:rPr lang="en-US" altLang="ko-KR" sz="1300" dirty="0" smtClean="0"/>
              <a:t>(</a:t>
            </a:r>
            <a:r>
              <a:rPr lang="en-US" sz="1300" dirty="0" smtClean="0"/>
              <a:t>chloroform or formalin </a:t>
            </a:r>
            <a:r>
              <a:rPr lang="ko-KR" altLang="en-US" sz="1300" dirty="0" smtClean="0"/>
              <a:t>첨가</a:t>
            </a:r>
            <a:r>
              <a:rPr lang="en-US" altLang="ko-KR" sz="1300" dirty="0" smtClean="0"/>
              <a:t>)</a:t>
            </a:r>
            <a:r>
              <a:rPr lang="ko-KR" altLang="en-US" sz="1300" dirty="0" smtClean="0"/>
              <a:t>은 밀폐용기에 채움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혈액 </a:t>
            </a:r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인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신장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근육 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비소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신장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피부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피모 </a:t>
            </a:r>
            <a:endParaRPr lang="en-US" altLang="ko-KR" sz="1300" dirty="0" smtClean="0"/>
          </a:p>
          <a:p>
            <a:r>
              <a:rPr lang="en-US" altLang="ko-KR" sz="1300" dirty="0" smtClean="0"/>
              <a:t>- </a:t>
            </a:r>
            <a:r>
              <a:rPr lang="ko-KR" altLang="en-US" sz="1300" dirty="0" smtClean="0"/>
              <a:t>청산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위내용물은 밀폐용기에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혈액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근육 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스트리크닌 </a:t>
            </a:r>
            <a:r>
              <a:rPr lang="en-US" altLang="ko-KR" sz="1300" dirty="0" smtClean="0"/>
              <a:t>: </a:t>
            </a:r>
            <a:r>
              <a:rPr lang="ko-KR" altLang="en-US" sz="1300" dirty="0" smtClean="0"/>
              <a:t>혈액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신장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뇨 </a:t>
            </a:r>
          </a:p>
          <a:p>
            <a:endParaRPr lang="en-US" altLang="ko-KR" sz="1300" dirty="0" smtClean="0"/>
          </a:p>
          <a:p>
            <a:r>
              <a:rPr lang="ko-KR" altLang="en-US" sz="1300" dirty="0" smtClean="0"/>
              <a:t>③ 검사실이 먼 경우 </a:t>
            </a:r>
            <a:r>
              <a:rPr lang="en-US" altLang="ko-KR" sz="1300" dirty="0" smtClean="0"/>
              <a:t>- </a:t>
            </a:r>
            <a:r>
              <a:rPr lang="en-US" sz="1300" dirty="0" smtClean="0"/>
              <a:t>dry ice</a:t>
            </a:r>
            <a:r>
              <a:rPr lang="ko-KR" altLang="en-US" sz="1300" dirty="0" smtClean="0"/>
              <a:t>나 </a:t>
            </a:r>
            <a:r>
              <a:rPr lang="en-US" sz="1300" dirty="0" smtClean="0"/>
              <a:t>ethanol</a:t>
            </a:r>
            <a:r>
              <a:rPr lang="ko-KR" altLang="en-US" sz="1300" dirty="0" smtClean="0"/>
              <a:t>에 보존하여 포장함 </a:t>
            </a:r>
          </a:p>
          <a:p>
            <a:r>
              <a:rPr lang="ko-KR" altLang="en-US" sz="1300" dirty="0" smtClean="0"/>
              <a:t>④ 위내용물과 조직은 반드시 분리하여 보존</a:t>
            </a:r>
            <a:r>
              <a:rPr lang="en-US" altLang="ko-KR" sz="1300" dirty="0" smtClean="0"/>
              <a:t>. </a:t>
            </a:r>
            <a:r>
              <a:rPr lang="ko-KR" altLang="en-US" sz="1300" dirty="0" smtClean="0"/>
              <a:t>용기는 유리나 플라스틱이 好 </a:t>
            </a:r>
          </a:p>
          <a:p>
            <a:r>
              <a:rPr lang="ko-KR" altLang="en-US" sz="1300" dirty="0" smtClean="0"/>
              <a:t>⑤ 채취량 </a:t>
            </a:r>
            <a:r>
              <a:rPr lang="en-US" altLang="ko-KR" sz="1300" dirty="0" smtClean="0"/>
              <a:t>- </a:t>
            </a:r>
            <a:r>
              <a:rPr lang="ko-KR" altLang="en-US" sz="1300" dirty="0" smtClean="0"/>
              <a:t>장기는 적어도 </a:t>
            </a:r>
            <a:r>
              <a:rPr lang="en-US" altLang="ko-KR" sz="1300" dirty="0" smtClean="0"/>
              <a:t>20㎏, </a:t>
            </a:r>
            <a:r>
              <a:rPr lang="ko-KR" altLang="en-US" sz="1300" dirty="0" smtClean="0"/>
              <a:t>혈액은 </a:t>
            </a:r>
            <a:r>
              <a:rPr lang="en-US" altLang="ko-KR" sz="1300" dirty="0" smtClean="0"/>
              <a:t>30㎖, </a:t>
            </a:r>
            <a:r>
              <a:rPr lang="ko-KR" altLang="en-US" sz="1300" dirty="0" smtClean="0"/>
              <a:t>뇨는 많이 채취함</a:t>
            </a:r>
            <a:r>
              <a:rPr lang="en-US" altLang="ko-KR" sz="1300" dirty="0" smtClean="0"/>
              <a:t>. </a:t>
            </a:r>
            <a:endParaRPr lang="ko-KR" altLang="en-US" sz="1300" dirty="0" smtClean="0"/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서론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500042"/>
            <a:ext cx="8096280" cy="5500726"/>
          </a:xfrm>
        </p:spPr>
        <p:txBody>
          <a:bodyPr>
            <a:noAutofit/>
          </a:bodyPr>
          <a:lstStyle/>
          <a:p>
            <a:r>
              <a:rPr lang="en-US" altLang="ko-KR" sz="2000" b="1" dirty="0" smtClean="0"/>
              <a:t>1-1</a:t>
            </a:r>
            <a:r>
              <a:rPr lang="ko-KR" altLang="en-US" sz="2000" b="1" dirty="0" smtClean="0"/>
              <a:t>납중독 </a:t>
            </a:r>
            <a:endParaRPr lang="ko-KR" altLang="en-US" sz="20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일반적인 원천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납이 함유된 페인트나 금속 납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어린 동물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송아지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에 다발 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이유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호기심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핥는 버릇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입의 식별력 부족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반추수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위 구조로 인해 중독 다발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전위의 산성 물질 작용으로 가용성의 초산 납으로 변한다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흡입중독도 인정됨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납은 </a:t>
            </a:r>
            <a:r>
              <a:rPr lang="en-US" sz="1200" dirty="0" smtClean="0"/>
              <a:t>calcium</a:t>
            </a:r>
            <a:r>
              <a:rPr lang="ko-KR" altLang="en-US" sz="1200" dirty="0" smtClean="0"/>
              <a:t>과 결합하면 효과 상승 </a:t>
            </a:r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기병론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납은 주로 소화관으로 흡수됨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일부는 담즙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뇨로 배설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급성 중독 시는 간과 신장의 수질과 피질에 침착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만성 시 뼈에 침착 </a:t>
            </a:r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역학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세 가지 독성효과→ 뇌질환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말초 신경 변성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위장염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초기증상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빈혈</a:t>
            </a:r>
            <a:r>
              <a:rPr lang="en-US" altLang="ko-KR" sz="1200" dirty="0" smtClean="0"/>
              <a:t>) : </a:t>
            </a:r>
            <a:r>
              <a:rPr lang="en-US" sz="1200" dirty="0" smtClean="0"/>
              <a:t>RBC </a:t>
            </a:r>
            <a:r>
              <a:rPr lang="ko-KR" altLang="en-US" sz="1200" dirty="0" smtClean="0"/>
              <a:t>수명단축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heme </a:t>
            </a:r>
            <a:r>
              <a:rPr lang="ko-KR" altLang="en-US" sz="1200" dirty="0" smtClean="0"/>
              <a:t>합성장애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소혈구성 저혈색소성 망상적혈구 증가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적혈구내 </a:t>
            </a:r>
            <a:r>
              <a:rPr lang="en-US" sz="1200" dirty="0" smtClean="0"/>
              <a:t>phorpyrin</a:t>
            </a:r>
            <a:r>
              <a:rPr lang="ko-KR" altLang="en-US" sz="1200" dirty="0" smtClean="0"/>
              <a:t>농도증가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en-US" sz="1200" dirty="0" smtClean="0"/>
              <a:t>basophilic stippling. </a:t>
            </a:r>
          </a:p>
          <a:p>
            <a:r>
              <a:rPr lang="en-US" sz="1200" dirty="0" smtClean="0"/>
              <a:t>- </a:t>
            </a:r>
            <a:r>
              <a:rPr lang="ko-KR" altLang="en-US" sz="1200" dirty="0" smtClean="0"/>
              <a:t>장기 소량 섭취 시 중독 안 생김 </a:t>
            </a:r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증상 </a:t>
            </a:r>
          </a:p>
          <a:p>
            <a:r>
              <a:rPr lang="ko-KR" altLang="en-US" sz="1200" dirty="0" smtClean="0"/>
              <a:t>① 급성형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송아지 </a:t>
            </a:r>
            <a:r>
              <a:rPr lang="en-US" altLang="ko-KR" sz="1200" dirty="0" smtClean="0"/>
              <a:t>) : </a:t>
            </a:r>
            <a:r>
              <a:rPr lang="ko-KR" altLang="en-US" sz="1200" dirty="0" smtClean="0"/>
              <a:t>보행창랑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근진전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이갈기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규성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눈깜빡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안구회전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맹목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경부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안면경련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필발증상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허탈</a:t>
            </a:r>
            <a:r>
              <a:rPr lang="en-US" altLang="ko-KR" sz="1200" dirty="0" smtClean="0"/>
              <a:t>+</a:t>
            </a:r>
            <a:r>
              <a:rPr lang="ko-KR" altLang="en-US" sz="1200" dirty="0" smtClean="0"/>
              <a:t>강직성 간대성 경련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동공산대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후궁반장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근진전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호흡↑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맥박↑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지속적 기립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조광상태 </a:t>
            </a:r>
          </a:p>
          <a:p>
            <a:r>
              <a:rPr lang="ko-KR" altLang="en-US" sz="1200" dirty="0" smtClean="0"/>
              <a:t>② 아급성형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성우 </a:t>
            </a:r>
            <a:r>
              <a:rPr lang="en-US" altLang="ko-KR" sz="1200" dirty="0" smtClean="0"/>
              <a:t>) : </a:t>
            </a:r>
            <a:r>
              <a:rPr lang="ko-KR" altLang="en-US" sz="1200" dirty="0" smtClean="0"/>
              <a:t>원기소실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식욕절폐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맹목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보행이상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선회운동 </a:t>
            </a:r>
          </a:p>
          <a:p>
            <a:r>
              <a:rPr lang="ko-KR" altLang="en-US" sz="1200" dirty="0" smtClean="0"/>
              <a:t>초기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변비</a:t>
            </a:r>
            <a:r>
              <a:rPr lang="en-US" altLang="ko-KR" sz="1200" dirty="0" smtClean="0"/>
              <a:t>, 1</a:t>
            </a:r>
            <a:r>
              <a:rPr lang="ko-KR" altLang="en-US" sz="1200" dirty="0" smtClean="0"/>
              <a:t>위이완의 증상을 보이다가 후기가 되면 악취성 설사를 동반함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감별 진단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Vit A </a:t>
            </a:r>
            <a:r>
              <a:rPr lang="ko-KR" altLang="en-US" sz="1200" dirty="0" smtClean="0"/>
              <a:t>결핍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Mg </a:t>
            </a:r>
            <a:r>
              <a:rPr lang="ko-KR" altLang="en-US" sz="1200" dirty="0" smtClean="0"/>
              <a:t>결핍성 강직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신경성 아세톤혈증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파상풍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비소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수은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맥각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뇌농양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뇌수종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뇌출혈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뇌연화증 </a:t>
            </a:r>
          </a:p>
          <a:p>
            <a:r>
              <a:rPr lang="ko-KR" altLang="en-US" sz="1200" dirty="0" smtClean="0"/>
              <a:t>* 진단시 </a:t>
            </a:r>
            <a:r>
              <a:rPr lang="en-US" altLang="ko-KR" sz="1200" dirty="0" smtClean="0"/>
              <a:t>: 5-</a:t>
            </a:r>
            <a:r>
              <a:rPr lang="en-US" sz="1200" dirty="0" smtClean="0"/>
              <a:t>Aminolarulinic acid dehydrase(ALA-D) </a:t>
            </a:r>
          </a:p>
          <a:p>
            <a:endParaRPr lang="en-US" sz="1200" dirty="0" smtClean="0"/>
          </a:p>
          <a:p>
            <a:r>
              <a:rPr lang="en-US" sz="1200" dirty="0" smtClean="0"/>
              <a:t>5) </a:t>
            </a:r>
            <a:r>
              <a:rPr lang="ko-KR" altLang="en-US" sz="1200" dirty="0" smtClean="0"/>
              <a:t>임상병리 </a:t>
            </a:r>
          </a:p>
          <a:p>
            <a:r>
              <a:rPr lang="ko-KR" altLang="en-US" sz="1200" dirty="0" smtClean="0"/>
              <a:t>① 만성중독시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정구성 정색소성 빈혈 </a:t>
            </a:r>
          </a:p>
          <a:p>
            <a:r>
              <a:rPr lang="ko-KR" altLang="en-US" sz="1200" dirty="0" smtClean="0"/>
              <a:t>② </a:t>
            </a:r>
            <a:r>
              <a:rPr lang="en-US" sz="1200" dirty="0" smtClean="0"/>
              <a:t>ALA-D</a:t>
            </a:r>
            <a:r>
              <a:rPr lang="ko-KR" altLang="en-US" sz="1200" dirty="0" smtClean="0"/>
              <a:t>활성 감소 </a:t>
            </a:r>
          </a:p>
          <a:p>
            <a:r>
              <a:rPr lang="ko-KR" altLang="en-US" sz="1200" dirty="0" smtClean="0"/>
              <a:t>③ 뇨중 </a:t>
            </a:r>
            <a:r>
              <a:rPr lang="el-GR" sz="1200" dirty="0" smtClean="0"/>
              <a:t>δ-</a:t>
            </a:r>
            <a:r>
              <a:rPr lang="en-US" sz="1200" dirty="0" smtClean="0"/>
              <a:t>ALA</a:t>
            </a:r>
            <a:r>
              <a:rPr lang="ko-KR" altLang="en-US" sz="1200" dirty="0" smtClean="0"/>
              <a:t>농도 증가 </a:t>
            </a:r>
          </a:p>
          <a:p>
            <a:r>
              <a:rPr lang="en-US" altLang="ko-KR" sz="1200" dirty="0" smtClean="0"/>
              <a:t>6) </a:t>
            </a:r>
            <a:r>
              <a:rPr lang="ko-KR" altLang="en-US" sz="1200" dirty="0" smtClean="0"/>
              <a:t>치료 </a:t>
            </a:r>
          </a:p>
          <a:p>
            <a:r>
              <a:rPr lang="ko-KR" altLang="en-US" sz="1200" dirty="0" smtClean="0"/>
              <a:t>① 경련 등 운동기능 항진시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phenobarbital sodium( </a:t>
            </a:r>
            <a:r>
              <a:rPr lang="ko-KR" altLang="en-US" sz="1200" dirty="0" smtClean="0"/>
              <a:t>송아지 </a:t>
            </a:r>
            <a:r>
              <a:rPr lang="en-US" altLang="ko-KR" sz="1200" dirty="0" smtClean="0"/>
              <a:t>), </a:t>
            </a:r>
            <a:r>
              <a:rPr lang="en-US" sz="1200" dirty="0" smtClean="0"/>
              <a:t>chloral hydrate( </a:t>
            </a:r>
            <a:r>
              <a:rPr lang="ko-KR" altLang="en-US" sz="1200" dirty="0" smtClean="0"/>
              <a:t>성우 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② 위장내 성분 배출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Mg sulphate </a:t>
            </a:r>
            <a:r>
              <a:rPr lang="ko-KR" altLang="en-US" sz="1200" dirty="0" smtClean="0"/>
              <a:t>경구 투여→납성분을 불용성 유화물로 형성하여 배출 </a:t>
            </a:r>
          </a:p>
          <a:p>
            <a:r>
              <a:rPr lang="ko-KR" altLang="en-US" sz="1200" dirty="0" smtClean="0"/>
              <a:t>③ 체내 흡수성분 배출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Ca versenate( EDTA 2Na Ca</a:t>
            </a:r>
            <a:r>
              <a:rPr lang="ko-KR" altLang="en-US" sz="1200" dirty="0" smtClean="0"/>
              <a:t>의 </a:t>
            </a:r>
            <a:r>
              <a:rPr lang="en-US" altLang="ko-KR" sz="1200" dirty="0" smtClean="0"/>
              <a:t>20%</a:t>
            </a:r>
            <a:r>
              <a:rPr lang="ko-KR" altLang="en-US" sz="1200" dirty="0" smtClean="0"/>
              <a:t>용액 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endParaRPr lang="en-US" altLang="ko-KR" sz="1200" dirty="0" smtClean="0">
              <a:ea typeface="굴림" charset="-127"/>
            </a:endParaRP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en-US" altLang="ko-KR" sz="2000" b="1" dirty="0" smtClean="0"/>
              <a:t>2-2</a:t>
            </a:r>
            <a:r>
              <a:rPr lang="ko-KR" altLang="en-US" sz="2000" b="1" dirty="0" smtClean="0"/>
              <a:t>비소계</a:t>
            </a:r>
            <a:r>
              <a:rPr lang="en-US" altLang="ko-KR" sz="2000" b="1" dirty="0" smtClean="0"/>
              <a:t>(</a:t>
            </a:r>
            <a:r>
              <a:rPr lang="en-US" sz="2000" b="1" dirty="0" smtClean="0"/>
              <a:t>As) </a:t>
            </a:r>
            <a:endParaRPr lang="en-US" sz="20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비소 중독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Arsenic Poisoning) </a:t>
            </a:r>
          </a:p>
          <a:p>
            <a:r>
              <a:rPr lang="en-US" sz="1200" dirty="0" smtClean="0"/>
              <a:t>: </a:t>
            </a:r>
            <a:r>
              <a:rPr lang="ko-KR" altLang="en-US" sz="1200" dirty="0" smtClean="0"/>
              <a:t>경구 섭취시 중독다발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아비산나트륨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중독성 큼 </a:t>
            </a:r>
            <a:r>
              <a:rPr lang="en-US" altLang="ko-KR" sz="1200" dirty="0" smtClean="0"/>
              <a:t>), </a:t>
            </a:r>
            <a:r>
              <a:rPr lang="ko-KR" altLang="en-US" sz="1200" dirty="0" smtClean="0"/>
              <a:t>경피흡수시 중독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역학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돼지 비육촉진제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셀레늄 중독의 해독제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vibriosis </a:t>
            </a:r>
            <a:r>
              <a:rPr lang="ko-KR" altLang="en-US" sz="1200" dirty="0" smtClean="0"/>
              <a:t>치료제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제초제</a:t>
            </a:r>
            <a:r>
              <a:rPr lang="en-US" altLang="ko-KR" sz="1200" dirty="0" smtClean="0"/>
              <a:t>, </a:t>
            </a:r>
          </a:p>
          <a:p>
            <a:r>
              <a:rPr lang="en-US" altLang="ko-KR" sz="1200" dirty="0" smtClean="0"/>
              <a:t>             </a:t>
            </a:r>
            <a:r>
              <a:rPr lang="ko-KR" altLang="en-US" sz="1200" dirty="0" smtClean="0"/>
              <a:t>외부기생충구충제 과량 경구 섭취시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구리 광석 제련소의 연기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기병론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전신조직독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조직효소중의 </a:t>
            </a:r>
            <a:r>
              <a:rPr lang="en-US" altLang="ko-KR" sz="1200" dirty="0" smtClean="0"/>
              <a:t>-</a:t>
            </a:r>
            <a:r>
              <a:rPr lang="en-US" sz="1200" dirty="0" smtClean="0"/>
              <a:t>SH(thiol</a:t>
            </a:r>
            <a:r>
              <a:rPr lang="ko-KR" altLang="en-US" sz="1200" dirty="0" smtClean="0"/>
              <a:t>기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기와 결합하여 불활성화함으로써 </a:t>
            </a:r>
          </a:p>
          <a:p>
            <a:r>
              <a:rPr lang="ko-KR" altLang="en-US" sz="1200" dirty="0" smtClean="0"/>
              <a:t>                독성발현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신경조직에 친화성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증상 </a:t>
            </a:r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피부점막에 대한 직접작용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피부염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점막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잇몸의 염증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결막염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비인후궤양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비중격천공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기도염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급성중독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경구의 위장염 증상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콜레라양 증상</a:t>
            </a:r>
            <a:r>
              <a:rPr lang="en-US" altLang="ko-KR" sz="1200" dirty="0" smtClean="0"/>
              <a:t>) </a:t>
            </a:r>
            <a:r>
              <a:rPr lang="ko-KR" altLang="en-US" sz="1200" dirty="0" smtClean="0"/>
              <a:t>신음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호흡수 증가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유연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               이갈기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완전한 제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위의 이완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악취나는 액상의 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심박수의 증가</a:t>
            </a:r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만성및 아급성 중독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후구 또는 사지 마비와 같은 신경증상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성장장애와 건조하고 역립된 피모 </a:t>
            </a:r>
          </a:p>
          <a:p>
            <a:r>
              <a:rPr lang="ko-KR" altLang="en-US" sz="1200" dirty="0" smtClean="0"/>
              <a:t>                            체중감소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발진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탈모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피부흑피증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손톱의 변화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식욕부진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변비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신경염</a:t>
            </a:r>
            <a:r>
              <a:rPr lang="en-US" altLang="ko-KR" sz="1200" dirty="0" smtClean="0"/>
              <a:t>, </a:t>
            </a:r>
          </a:p>
          <a:p>
            <a:r>
              <a:rPr lang="en-US" altLang="ko-KR" sz="1200" dirty="0" smtClean="0"/>
              <a:t>                              </a:t>
            </a:r>
            <a:r>
              <a:rPr lang="ko-KR" altLang="en-US" sz="1200" dirty="0" smtClean="0"/>
              <a:t>순환기 및 간장애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피부암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폐암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각화증 </a:t>
            </a:r>
          </a:p>
          <a:p>
            <a:endParaRPr lang="en-US" altLang="ko-KR" sz="1200" dirty="0" smtClean="0"/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진단 </a:t>
            </a:r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중금속의 진단 </a:t>
            </a:r>
          </a:p>
          <a:p>
            <a:r>
              <a:rPr lang="en-US" altLang="ko-KR" sz="1200" dirty="0" smtClean="0"/>
              <a:t>‧ </a:t>
            </a:r>
            <a:r>
              <a:rPr lang="en-US" sz="1200" dirty="0" smtClean="0"/>
              <a:t>Reinsch test : </a:t>
            </a:r>
            <a:r>
              <a:rPr lang="ko-KR" altLang="en-US" sz="1200" dirty="0" smtClean="0"/>
              <a:t>수은 → 은색 변화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비소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납 → 흑색변화 </a:t>
            </a:r>
          </a:p>
          <a:p>
            <a:endParaRPr lang="en-US" altLang="ko-KR" sz="1200" dirty="0" smtClean="0">
              <a:ea typeface="굴림" charset="-127"/>
            </a:endParaRPr>
          </a:p>
          <a:p>
            <a:r>
              <a:rPr lang="en-US" altLang="ko-KR" sz="1200" dirty="0" smtClean="0"/>
              <a:t>5) </a:t>
            </a:r>
            <a:r>
              <a:rPr lang="ko-KR" altLang="en-US" sz="1200" dirty="0" smtClean="0"/>
              <a:t>치료 </a:t>
            </a:r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수산화 제이철로 장내 비소를 침전시킴 </a:t>
            </a:r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해독제로서는 </a:t>
            </a:r>
            <a:r>
              <a:rPr lang="en-US" sz="1200" dirty="0" smtClean="0"/>
              <a:t>sodium thiosulphate, BAL(</a:t>
            </a:r>
            <a:r>
              <a:rPr lang="ko-KR" altLang="en-US" sz="1200" dirty="0" smtClean="0"/>
              <a:t>유기 비소 살충제 중독에 대한 해독제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도 유효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‧ </a:t>
            </a:r>
            <a:r>
              <a:rPr lang="ko-KR" altLang="en-US" sz="1200" dirty="0" smtClean="0"/>
              <a:t>심한 탈수시 다량의 수액 필요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수렴제의 경구투여도 탈수방지에 도움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r>
              <a:rPr lang="en-US" altLang="ko-KR" sz="1200" dirty="0" smtClean="0"/>
              <a:t>․ </a:t>
            </a:r>
            <a:r>
              <a:rPr lang="ko-KR" altLang="en-US" sz="1200" dirty="0" smtClean="0"/>
              <a:t>살충제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살서제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의약품으로 사용되나 간혹 밀가루나 합성팽창제등으로 잘못 사용하여 중독된 예가 많다</a:t>
            </a:r>
            <a:r>
              <a:rPr lang="en-US" altLang="ko-KR" sz="1200" dirty="0" smtClean="0"/>
              <a:t>.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․</a:t>
            </a:r>
            <a:r>
              <a:rPr lang="en-US" sz="1200" b="1" dirty="0" smtClean="0"/>
              <a:t>BAL  </a:t>
            </a:r>
            <a:r>
              <a:rPr lang="ko-KR" altLang="en-US" sz="1200" b="1" dirty="0" smtClean="0"/>
              <a:t>치료</a:t>
            </a:r>
            <a:endParaRPr lang="en-US" sz="1200" dirty="0" smtClean="0"/>
          </a:p>
          <a:p>
            <a:r>
              <a:rPr lang="ko-KR" altLang="en-US" sz="1200" dirty="0" smtClean="0"/>
              <a:t>중금속 중독에 대한 해독제이다</a:t>
            </a:r>
            <a:r>
              <a:rPr lang="en-US" altLang="ko-KR" sz="1200" dirty="0" smtClean="0"/>
              <a:t>. </a:t>
            </a:r>
          </a:p>
          <a:p>
            <a:r>
              <a:rPr lang="ko-KR" altLang="en-US" sz="1200" dirty="0" smtClean="0"/>
              <a:t>제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차 세계대전 중 영국에서 독가스인 루이사이트</a:t>
            </a:r>
            <a:r>
              <a:rPr lang="en-US" altLang="ko-KR" sz="1200" dirty="0" smtClean="0"/>
              <a:t>(</a:t>
            </a:r>
            <a:r>
              <a:rPr lang="en-US" sz="1200" dirty="0" smtClean="0"/>
              <a:t>lewisite:</a:t>
            </a:r>
            <a:r>
              <a:rPr lang="ko-KR" altLang="en-US" sz="1200" dirty="0" smtClean="0"/>
              <a:t>砒素劑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의 해독을 목적으로 발명된 다이싸이올 유도체이다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정식명칭은 </a:t>
            </a:r>
            <a:r>
              <a:rPr lang="en-US" sz="1200" dirty="0" smtClean="0"/>
              <a:t>British Anti-Lewisite</a:t>
            </a:r>
            <a:r>
              <a:rPr lang="ko-KR" altLang="en-US" sz="1200" dirty="0" smtClean="0"/>
              <a:t>라고 하며</a:t>
            </a:r>
            <a:r>
              <a:rPr lang="en-US" altLang="ko-KR" sz="1200" dirty="0" smtClean="0"/>
              <a:t>, </a:t>
            </a:r>
            <a:r>
              <a:rPr lang="en-US" sz="1200" dirty="0" smtClean="0"/>
              <a:t>BAL</a:t>
            </a:r>
            <a:r>
              <a:rPr lang="ko-KR" altLang="en-US" sz="1200" dirty="0" smtClean="0"/>
              <a:t>은 그 약칭이며 화학명은 </a:t>
            </a:r>
            <a:r>
              <a:rPr lang="en-US" altLang="ko-KR" sz="1200" dirty="0" smtClean="0"/>
              <a:t>2, 3-</a:t>
            </a:r>
            <a:r>
              <a:rPr lang="ko-KR" altLang="en-US" sz="1200" dirty="0" smtClean="0"/>
              <a:t>다이메르캅토</a:t>
            </a:r>
            <a:r>
              <a:rPr lang="en-US" altLang="ko-KR" sz="1200" dirty="0" smtClean="0"/>
              <a:t>-1-</a:t>
            </a:r>
            <a:r>
              <a:rPr lang="ko-KR" altLang="en-US" sz="1200" dirty="0" smtClean="0"/>
              <a:t>프로판올이고 약전명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藥典名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은 다이메르카프롤이다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비소 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수은 등 중금속의 중독에 대한 해독제로서 무색 또는 미황색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微黃色</a:t>
            </a:r>
            <a:r>
              <a:rPr lang="en-US" altLang="ko-KR" sz="1200" dirty="0" smtClean="0"/>
              <a:t>) </a:t>
            </a:r>
            <a:r>
              <a:rPr lang="ko-KR" altLang="en-US" sz="1200" dirty="0" smtClean="0"/>
              <a:t>액체이다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마늘냄새 비슷한 메르캅탄취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臭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가 약간 있고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물에 </a:t>
            </a:r>
            <a:r>
              <a:rPr lang="en-US" altLang="ko-KR" sz="1200" dirty="0" smtClean="0"/>
              <a:t>6% </a:t>
            </a:r>
            <a:r>
              <a:rPr lang="ko-KR" altLang="en-US" sz="1200" dirty="0" smtClean="0"/>
              <a:t>정도 녹는다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해독제로는 </a:t>
            </a:r>
            <a:r>
              <a:rPr lang="en-US" altLang="ko-KR" sz="1200" dirty="0" smtClean="0"/>
              <a:t>10% </a:t>
            </a:r>
            <a:r>
              <a:rPr lang="ko-KR" altLang="en-US" sz="1200" dirty="0" smtClean="0"/>
              <a:t>유용액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油溶液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을 근육주사한다</a:t>
            </a:r>
            <a:r>
              <a:rPr lang="en-US" altLang="ko-KR" sz="1200" dirty="0" smtClean="0"/>
              <a:t>.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 lnSpcReduction="10000"/>
          </a:bodyPr>
          <a:lstStyle/>
          <a:p>
            <a:r>
              <a:rPr lang="ko-KR" altLang="en-US" sz="2000" b="1" dirty="0" smtClean="0"/>
              <a:t>수은 중독</a:t>
            </a:r>
            <a:r>
              <a:rPr lang="en-US" altLang="ko-KR" sz="2000" b="1" dirty="0" smtClean="0"/>
              <a:t>( </a:t>
            </a:r>
            <a:r>
              <a:rPr lang="en-US" sz="2000" b="1" dirty="0" smtClean="0"/>
              <a:t>Mercury Poisoning ) </a:t>
            </a:r>
            <a:endParaRPr lang="en-US" sz="20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소화관 점막의 염증과 신장에 손상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위장염과 말기에 뇨독증을 유발 </a:t>
            </a:r>
          </a:p>
          <a:p>
            <a:r>
              <a:rPr lang="ko-KR" altLang="en-US" sz="1200" dirty="0" smtClean="0"/>
              <a:t>소는 가장 민감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소화관 점막 응고 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부식 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위장염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신장의 손상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무뇨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기병론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소화관과 신장으로부터의 배출이 늦으므로 축적성의 독물이다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위장 장애 내과시 수은이 배설되는 신장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결장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구강의 말초혈관에 변성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괴사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소량섭취 시는 조직에 천천히 유리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뇌말초신경신장의 변성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대량섭취 시는 소화관운동의 정지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역학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유기수은이 함유된 항진균처리된 곡물 섭식 시 발생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3) </a:t>
            </a:r>
            <a:r>
              <a:rPr lang="ko-KR" altLang="en-US" sz="1200" dirty="0" smtClean="0"/>
              <a:t>증상 </a:t>
            </a:r>
          </a:p>
          <a:p>
            <a:r>
              <a:rPr lang="ko-KR" altLang="en-US" sz="1200" dirty="0" smtClean="0"/>
              <a:t>① 급성 증상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혈액성 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급성 위장염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심한 설사 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② 아급성 증상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유연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악취있는 호기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위장염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무뇨 </a:t>
            </a:r>
          </a:p>
          <a:p>
            <a:r>
              <a:rPr lang="ko-KR" altLang="en-US" sz="1200" dirty="0" smtClean="0"/>
              <a:t>③ 만성 증상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침울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식욕 절폐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삭쇄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보행강구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약간의 마비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항문 질주위 탈모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가피형성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치아탈락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소양증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만성설사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신경증상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운동실조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경련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4) </a:t>
            </a:r>
            <a:r>
              <a:rPr lang="ko-KR" altLang="en-US" sz="1200" dirty="0" smtClean="0"/>
              <a:t>임상병리 </a:t>
            </a:r>
            <a:r>
              <a:rPr lang="en-US" altLang="ko-KR" sz="1200" dirty="0" smtClean="0"/>
              <a:t>: </a:t>
            </a:r>
            <a:r>
              <a:rPr lang="en-US" sz="1200" dirty="0" smtClean="0"/>
              <a:t>alkaline phosphate, c-GTP</a:t>
            </a:r>
            <a:r>
              <a:rPr lang="ko-KR" altLang="en-US" sz="1200" dirty="0" smtClean="0"/>
              <a:t>의 뇨 중 농도 증가</a:t>
            </a:r>
            <a:r>
              <a:rPr lang="en-US" altLang="ko-KR" sz="1200" dirty="0" smtClean="0"/>
              <a:t>, </a:t>
            </a:r>
            <a:endParaRPr lang="ko-KR" altLang="en-US" sz="1200" dirty="0" smtClean="0"/>
          </a:p>
          <a:p>
            <a:r>
              <a:rPr lang="ko-KR" altLang="en-US" sz="1200" dirty="0" smtClean="0"/>
              <a:t>수은농도 가장 높은 장기</a:t>
            </a:r>
            <a:r>
              <a:rPr lang="en-US" altLang="ko-KR" sz="1200" dirty="0" smtClean="0"/>
              <a:t>--- </a:t>
            </a:r>
            <a:r>
              <a:rPr lang="ko-KR" altLang="en-US" sz="1200" dirty="0" smtClean="0"/>
              <a:t>신장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5) </a:t>
            </a:r>
            <a:r>
              <a:rPr lang="ko-KR" altLang="en-US" sz="1200" dirty="0" smtClean="0"/>
              <a:t>치료 </a:t>
            </a:r>
          </a:p>
          <a:p>
            <a:r>
              <a:rPr lang="ko-KR" altLang="en-US" sz="1200" dirty="0" smtClean="0"/>
              <a:t>* 급성 중독의 치료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계란 등의 쉽게 응고되는 단백질 투여 후 완화제로 배설촉진 </a:t>
            </a:r>
          </a:p>
          <a:p>
            <a:r>
              <a:rPr lang="ko-KR" altLang="en-US" sz="1200" dirty="0" smtClean="0"/>
              <a:t>* </a:t>
            </a:r>
            <a:r>
              <a:rPr lang="en-US" sz="1200" dirty="0" smtClean="0"/>
              <a:t>sodium thiosulphate</a:t>
            </a:r>
            <a:r>
              <a:rPr lang="ko-KR" altLang="en-US" sz="1200" dirty="0" smtClean="0"/>
              <a:t>와 </a:t>
            </a:r>
            <a:r>
              <a:rPr lang="en-US" sz="1200" dirty="0" smtClean="0"/>
              <a:t>BAL </a:t>
            </a:r>
            <a:r>
              <a:rPr lang="ko-KR" altLang="en-US" sz="1200" dirty="0" smtClean="0"/>
              <a:t>이 좋다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하제 이용하여 소화전에 수은제거 </a:t>
            </a:r>
            <a:r>
              <a:rPr lang="en-US" altLang="ko-KR" sz="1200" dirty="0" smtClean="0"/>
              <a:t>) </a:t>
            </a:r>
            <a:endParaRPr lang="ko-KR" altLang="en-US" sz="1200" dirty="0" smtClean="0"/>
          </a:p>
          <a:p>
            <a:r>
              <a:rPr lang="ko-KR" altLang="en-US" sz="1200" dirty="0" smtClean="0"/>
              <a:t>* 보조요법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위장염에 수렴제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탈수에 수액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642918"/>
            <a:ext cx="7953404" cy="5224482"/>
          </a:xfrm>
        </p:spPr>
        <p:txBody>
          <a:bodyPr>
            <a:normAutofit/>
          </a:bodyPr>
          <a:lstStyle/>
          <a:p>
            <a:r>
              <a:rPr lang="ko-KR" altLang="en-US" sz="2000" b="1" dirty="0" smtClean="0"/>
              <a:t>불소 중독</a:t>
            </a:r>
            <a:r>
              <a:rPr lang="ko-KR" altLang="en-US" sz="2000" dirty="0" smtClean="0"/>
              <a:t> </a:t>
            </a:r>
          </a:p>
          <a:p>
            <a:r>
              <a:rPr lang="ko-KR" altLang="en-US" sz="1200" dirty="0" smtClean="0"/>
              <a:t>* 치아 변성과 그에 따른 마모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영양질병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심하면 전신성 장애 </a:t>
            </a:r>
          </a:p>
          <a:p>
            <a:r>
              <a:rPr lang="ko-KR" altLang="en-US" sz="1200" dirty="0" smtClean="0"/>
              <a:t>* 인산을 함유한 석회석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비료 등 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은 불소함유량이 많다 </a:t>
            </a:r>
          </a:p>
          <a:p>
            <a:r>
              <a:rPr lang="ko-KR" altLang="en-US" sz="1200" dirty="0" smtClean="0"/>
              <a:t>* 인산염함유물</a:t>
            </a:r>
            <a:r>
              <a:rPr lang="en-US" altLang="ko-KR" sz="1200" dirty="0" smtClean="0"/>
              <a:t>( </a:t>
            </a:r>
            <a:r>
              <a:rPr lang="ko-KR" altLang="en-US" sz="1200" dirty="0" smtClean="0"/>
              <a:t>사료첨가물 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이 있는 사료 </a:t>
            </a:r>
          </a:p>
          <a:p>
            <a:r>
              <a:rPr lang="ko-KR" altLang="en-US" sz="1200" dirty="0" smtClean="0"/>
              <a:t>* 깊은 우물물에 의해서도 중독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1) </a:t>
            </a:r>
            <a:r>
              <a:rPr lang="ko-KR" altLang="en-US" sz="1200" dirty="0" smtClean="0"/>
              <a:t>증상 </a:t>
            </a:r>
          </a:p>
          <a:p>
            <a:r>
              <a:rPr lang="ko-KR" altLang="en-US" sz="1200" dirty="0" smtClean="0"/>
              <a:t>① 급성 증상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돼지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위장염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식욕 절폐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구토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설사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다량 섭취시</a:t>
            </a:r>
            <a:r>
              <a:rPr lang="en-US" altLang="ko-KR" sz="1200" dirty="0" smtClean="0"/>
              <a:t>): </a:t>
            </a:r>
            <a:r>
              <a:rPr lang="ko-KR" altLang="en-US" sz="1200" dirty="0" smtClean="0"/>
              <a:t>위장염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반추수 </a:t>
            </a:r>
            <a:r>
              <a:rPr lang="en-US" altLang="ko-KR" sz="1200" dirty="0" smtClean="0"/>
              <a:t>: 1</a:t>
            </a:r>
            <a:r>
              <a:rPr lang="ko-KR" altLang="en-US" sz="1200" dirty="0" smtClean="0"/>
              <a:t>위 운동 정지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변비 및 설사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호흡곤란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신경증상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동공산대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근진전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지각과민</a:t>
            </a:r>
            <a:r>
              <a:rPr lang="en-US" altLang="ko-KR" sz="1200" dirty="0" smtClean="0"/>
              <a:t>):</a:t>
            </a:r>
            <a:r>
              <a:rPr lang="ko-KR" altLang="en-US" sz="1200" dirty="0" smtClean="0"/>
              <a:t>혈장중 칼슘이 고정되어 생리적으로 불활성화 </a:t>
            </a:r>
          </a:p>
          <a:p>
            <a:r>
              <a:rPr lang="ko-KR" altLang="en-US" sz="1200" dirty="0" smtClean="0"/>
              <a:t>칼슘이 형성됨으로 유발 </a:t>
            </a:r>
          </a:p>
          <a:p>
            <a:r>
              <a:rPr lang="ko-KR" altLang="en-US" sz="1200" dirty="0" smtClean="0"/>
              <a:t>② 만성 증상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치아와 뼈의 병변 특징적이며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 발육중인 치아의 반문과마모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골다공증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치성 불소중독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치아반문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마모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탈락 </a:t>
            </a:r>
          </a:p>
          <a:p>
            <a:r>
              <a:rPr lang="en-US" altLang="ko-KR" sz="1200" dirty="0" smtClean="0"/>
              <a:t>- </a:t>
            </a:r>
            <a:r>
              <a:rPr lang="ko-KR" altLang="en-US" sz="1200" dirty="0" smtClean="0"/>
              <a:t>손상성 불소중독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파행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허리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고관절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후지</a:t>
            </a:r>
            <a:r>
              <a:rPr lang="en-US" altLang="ko-KR" sz="1200" dirty="0" smtClean="0"/>
              <a:t>), </a:t>
            </a:r>
            <a:r>
              <a:rPr lang="ko-KR" altLang="en-US" sz="1200" dirty="0" smtClean="0"/>
              <a:t>전신적 병변 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2) </a:t>
            </a:r>
            <a:r>
              <a:rPr lang="ko-KR" altLang="en-US" sz="1200" dirty="0" smtClean="0"/>
              <a:t>치료 </a:t>
            </a:r>
          </a:p>
          <a:p>
            <a:r>
              <a:rPr lang="ko-KR" altLang="en-US" sz="1200" dirty="0" smtClean="0"/>
              <a:t>* 만성 중독시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위에 진정제와 중화제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칼슘제의 정맥내 투여 </a:t>
            </a:r>
          </a:p>
          <a:p>
            <a:r>
              <a:rPr lang="ko-KR" altLang="en-US" sz="1200" dirty="0" smtClean="0"/>
              <a:t>* </a:t>
            </a:r>
            <a:r>
              <a:rPr lang="en-US" sz="1200" dirty="0" smtClean="0"/>
              <a:t>aluminium</a:t>
            </a:r>
            <a:r>
              <a:rPr lang="ko-KR" altLang="en-US" sz="1200" dirty="0" smtClean="0"/>
              <a:t>염은 위에 형성된 불소수소산의 중화제 </a:t>
            </a:r>
          </a:p>
          <a:p>
            <a:r>
              <a:rPr lang="ko-KR" altLang="en-US" sz="1200" dirty="0" smtClean="0"/>
              <a:t>* </a:t>
            </a:r>
            <a:r>
              <a:rPr lang="en-US" sz="1200" dirty="0" smtClean="0"/>
              <a:t>aluminium sulfate</a:t>
            </a:r>
            <a:r>
              <a:rPr lang="ko-KR" altLang="en-US" sz="1200" dirty="0" smtClean="0"/>
              <a:t>는 만성중독시 </a:t>
            </a:r>
          </a:p>
          <a:p>
            <a:r>
              <a:rPr lang="ko-KR" altLang="en-US" sz="1200" dirty="0" smtClean="0"/>
              <a:t>* </a:t>
            </a:r>
            <a:r>
              <a:rPr lang="en-US" sz="1200" dirty="0" smtClean="0"/>
              <a:t>calcium salt</a:t>
            </a:r>
            <a:r>
              <a:rPr lang="ko-KR" altLang="en-US" sz="1200" dirty="0" smtClean="0"/>
              <a:t>의 </a:t>
            </a:r>
            <a:r>
              <a:rPr lang="en-US" sz="1200" dirty="0" smtClean="0"/>
              <a:t>I.V. : </a:t>
            </a:r>
            <a:r>
              <a:rPr lang="ko-KR" altLang="en-US" sz="1200" dirty="0" smtClean="0"/>
              <a:t>침전된 칼슘의 대치제로 유효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반복투여 </a:t>
            </a:r>
          </a:p>
          <a:p>
            <a:r>
              <a:rPr lang="ko-KR" altLang="en-US" sz="1200" dirty="0" smtClean="0"/>
              <a:t>* </a:t>
            </a:r>
            <a:r>
              <a:rPr lang="en-US" sz="1200" dirty="0" smtClean="0"/>
              <a:t>glucose</a:t>
            </a:r>
            <a:r>
              <a:rPr lang="ko-KR" altLang="en-US" sz="1200" dirty="0" smtClean="0"/>
              <a:t>의 비경구 투여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포도당대사 장애시 </a:t>
            </a:r>
          </a:p>
          <a:p>
            <a:endParaRPr lang="en-US" altLang="ko-KR" sz="1200" dirty="0">
              <a:ea typeface="굴림" charset="-127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0"/>
            <a:ext cx="7400948" cy="642942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ea typeface="굴림" charset="-127"/>
              </a:rPr>
              <a:t>본론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Crane</Template>
  <TotalTime>60</TotalTime>
  <Words>2621</Words>
  <Application>Microsoft Office PowerPoint</Application>
  <PresentationFormat>화면 슬라이드 쇼(4:3)</PresentationFormat>
  <Paragraphs>320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고려청자</vt:lpstr>
      <vt:lpstr>중독  무기물</vt:lpstr>
      <vt:lpstr>Contents</vt:lpstr>
      <vt:lpstr>서론</vt:lpstr>
      <vt:lpstr>본론</vt:lpstr>
      <vt:lpstr>본론</vt:lpstr>
      <vt:lpstr>본론</vt:lpstr>
      <vt:lpstr>본론</vt:lpstr>
      <vt:lpstr>본론</vt:lpstr>
      <vt:lpstr>본론</vt:lpstr>
      <vt:lpstr>본론</vt:lpstr>
      <vt:lpstr>본론</vt:lpstr>
      <vt:lpstr>본론</vt:lpstr>
      <vt:lpstr>본론</vt:lpstr>
      <vt:lpstr>본론</vt:lpstr>
      <vt:lpstr>본론</vt:lpstr>
      <vt:lpstr>결론</vt:lpstr>
      <vt:lpstr>참 고 자 료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 무기물</dc:title>
  <dc:creator>김진우</dc:creator>
  <cp:lastModifiedBy>김진우</cp:lastModifiedBy>
  <cp:revision>16</cp:revision>
  <dcterms:created xsi:type="dcterms:W3CDTF">2009-11-25T12:44:03Z</dcterms:created>
  <dcterms:modified xsi:type="dcterms:W3CDTF">2009-12-01T01:01:02Z</dcterms:modified>
</cp:coreProperties>
</file>