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3D84F-1206-4186-B719-B030BB2B8836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A8E96-237E-4A62-B4A7-5046D486A00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3D84F-1206-4186-B719-B030BB2B8836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A8E96-237E-4A62-B4A7-5046D486A00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3D84F-1206-4186-B719-B030BB2B8836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A8E96-237E-4A62-B4A7-5046D486A00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3D84F-1206-4186-B719-B030BB2B8836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A8E96-237E-4A62-B4A7-5046D486A00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3D84F-1206-4186-B719-B030BB2B8836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A8E96-237E-4A62-B4A7-5046D486A00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3D84F-1206-4186-B719-B030BB2B8836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A8E96-237E-4A62-B4A7-5046D486A00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3D84F-1206-4186-B719-B030BB2B8836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A8E96-237E-4A62-B4A7-5046D486A00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3D84F-1206-4186-B719-B030BB2B8836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A8E96-237E-4A62-B4A7-5046D486A00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3D84F-1206-4186-B719-B030BB2B8836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A8E96-237E-4A62-B4A7-5046D486A00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3D84F-1206-4186-B719-B030BB2B8836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A8E96-237E-4A62-B4A7-5046D486A00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3D84F-1206-4186-B719-B030BB2B8836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A8E96-237E-4A62-B4A7-5046D486A00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3D84F-1206-4186-B719-B030BB2B8836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A8E96-237E-4A62-B4A7-5046D486A00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terms.naver.com/item.nhn?dirId=11&amp;docId=42588" TargetMode="External"/><Relationship Id="rId3" Type="http://schemas.openxmlformats.org/officeDocument/2006/relationships/hyperlink" Target="http://terms.naver.com/item.nhn?dirId=11&amp;docId=8542" TargetMode="External"/><Relationship Id="rId7" Type="http://schemas.openxmlformats.org/officeDocument/2006/relationships/hyperlink" Target="http://100.naver.com/100.nhn?docid=134147" TargetMode="External"/><Relationship Id="rId2" Type="http://schemas.openxmlformats.org/officeDocument/2006/relationships/hyperlink" Target="http://terms.naver.com/item.nhn?dirId=11&amp;docId=853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100.naver.com/100.nhn?docid=83893" TargetMode="External"/><Relationship Id="rId5" Type="http://schemas.openxmlformats.org/officeDocument/2006/relationships/hyperlink" Target="http://100.naver.com/100.nhn?docid=232215" TargetMode="External"/><Relationship Id="rId4" Type="http://schemas.openxmlformats.org/officeDocument/2006/relationships/hyperlink" Target="http://terms.naver.com/search.naver?mode=all&amp;query=%B3%B3%C1%DF%B5%B6" TargetMode="External"/><Relationship Id="rId9" Type="http://schemas.openxmlformats.org/officeDocument/2006/relationships/hyperlink" Target="http://100.naver.com/100.nhn?docid=94738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100.naver.com/search.nhn?query=%B8%B6%BD%BA%C5%A9" TargetMode="External"/><Relationship Id="rId2" Type="http://schemas.openxmlformats.org/officeDocument/2006/relationships/hyperlink" Target="http://100.naver.com/100.nhn?docid=132187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100.naver.com/100.nhn?docid=81974" TargetMode="External"/><Relationship Id="rId4" Type="http://schemas.openxmlformats.org/officeDocument/2006/relationships/hyperlink" Target="http://100.naver.com/100.nhn?docid=102378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search.naver.com/search.naver?where=health&amp;query=%EB%96%A8%EB%A6%BC&amp;ie=utf8&amp;sm=tab_hal&amp;os=136087" TargetMode="External"/><Relationship Id="rId7" Type="http://schemas.openxmlformats.org/officeDocument/2006/relationships/hyperlink" Target="http://search.naver.com/search.naver?where=health&amp;query=%EC%9A%B0%EC%9A%B8%EC%A6%9D&amp;ie=utf8&amp;sm=tab_hal&amp;os=135962" TargetMode="External"/><Relationship Id="rId2" Type="http://schemas.openxmlformats.org/officeDocument/2006/relationships/hyperlink" Target="http://search.naver.com/search.naver?where=health&amp;query=%EC%8B%A0%EA%B2%BD%EA%B3%84%ED%86%B5&amp;ie=utf8&amp;sm=tab_hal&amp;os=13627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earch.naver.com/search.naver?where=health&amp;query=%ED%94%BC%EB%A1%9C&amp;ie=utf8&amp;sm=tab_hal&amp;os=135860" TargetMode="External"/><Relationship Id="rId5" Type="http://schemas.openxmlformats.org/officeDocument/2006/relationships/hyperlink" Target="http://search.naver.com/search.naver?where=health&amp;query=%EA%B7%BC%EC%9C%A1&amp;ie=utf8&amp;sm=tab_hal&amp;os=136211" TargetMode="External"/><Relationship Id="rId4" Type="http://schemas.openxmlformats.org/officeDocument/2006/relationships/hyperlink" Target="http://search.naver.com/search.naver?where=health&amp;query=chorea&amp;ie=utf8&amp;sm=tab_hal&amp;os=136084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terms.naver.com/item.nhn?dirId=11&amp;docId=57026" TargetMode="External"/><Relationship Id="rId7" Type="http://schemas.openxmlformats.org/officeDocument/2006/relationships/hyperlink" Target="http://100.naver.com/100.nhn?docid=128441" TargetMode="External"/><Relationship Id="rId2" Type="http://schemas.openxmlformats.org/officeDocument/2006/relationships/hyperlink" Target="http://100.naver.com/100.nhn?docid=14985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100.naver.com/100.nhn?docid=137743" TargetMode="External"/><Relationship Id="rId5" Type="http://schemas.openxmlformats.org/officeDocument/2006/relationships/hyperlink" Target="http://100.naver.com/100.nhn?docid=16770" TargetMode="External"/><Relationship Id="rId4" Type="http://schemas.openxmlformats.org/officeDocument/2006/relationships/hyperlink" Target="http://100.naver.com/100.nhn?docid=17322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CEBF5"/>
            </a:gs>
            <a:gs pos="8000">
              <a:srgbClr val="83A7C3"/>
            </a:gs>
            <a:gs pos="13000">
              <a:srgbClr val="768FB9"/>
            </a:gs>
            <a:gs pos="21001">
              <a:srgbClr val="83A7C3"/>
            </a:gs>
            <a:gs pos="52000">
              <a:srgbClr val="FFFFFF"/>
            </a:gs>
            <a:gs pos="56000">
              <a:srgbClr val="9C6563"/>
            </a:gs>
            <a:gs pos="58000">
              <a:srgbClr val="80302D"/>
            </a:gs>
            <a:gs pos="71001">
              <a:srgbClr val="C0524E"/>
            </a:gs>
            <a:gs pos="94000">
              <a:srgbClr val="EBDAD4"/>
            </a:gs>
            <a:gs pos="100000">
              <a:srgbClr val="55261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714356"/>
            <a:ext cx="7772400" cy="1470025"/>
          </a:xfrm>
        </p:spPr>
        <p:txBody>
          <a:bodyPr/>
          <a:lstStyle/>
          <a:p>
            <a:r>
              <a:rPr lang="ko-KR" altLang="en-US" b="1" dirty="0" smtClean="0"/>
              <a:t>중독 무기물 대하여</a:t>
            </a:r>
            <a:endParaRPr lang="ko-KR" altLang="en-US" b="1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743200" y="4786322"/>
            <a:ext cx="6400800" cy="1752600"/>
          </a:xfrm>
        </p:spPr>
        <p:txBody>
          <a:bodyPr>
            <a:normAutofit/>
          </a:bodyPr>
          <a:lstStyle/>
          <a:p>
            <a:pPr algn="l"/>
            <a:r>
              <a:rPr lang="ko-KR" altLang="en-US" dirty="0" smtClean="0">
                <a:solidFill>
                  <a:srgbClr val="7030A0"/>
                </a:solidFill>
              </a:rPr>
              <a:t>                   </a:t>
            </a:r>
            <a:r>
              <a:rPr lang="ko-KR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학과</a:t>
            </a:r>
            <a:r>
              <a:rPr lang="en-US" altLang="ko-K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ko-KR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동물자원학과</a:t>
            </a:r>
            <a:endParaRPr lang="en-US" altLang="ko-KR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r>
              <a:rPr lang="ko-KR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 학번</a:t>
            </a:r>
            <a:r>
              <a:rPr lang="en-US" altLang="ko-K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20838303</a:t>
            </a:r>
          </a:p>
          <a:p>
            <a:pPr algn="l"/>
            <a:r>
              <a:rPr lang="ko-KR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 이름</a:t>
            </a:r>
            <a:r>
              <a:rPr lang="en-US" altLang="ko-K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ko-KR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최윤성</a:t>
            </a:r>
            <a:endParaRPr lang="ko-KR" alt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④납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lang="ko-KR" altLang="en-US" dirty="0" smtClean="0"/>
              <a:t>연독</a:t>
            </a:r>
            <a:r>
              <a:rPr lang="en-US" altLang="ko-KR" dirty="0" smtClean="0"/>
              <a:t>(</a:t>
            </a:r>
            <a:r>
              <a:rPr lang="ko-KR" altLang="en-US" dirty="0" smtClean="0"/>
              <a:t>鉛毒</a:t>
            </a:r>
            <a:r>
              <a:rPr lang="en-US" altLang="ko-KR" dirty="0" smtClean="0"/>
              <a:t>)</a:t>
            </a:r>
            <a:r>
              <a:rPr lang="ko-KR" altLang="en-US" dirty="0" smtClean="0"/>
              <a:t>이라고도 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급성과 만성이 있는데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실제로 문제가 되는 것은 만성인 경우이다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대량으로 흡수하여 </a:t>
            </a:r>
            <a:r>
              <a:rPr lang="ko-KR" altLang="en-US" u="none" strike="noStrike" dirty="0" smtClean="0">
                <a:hlinkClick r:id="rId2"/>
              </a:rPr>
              <a:t>급성위장염</a:t>
            </a:r>
            <a:r>
              <a:rPr lang="ko-KR" altLang="en-US" dirty="0" smtClean="0"/>
              <a:t>의 증세를 나타내는 </a:t>
            </a:r>
            <a:r>
              <a:rPr lang="ko-KR" altLang="en-US" u="none" strike="noStrike" dirty="0" smtClean="0">
                <a:hlinkClick r:id="rId3"/>
              </a:rPr>
              <a:t>급성중독</a:t>
            </a:r>
            <a:r>
              <a:rPr lang="ko-KR" altLang="en-US" dirty="0" smtClean="0"/>
              <a:t>은 오히려 드물며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만성은 극소량</a:t>
            </a:r>
            <a:r>
              <a:rPr lang="en-US" altLang="ko-KR" dirty="0" smtClean="0"/>
              <a:t>(1</a:t>
            </a:r>
            <a:r>
              <a:rPr lang="ko-KR" altLang="en-US" dirty="0" smtClean="0"/>
              <a:t>일 </a:t>
            </a:r>
            <a:r>
              <a:rPr lang="en-US" altLang="ko-KR" dirty="0" smtClean="0"/>
              <a:t>1 mg </a:t>
            </a:r>
            <a:r>
              <a:rPr lang="ko-KR" altLang="en-US" dirty="0" smtClean="0"/>
              <a:t>이하</a:t>
            </a:r>
            <a:r>
              <a:rPr lang="en-US" altLang="ko-KR" dirty="0" smtClean="0"/>
              <a:t>)</a:t>
            </a:r>
            <a:r>
              <a:rPr lang="ko-KR" altLang="en-US" dirty="0" smtClean="0"/>
              <a:t>의 납을 장기간 지속적으로 섭취함으로써 생긴다</a:t>
            </a:r>
            <a:r>
              <a:rPr lang="en-US" altLang="ko-KR" dirty="0" smtClean="0"/>
              <a:t>. </a:t>
            </a:r>
            <a:r>
              <a:rPr lang="ko-KR" altLang="en-US" dirty="0" err="1" smtClean="0"/>
              <a:t>납제련업</a:t>
            </a:r>
            <a:r>
              <a:rPr lang="ko-KR" altLang="en-US" dirty="0" smtClean="0"/>
              <a:t> </a:t>
            </a:r>
            <a:r>
              <a:rPr lang="en-US" altLang="ko-KR" dirty="0" smtClean="0"/>
              <a:t>·</a:t>
            </a:r>
            <a:r>
              <a:rPr lang="ko-KR" altLang="en-US" dirty="0" err="1" smtClean="0"/>
              <a:t>활판인쇄업</a:t>
            </a:r>
            <a:r>
              <a:rPr lang="ko-KR" altLang="en-US" dirty="0" smtClean="0"/>
              <a:t> </a:t>
            </a:r>
            <a:r>
              <a:rPr lang="en-US" altLang="ko-KR" dirty="0" smtClean="0"/>
              <a:t>·</a:t>
            </a:r>
            <a:r>
              <a:rPr lang="ko-KR" altLang="en-US" dirty="0" err="1" smtClean="0"/>
              <a:t>도장업</a:t>
            </a:r>
            <a:r>
              <a:rPr lang="ko-KR" altLang="en-US" dirty="0" smtClean="0"/>
              <a:t> </a:t>
            </a:r>
            <a:r>
              <a:rPr lang="en-US" altLang="ko-KR" dirty="0" smtClean="0"/>
              <a:t>·</a:t>
            </a:r>
            <a:r>
              <a:rPr lang="ko-KR" altLang="en-US" dirty="0" err="1" smtClean="0"/>
              <a:t>납유리제조업</a:t>
            </a:r>
            <a:r>
              <a:rPr lang="ko-KR" altLang="en-US" dirty="0" smtClean="0"/>
              <a:t> </a:t>
            </a:r>
            <a:r>
              <a:rPr lang="en-US" altLang="ko-KR" dirty="0" smtClean="0"/>
              <a:t>·</a:t>
            </a:r>
            <a:r>
              <a:rPr lang="ko-KR" altLang="en-US" dirty="0" smtClean="0"/>
              <a:t>축전지제조업 등 납 또는 납을 함유한 물질을 다루는 사람에게 발생하기 쉽다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과거에는 </a:t>
            </a:r>
            <a:r>
              <a:rPr lang="ko-KR" altLang="en-US" dirty="0" err="1" smtClean="0"/>
              <a:t>연백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鉛白</a:t>
            </a:r>
            <a:r>
              <a:rPr lang="en-US" altLang="ko-KR" dirty="0" smtClean="0"/>
              <a:t>)</a:t>
            </a:r>
            <a:r>
              <a:rPr lang="ko-KR" altLang="en-US" dirty="0" smtClean="0"/>
              <a:t>을 사용한 화장품인 분에 의한 </a:t>
            </a:r>
            <a:r>
              <a:rPr lang="ko-KR" altLang="en-US" u="none" strike="noStrike" dirty="0" smtClean="0">
                <a:hlinkClick r:id="rId4"/>
              </a:rPr>
              <a:t>납중독</a:t>
            </a:r>
            <a:r>
              <a:rPr lang="ko-KR" altLang="en-US" dirty="0" smtClean="0"/>
              <a:t>이 배우들에게 나타나서 화제가 되기도 하였으나</a:t>
            </a:r>
            <a:r>
              <a:rPr lang="en-US" altLang="ko-KR" dirty="0" smtClean="0"/>
              <a:t>, </a:t>
            </a:r>
            <a:r>
              <a:rPr lang="ko-KR" altLang="en-US" dirty="0" smtClean="0"/>
              <a:t>오늘날에는 가솔린에 혼합되는 </a:t>
            </a:r>
            <a:r>
              <a:rPr lang="ko-KR" altLang="en-US" u="none" strike="noStrike" dirty="0" err="1" smtClean="0">
                <a:hlinkClick r:id="rId5"/>
              </a:rPr>
              <a:t>앤티노크제</a:t>
            </a:r>
            <a:r>
              <a:rPr lang="en-US" altLang="ko-KR" dirty="0" smtClean="0"/>
              <a:t>(antiknock agent)</a:t>
            </a:r>
            <a:r>
              <a:rPr lang="ko-KR" altLang="en-US" dirty="0" smtClean="0"/>
              <a:t>인 </a:t>
            </a:r>
            <a:r>
              <a:rPr lang="ko-KR" altLang="en-US" u="none" strike="noStrike" dirty="0" smtClean="0">
                <a:hlinkClick r:id="rId6"/>
              </a:rPr>
              <a:t>사에틸납</a:t>
            </a:r>
            <a:r>
              <a:rPr lang="ko-KR" altLang="en-US" dirty="0" smtClean="0"/>
              <a:t>에 의한 중독이 주목되고 있다</a:t>
            </a:r>
            <a:r>
              <a:rPr lang="en-US" altLang="ko-KR" dirty="0" smtClean="0"/>
              <a:t>. </a:t>
            </a:r>
            <a:r>
              <a:rPr lang="ko-KR" altLang="en-US" dirty="0" err="1" smtClean="0"/>
              <a:t>사에틸납</a:t>
            </a:r>
            <a:r>
              <a:rPr lang="ko-KR" altLang="en-US" dirty="0" smtClean="0"/>
              <a:t> 중독의 증세는 여러 가지인데</a:t>
            </a:r>
            <a:r>
              <a:rPr lang="en-US" altLang="ko-KR" dirty="0" smtClean="0"/>
              <a:t>, </a:t>
            </a:r>
            <a:r>
              <a:rPr lang="ko-KR" altLang="en-US" dirty="0" smtClean="0"/>
              <a:t>빈혈이나 떨리는 증세가 비교적 초기에 나타나고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이 밖에 연연</a:t>
            </a:r>
            <a:r>
              <a:rPr lang="en-US" altLang="ko-KR" dirty="0" smtClean="0"/>
              <a:t>(</a:t>
            </a:r>
            <a:r>
              <a:rPr lang="ko-KR" altLang="en-US" dirty="0" smtClean="0"/>
              <a:t>鉛緣</a:t>
            </a:r>
            <a:r>
              <a:rPr lang="en-US" altLang="ko-KR" dirty="0" smtClean="0"/>
              <a:t>:</a:t>
            </a:r>
            <a:r>
              <a:rPr lang="ko-KR" altLang="en-US" dirty="0" smtClean="0"/>
              <a:t>잇몸에 납이 침착하여 </a:t>
            </a:r>
            <a:r>
              <a:rPr lang="ko-KR" altLang="en-US" dirty="0" err="1" smtClean="0"/>
              <a:t>청회백색으로</a:t>
            </a:r>
            <a:r>
              <a:rPr lang="ko-KR" altLang="en-US" dirty="0" smtClean="0"/>
              <a:t> 착색된다</a:t>
            </a:r>
            <a:r>
              <a:rPr lang="en-US" altLang="ko-KR" dirty="0" smtClean="0"/>
              <a:t>)</a:t>
            </a:r>
            <a:r>
              <a:rPr lang="ko-KR" altLang="en-US" dirty="0" smtClean="0"/>
              <a:t>이나 발작적 복통</a:t>
            </a:r>
            <a:r>
              <a:rPr lang="en-US" altLang="ko-KR" dirty="0" smtClean="0"/>
              <a:t>[</a:t>
            </a:r>
            <a:r>
              <a:rPr lang="ko-KR" altLang="en-US" dirty="0" err="1" smtClean="0"/>
              <a:t>鉛疝痛</a:t>
            </a:r>
            <a:r>
              <a:rPr lang="en-US" altLang="ko-KR" dirty="0" smtClean="0"/>
              <a:t>]</a:t>
            </a:r>
            <a:r>
              <a:rPr lang="ko-KR" altLang="en-US" dirty="0" smtClean="0"/>
              <a:t>이 특징이다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또 </a:t>
            </a:r>
            <a:r>
              <a:rPr lang="ko-KR" altLang="en-US" u="none" strike="noStrike" dirty="0" smtClean="0">
                <a:hlinkClick r:id="rId7"/>
              </a:rPr>
              <a:t>적혈구</a:t>
            </a:r>
            <a:r>
              <a:rPr lang="ko-KR" altLang="en-US" dirty="0" smtClean="0"/>
              <a:t>의 </a:t>
            </a:r>
            <a:r>
              <a:rPr lang="ko-KR" altLang="en-US" u="none" strike="noStrike" dirty="0" smtClean="0">
                <a:hlinkClick r:id="rId8"/>
              </a:rPr>
              <a:t>염기성 반점</a:t>
            </a:r>
            <a:r>
              <a:rPr lang="ko-KR" altLang="en-US" dirty="0" smtClean="0"/>
              <a:t>이 나타나거나 </a:t>
            </a:r>
            <a:r>
              <a:rPr lang="ko-KR" altLang="en-US" dirty="0" err="1" smtClean="0"/>
              <a:t>포르피린</a:t>
            </a:r>
            <a:r>
              <a:rPr lang="ko-KR" altLang="en-US" dirty="0" smtClean="0"/>
              <a:t> 증세가 나타난다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또한 </a:t>
            </a:r>
            <a:r>
              <a:rPr lang="ko-KR" altLang="en-US" dirty="0" err="1" smtClean="0"/>
              <a:t>신근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伸筋</a:t>
            </a:r>
            <a:r>
              <a:rPr lang="en-US" altLang="ko-KR" dirty="0" smtClean="0"/>
              <a:t>)</a:t>
            </a:r>
            <a:r>
              <a:rPr lang="ko-KR" altLang="en-US" dirty="0" smtClean="0"/>
              <a:t>의 마비나 신장장애 </a:t>
            </a:r>
            <a:r>
              <a:rPr lang="en-US" altLang="ko-KR" dirty="0" smtClean="0"/>
              <a:t>·</a:t>
            </a:r>
            <a:r>
              <a:rPr lang="ko-KR" altLang="en-US" dirty="0" smtClean="0"/>
              <a:t>소화기 증세도 보이며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환각이나 흥분 등의 </a:t>
            </a:r>
            <a:r>
              <a:rPr lang="ko-KR" altLang="en-US" dirty="0" err="1" smtClean="0"/>
              <a:t>뇌증세를</a:t>
            </a:r>
            <a:r>
              <a:rPr lang="ko-KR" altLang="en-US" dirty="0" smtClean="0"/>
              <a:t> 나타내기도 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일반적으로 납의 증기나 가루가 기도</a:t>
            </a:r>
            <a:r>
              <a:rPr lang="en-US" altLang="ko-KR" dirty="0" smtClean="0"/>
              <a:t>(</a:t>
            </a:r>
            <a:r>
              <a:rPr lang="ko-KR" altLang="en-US" dirty="0" smtClean="0"/>
              <a:t>氣道</a:t>
            </a:r>
            <a:r>
              <a:rPr lang="en-US" altLang="ko-KR" dirty="0" smtClean="0"/>
              <a:t>)</a:t>
            </a:r>
            <a:r>
              <a:rPr lang="ko-KR" altLang="en-US" dirty="0" smtClean="0"/>
              <a:t>를 통해 체내로 들어가는 경우가</a:t>
            </a:r>
            <a:r>
              <a:rPr lang="en-US" altLang="ko-KR" dirty="0" smtClean="0"/>
              <a:t>, </a:t>
            </a:r>
            <a:r>
              <a:rPr lang="ko-KR" altLang="en-US" dirty="0" smtClean="0"/>
              <a:t>도료 </a:t>
            </a:r>
            <a:r>
              <a:rPr lang="en-US" altLang="ko-KR" dirty="0" smtClean="0"/>
              <a:t>·</a:t>
            </a:r>
            <a:r>
              <a:rPr lang="ko-KR" altLang="en-US" dirty="0" smtClean="0"/>
              <a:t>안료에 들어 있는 납이 피부나 </a:t>
            </a:r>
            <a:r>
              <a:rPr lang="ko-KR" altLang="en-US" u="none" strike="noStrike" dirty="0" smtClean="0">
                <a:hlinkClick r:id="rId9"/>
              </a:rPr>
              <a:t>소화관</a:t>
            </a:r>
            <a:r>
              <a:rPr lang="ko-KR" altLang="en-US" dirty="0" smtClean="0"/>
              <a:t>을 통해 침투하는 경우보다 증세가 심하다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idx="1"/>
          </p:nvPr>
        </p:nvSpPr>
        <p:spPr>
          <a:xfrm>
            <a:off x="457200" y="857250"/>
            <a:ext cx="8229600" cy="526891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o-KR" altLang="en-US" sz="2000" dirty="0" smtClean="0"/>
              <a:t>    치료보다는 예방을 우선으로 하는 것이 노동위생학상의 원칙이다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예방대책으로는 납 증기나 가루가 발생하지 않도록 작업방식을 개선하는 것이 바람직하며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피부 </a:t>
            </a:r>
            <a:r>
              <a:rPr lang="en-US" altLang="ko-KR" sz="2000" dirty="0" smtClean="0"/>
              <a:t>·</a:t>
            </a:r>
            <a:r>
              <a:rPr lang="ko-KR" altLang="en-US" sz="2000" dirty="0" smtClean="0"/>
              <a:t>손가락 </a:t>
            </a:r>
            <a:r>
              <a:rPr lang="en-US" altLang="ko-KR" sz="2000" dirty="0" smtClean="0"/>
              <a:t>·</a:t>
            </a:r>
            <a:r>
              <a:rPr lang="ko-KR" altLang="en-US" sz="2000" u="none" strike="noStrike" dirty="0" smtClean="0">
                <a:hlinkClick r:id="rId2"/>
              </a:rPr>
              <a:t>작업복</a:t>
            </a:r>
            <a:r>
              <a:rPr lang="ko-KR" altLang="en-US" sz="2000" dirty="0" smtClean="0"/>
              <a:t>을 통해 납이 체내에 들어가는 것을 막기 위해서 손을 잘 씻거나 양치질을 자주 하고 작업복과 </a:t>
            </a:r>
            <a:r>
              <a:rPr lang="ko-KR" altLang="en-US" sz="2000" dirty="0" err="1" smtClean="0"/>
              <a:t>통근복을</a:t>
            </a:r>
            <a:r>
              <a:rPr lang="ko-KR" altLang="en-US" sz="2000" dirty="0" smtClean="0"/>
              <a:t> 구별하여 착용하는 방법 이외에</a:t>
            </a:r>
            <a:r>
              <a:rPr lang="en-US" altLang="ko-KR" sz="2000" dirty="0" smtClean="0"/>
              <a:t>, </a:t>
            </a:r>
            <a:r>
              <a:rPr lang="ko-KR" altLang="en-US" sz="2000" u="none" strike="noStrike" dirty="0" smtClean="0">
                <a:hlinkClick r:id="rId3"/>
              </a:rPr>
              <a:t>마스크</a:t>
            </a:r>
            <a:r>
              <a:rPr lang="ko-KR" altLang="en-US" sz="2000" dirty="0" smtClean="0"/>
              <a:t>나 장갑 착용을 철저히 한다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정기적인 </a:t>
            </a:r>
            <a:r>
              <a:rPr lang="ko-KR" altLang="en-US" sz="2000" u="none" strike="noStrike" dirty="0" smtClean="0">
                <a:hlinkClick r:id="rId4"/>
              </a:rPr>
              <a:t>건강진단</a:t>
            </a:r>
            <a:r>
              <a:rPr lang="ko-KR" altLang="en-US" sz="2000" dirty="0" smtClean="0"/>
              <a:t>도 필요하다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치료로는 납과의 접촉을 피하고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칼슘이 풍부한 음식을 섭취한다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또 과거에는 발</a:t>
            </a:r>
            <a:r>
              <a:rPr lang="en-US" altLang="ko-KR" sz="2000" dirty="0" smtClean="0"/>
              <a:t>(BAL)</a:t>
            </a:r>
            <a:r>
              <a:rPr lang="ko-KR" altLang="en-US" sz="2000" dirty="0" smtClean="0"/>
              <a:t>이 사용되었으나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지금은 납의 배설을 빠르게 하기 위한 목적으로 </a:t>
            </a:r>
            <a:r>
              <a:rPr lang="ko-KR" altLang="en-US" sz="2000" dirty="0" err="1" smtClean="0"/>
              <a:t>칼슘나트륨에틸렌디아민테트라아세트산</a:t>
            </a:r>
            <a:r>
              <a:rPr lang="en-US" altLang="ko-KR" sz="2000" dirty="0" smtClean="0"/>
              <a:t>(Ca-EDTA)</a:t>
            </a:r>
            <a:r>
              <a:rPr lang="ko-KR" altLang="en-US" sz="2000" dirty="0" smtClean="0"/>
              <a:t>을 주사한다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그 밖에 </a:t>
            </a:r>
            <a:r>
              <a:rPr lang="ko-KR" altLang="en-US" sz="2000" dirty="0" err="1" smtClean="0"/>
              <a:t>글루타티온이나</a:t>
            </a:r>
            <a:r>
              <a:rPr lang="ko-KR" altLang="en-US" sz="2000" dirty="0" smtClean="0"/>
              <a:t> </a:t>
            </a:r>
            <a:r>
              <a:rPr lang="ko-KR" altLang="en-US" sz="2000" u="none" strike="noStrike" dirty="0" smtClean="0">
                <a:hlinkClick r:id="rId5"/>
              </a:rPr>
              <a:t>비타민제</a:t>
            </a:r>
            <a:r>
              <a:rPr lang="ko-KR" altLang="en-US" sz="2000" dirty="0" smtClean="0"/>
              <a:t>를 쓰기도 한다</a:t>
            </a:r>
            <a:r>
              <a:rPr lang="en-US" altLang="ko-KR" sz="2000" dirty="0" smtClean="0"/>
              <a:t>. </a:t>
            </a:r>
          </a:p>
          <a:p>
            <a:pPr>
              <a:buNone/>
            </a:pP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참고문</a:t>
            </a:r>
            <a:r>
              <a:rPr lang="ko-KR" altLang="en-US" dirty="0"/>
              <a:t>헌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ko-KR" altLang="en-US" dirty="0" err="1" smtClean="0"/>
              <a:t>네이버</a:t>
            </a:r>
            <a:r>
              <a:rPr lang="ko-KR" altLang="en-US" dirty="0" smtClean="0"/>
              <a:t> 사전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err="1" smtClean="0"/>
              <a:t>네이버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블로그</a:t>
            </a:r>
            <a:endParaRPr lang="en-US" altLang="ko-KR" dirty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7200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dirty="0" smtClean="0"/>
              <a:t>1.</a:t>
            </a:r>
            <a:r>
              <a:rPr lang="ko-KR" altLang="en-US" dirty="0" smtClean="0"/>
              <a:t>무기물이란</a:t>
            </a:r>
            <a:r>
              <a:rPr lang="en-US" altLang="ko-KR" dirty="0" smtClean="0"/>
              <a:t>?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2.</a:t>
            </a:r>
            <a:r>
              <a:rPr lang="ko-KR" altLang="en-US" dirty="0" smtClean="0"/>
              <a:t>중독 무기물의 종류</a:t>
            </a:r>
            <a:endParaRPr lang="en-US" altLang="ko-KR" dirty="0" smtClean="0"/>
          </a:p>
          <a:p>
            <a:pPr>
              <a:buNone/>
            </a:pPr>
            <a:r>
              <a:rPr lang="ko-KR" altLang="en-US" sz="2000" dirty="0" smtClean="0"/>
              <a:t>①</a:t>
            </a:r>
            <a:r>
              <a:rPr lang="en-US" altLang="ko-KR" sz="2000" dirty="0" smtClean="0"/>
              <a:t>.</a:t>
            </a:r>
            <a:r>
              <a:rPr lang="ko-KR" altLang="en-US" sz="2000" dirty="0" smtClean="0"/>
              <a:t>구리</a:t>
            </a:r>
            <a:endParaRPr lang="en-US" altLang="ko-KR" sz="2000" dirty="0" smtClean="0"/>
          </a:p>
          <a:p>
            <a:pPr>
              <a:buNone/>
            </a:pPr>
            <a:r>
              <a:rPr lang="ko-KR" altLang="en-US" sz="2000" dirty="0" smtClean="0"/>
              <a:t>②</a:t>
            </a:r>
            <a:r>
              <a:rPr lang="en-US" altLang="ko-KR" sz="2000" dirty="0" smtClean="0"/>
              <a:t>.</a:t>
            </a:r>
            <a:r>
              <a:rPr lang="ko-KR" altLang="en-US" sz="2000" dirty="0" smtClean="0"/>
              <a:t>수은</a:t>
            </a:r>
            <a:endParaRPr lang="en-US" altLang="ko-KR" sz="2000" dirty="0" smtClean="0"/>
          </a:p>
          <a:p>
            <a:pPr>
              <a:buNone/>
            </a:pPr>
            <a:r>
              <a:rPr lang="ko-KR" altLang="en-US" sz="2000" dirty="0" smtClean="0"/>
              <a:t>③</a:t>
            </a:r>
            <a:r>
              <a:rPr lang="en-US" altLang="ko-KR" sz="2000" dirty="0" smtClean="0"/>
              <a:t>.</a:t>
            </a:r>
            <a:r>
              <a:rPr lang="ko-KR" altLang="en-US" sz="2000" dirty="0" smtClean="0"/>
              <a:t>카드뮴</a:t>
            </a:r>
            <a:endParaRPr lang="en-US" altLang="ko-KR" sz="2000" dirty="0" smtClean="0"/>
          </a:p>
          <a:p>
            <a:pPr>
              <a:buNone/>
            </a:pPr>
            <a:r>
              <a:rPr lang="ko-KR" altLang="en-US" sz="2000" dirty="0" smtClean="0"/>
              <a:t>④</a:t>
            </a:r>
            <a:r>
              <a:rPr lang="en-US" altLang="ko-KR" sz="2000" dirty="0" smtClean="0"/>
              <a:t>.</a:t>
            </a:r>
            <a:r>
              <a:rPr lang="ko-KR" altLang="en-US" sz="2000" dirty="0" smtClean="0"/>
              <a:t>납</a:t>
            </a:r>
            <a:endParaRPr lang="en-US" altLang="ko-KR" sz="2000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3.</a:t>
            </a:r>
            <a:r>
              <a:rPr lang="ko-KR" altLang="en-US" dirty="0" smtClean="0"/>
              <a:t>참고문헌</a:t>
            </a:r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무기물이란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ko-KR" altLang="en-US" dirty="0" smtClean="0"/>
              <a:t>   </a:t>
            </a:r>
            <a:endParaRPr lang="en-US" altLang="ko-KR" dirty="0" smtClean="0"/>
          </a:p>
          <a:p>
            <a:pPr>
              <a:buNone/>
            </a:pPr>
            <a:endParaRPr lang="en-US" altLang="ko-KR" dirty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유기화합물을 제외한 모든 화합물이며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탄소를 함유하지 않은 화합물과 탄소를 함유하는 간단한 화합물인 산화물</a:t>
            </a:r>
            <a:r>
              <a:rPr lang="en-US" altLang="ko-KR" dirty="0" smtClean="0"/>
              <a:t>·</a:t>
            </a:r>
            <a:r>
              <a:rPr lang="ko-KR" altLang="en-US" dirty="0" err="1" smtClean="0"/>
              <a:t>사이안화물</a:t>
            </a:r>
            <a:r>
              <a:rPr lang="en-US" altLang="ko-KR" dirty="0" smtClean="0"/>
              <a:t>·</a:t>
            </a:r>
            <a:r>
              <a:rPr lang="ko-KR" altLang="en-US" dirty="0" smtClean="0"/>
              <a:t>탄산염 등을 말한다</a:t>
            </a:r>
            <a:r>
              <a:rPr lang="en-US" altLang="ko-KR" dirty="0" smtClean="0"/>
              <a:t>. 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중독 무기물의 종류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중독</a:t>
            </a:r>
            <a:r>
              <a:rPr lang="en-US" altLang="ko-KR" dirty="0" smtClean="0"/>
              <a:t> </a:t>
            </a:r>
            <a:r>
              <a:rPr lang="ko-KR" altLang="en-US" dirty="0" smtClean="0"/>
              <a:t>무기물의 종류에는 구리</a:t>
            </a:r>
            <a:r>
              <a:rPr lang="en-US" altLang="ko-KR" dirty="0" smtClean="0"/>
              <a:t>(Cu),</a:t>
            </a:r>
            <a:r>
              <a:rPr lang="ko-KR" altLang="en-US" dirty="0" smtClean="0"/>
              <a:t> 수은</a:t>
            </a:r>
            <a:r>
              <a:rPr lang="en-US" altLang="ko-KR" dirty="0" smtClean="0"/>
              <a:t>(Hg),</a:t>
            </a:r>
            <a:r>
              <a:rPr lang="ko-KR" altLang="en-US" dirty="0" smtClean="0"/>
              <a:t> 카드뮴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Cd</a:t>
            </a:r>
            <a:r>
              <a:rPr lang="en-US" altLang="ko-KR" dirty="0" smtClean="0"/>
              <a:t>),</a:t>
            </a:r>
            <a:r>
              <a:rPr lang="ko-KR" altLang="en-US" dirty="0" smtClean="0"/>
              <a:t> 납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Pb</a:t>
            </a:r>
            <a:r>
              <a:rPr lang="en-US" altLang="ko-KR" dirty="0" smtClean="0"/>
              <a:t>), </a:t>
            </a:r>
            <a:r>
              <a:rPr lang="ko-KR" altLang="en-US" dirty="0" err="1" smtClean="0"/>
              <a:t>셀레늄</a:t>
            </a:r>
            <a:r>
              <a:rPr lang="en-US" altLang="ko-KR" dirty="0" smtClean="0"/>
              <a:t>(Se),</a:t>
            </a:r>
            <a:r>
              <a:rPr lang="ko-KR" altLang="en-US" dirty="0" smtClean="0"/>
              <a:t> 불소</a:t>
            </a:r>
            <a:r>
              <a:rPr lang="en-US" altLang="ko-KR" dirty="0" smtClean="0"/>
              <a:t>(F),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몰리브덴</a:t>
            </a:r>
            <a:r>
              <a:rPr lang="en-US" altLang="ko-KR" dirty="0" smtClean="0"/>
              <a:t>(Mo),</a:t>
            </a:r>
            <a:r>
              <a:rPr lang="ko-KR" altLang="en-US" dirty="0" smtClean="0"/>
              <a:t> 비소</a:t>
            </a:r>
            <a:r>
              <a:rPr lang="en-US" altLang="ko-KR" dirty="0" smtClean="0"/>
              <a:t>(As),</a:t>
            </a:r>
            <a:r>
              <a:rPr lang="ko-KR" altLang="en-US" dirty="0" smtClean="0"/>
              <a:t> 크롬</a:t>
            </a:r>
            <a:r>
              <a:rPr lang="en-US" altLang="ko-KR" dirty="0"/>
              <a:t>(</a:t>
            </a:r>
            <a:r>
              <a:rPr lang="en-US" altLang="ko-KR" dirty="0" smtClean="0"/>
              <a:t>Cr)</a:t>
            </a:r>
            <a:r>
              <a:rPr lang="ko-KR" altLang="en-US" dirty="0" smtClean="0"/>
              <a:t> 등이 있다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①구리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en-US" altLang="ko-KR" sz="3300" dirty="0" smtClean="0"/>
              <a:t>1) </a:t>
            </a:r>
            <a:r>
              <a:rPr lang="ko-KR" altLang="en-US" sz="3300" dirty="0" smtClean="0"/>
              <a:t>원자의 성상 </a:t>
            </a:r>
          </a:p>
          <a:p>
            <a:pPr>
              <a:lnSpc>
                <a:spcPct val="120000"/>
              </a:lnSpc>
              <a:buNone/>
            </a:pPr>
            <a:r>
              <a:rPr lang="ko-KR" altLang="en-US" sz="3300" dirty="0" smtClean="0"/>
              <a:t>    화학식 </a:t>
            </a:r>
            <a:r>
              <a:rPr lang="en-US" altLang="ko-KR" sz="3300" dirty="0" smtClean="0"/>
              <a:t>: Cu(</a:t>
            </a:r>
            <a:r>
              <a:rPr lang="ko-KR" altLang="en-US" sz="3300" dirty="0" smtClean="0"/>
              <a:t>원자량 </a:t>
            </a:r>
            <a:r>
              <a:rPr lang="en-US" altLang="ko-KR" sz="3300" dirty="0" smtClean="0"/>
              <a:t>: 63.546), </a:t>
            </a:r>
            <a:r>
              <a:rPr lang="ko-KR" altLang="en-US" sz="3300" dirty="0" smtClean="0"/>
              <a:t>비중</a:t>
            </a:r>
            <a:r>
              <a:rPr lang="en-US" altLang="ko-KR" sz="3300" dirty="0" smtClean="0"/>
              <a:t>: 8.92(20℃), </a:t>
            </a:r>
            <a:r>
              <a:rPr lang="ko-KR" altLang="en-US" sz="3300" dirty="0" smtClean="0"/>
              <a:t>융점 </a:t>
            </a:r>
            <a:r>
              <a:rPr lang="en-US" altLang="ko-KR" sz="3300" dirty="0" smtClean="0"/>
              <a:t>: 1,083</a:t>
            </a:r>
            <a:r>
              <a:rPr lang="en-US" altLang="ko-KR" sz="3300" baseline="30000" dirty="0" smtClean="0"/>
              <a:t>o</a:t>
            </a:r>
            <a:r>
              <a:rPr lang="en-US" altLang="ko-KR" sz="3300" dirty="0" smtClean="0"/>
              <a:t>C,    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3300" dirty="0"/>
              <a:t> </a:t>
            </a:r>
            <a:r>
              <a:rPr lang="en-US" altLang="ko-KR" sz="3300" dirty="0" smtClean="0"/>
              <a:t>   </a:t>
            </a:r>
            <a:r>
              <a:rPr lang="ko-KR" altLang="en-US" sz="3300" dirty="0" smtClean="0"/>
              <a:t>비점 </a:t>
            </a:r>
            <a:r>
              <a:rPr lang="en-US" altLang="ko-KR" sz="3300" dirty="0" smtClean="0"/>
              <a:t>:2,595</a:t>
            </a:r>
            <a:r>
              <a:rPr lang="en-US" altLang="ko-KR" sz="3300" baseline="30000" dirty="0" smtClean="0"/>
              <a:t>o</a:t>
            </a:r>
            <a:r>
              <a:rPr lang="en-US" altLang="ko-KR" sz="3300" dirty="0" smtClean="0"/>
              <a:t>C, </a:t>
            </a:r>
            <a:r>
              <a:rPr lang="ko-KR" altLang="en-US" sz="3300" dirty="0" smtClean="0"/>
              <a:t>색상 </a:t>
            </a:r>
            <a:r>
              <a:rPr lang="en-US" altLang="ko-KR" sz="3300" dirty="0" smtClean="0"/>
              <a:t>: </a:t>
            </a:r>
            <a:r>
              <a:rPr lang="ko-KR" altLang="en-US" sz="3300" dirty="0" smtClean="0"/>
              <a:t>적색</a:t>
            </a:r>
            <a:r>
              <a:rPr lang="en-US" altLang="ko-KR" sz="3300" dirty="0" smtClean="0"/>
              <a:t>, 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3300" dirty="0"/>
              <a:t> </a:t>
            </a:r>
            <a:r>
              <a:rPr lang="en-US" altLang="ko-KR" sz="3300" dirty="0" smtClean="0"/>
              <a:t>   </a:t>
            </a:r>
            <a:r>
              <a:rPr lang="ko-KR" altLang="en-US" sz="3300" dirty="0" err="1" smtClean="0"/>
              <a:t>용해성</a:t>
            </a:r>
            <a:r>
              <a:rPr lang="ko-KR" altLang="en-US" sz="3300" dirty="0" smtClean="0"/>
              <a:t> </a:t>
            </a:r>
            <a:r>
              <a:rPr lang="en-US" altLang="ko-KR" sz="3300" dirty="0" smtClean="0"/>
              <a:t>: </a:t>
            </a:r>
            <a:r>
              <a:rPr lang="ko-KR" altLang="en-US" sz="3300" dirty="0" smtClean="0"/>
              <a:t>질산과 가열한 진한 황산에는 가용</a:t>
            </a:r>
            <a:r>
              <a:rPr lang="en-US" altLang="ko-KR" sz="3300" dirty="0" smtClean="0"/>
              <a:t>. </a:t>
            </a:r>
            <a:br>
              <a:rPr lang="en-US" altLang="ko-KR" sz="3300" dirty="0" smtClean="0"/>
            </a:br>
            <a:endParaRPr lang="en-US" altLang="ko-KR" sz="3300" dirty="0" smtClean="0"/>
          </a:p>
          <a:p>
            <a:pPr>
              <a:buNone/>
            </a:pPr>
            <a:r>
              <a:rPr lang="en-US" altLang="ko-KR" sz="3300" dirty="0" smtClean="0"/>
              <a:t>(2) </a:t>
            </a:r>
            <a:r>
              <a:rPr lang="ko-KR" altLang="en-US" sz="3300" dirty="0" smtClean="0"/>
              <a:t>특성 </a:t>
            </a:r>
            <a:endParaRPr lang="en-US" altLang="ko-KR" sz="3300" dirty="0" smtClean="0"/>
          </a:p>
          <a:p>
            <a:pPr>
              <a:lnSpc>
                <a:spcPct val="120000"/>
              </a:lnSpc>
              <a:buNone/>
            </a:pPr>
            <a:r>
              <a:rPr lang="ko-KR" altLang="en-US" sz="3300" dirty="0" smtClean="0"/>
              <a:t>    건조한 공기 중에서는 상온에서 안정하고 이산화탄소</a:t>
            </a:r>
            <a:r>
              <a:rPr lang="en-US" altLang="ko-KR" sz="3300" dirty="0" smtClean="0"/>
              <a:t>, </a:t>
            </a:r>
            <a:r>
              <a:rPr lang="ko-KR" altLang="en-US" sz="3300" dirty="0" smtClean="0"/>
              <a:t>이산화황 또는 염분을 함유한 습한 공기 중에서는 오랜 사이에 각종 </a:t>
            </a:r>
            <a:r>
              <a:rPr lang="ko-KR" altLang="en-US" sz="3300" dirty="0" err="1" smtClean="0"/>
              <a:t>염기성염을</a:t>
            </a:r>
            <a:r>
              <a:rPr lang="ko-KR" altLang="en-US" sz="3300" dirty="0" smtClean="0"/>
              <a:t> 만들고</a:t>
            </a:r>
            <a:r>
              <a:rPr lang="en-US" altLang="ko-KR" sz="3300" dirty="0" smtClean="0"/>
              <a:t>, </a:t>
            </a:r>
            <a:r>
              <a:rPr lang="ko-KR" altLang="en-US" sz="3300" dirty="0" smtClean="0"/>
              <a:t>녹색의 녹</a:t>
            </a:r>
            <a:r>
              <a:rPr lang="en-US" altLang="ko-KR" sz="3300" dirty="0" smtClean="0"/>
              <a:t>(</a:t>
            </a:r>
            <a:r>
              <a:rPr lang="ko-KR" altLang="en-US" sz="3300" dirty="0" err="1" smtClean="0"/>
              <a:t>녹청</a:t>
            </a:r>
            <a:r>
              <a:rPr lang="en-US" altLang="ko-KR" sz="3300" dirty="0" smtClean="0"/>
              <a:t>)</a:t>
            </a:r>
            <a:r>
              <a:rPr lang="ko-KR" altLang="en-US" sz="3300" dirty="0" smtClean="0"/>
              <a:t>으로 표면을 덮는다</a:t>
            </a:r>
            <a:r>
              <a:rPr lang="en-US" altLang="ko-KR" sz="3300" dirty="0" smtClean="0"/>
              <a:t>. </a:t>
            </a:r>
            <a:r>
              <a:rPr lang="ko-KR" altLang="en-US" sz="3300" dirty="0" smtClean="0"/>
              <a:t>공기 중에서 강하게 가열하면 </a:t>
            </a:r>
            <a:r>
              <a:rPr lang="en-US" altLang="ko-KR" sz="3300" dirty="0" smtClean="0"/>
              <a:t>1,000℃ </a:t>
            </a:r>
            <a:r>
              <a:rPr lang="ko-KR" altLang="en-US" sz="3300" dirty="0" smtClean="0"/>
              <a:t>이하에서는 흑색의 </a:t>
            </a:r>
            <a:r>
              <a:rPr lang="en-US" altLang="ko-KR" sz="3300" dirty="0" err="1" smtClean="0"/>
              <a:t>CuO</a:t>
            </a:r>
            <a:r>
              <a:rPr lang="ko-KR" altLang="en-US" sz="3300" dirty="0" smtClean="0"/>
              <a:t>를</a:t>
            </a:r>
            <a:r>
              <a:rPr lang="en-US" altLang="ko-KR" sz="3300" dirty="0" smtClean="0"/>
              <a:t>, </a:t>
            </a:r>
            <a:r>
              <a:rPr lang="ko-KR" altLang="en-US" sz="3300" dirty="0" smtClean="0"/>
              <a:t>그 이상에서는 </a:t>
            </a:r>
            <a:r>
              <a:rPr lang="en-US" altLang="ko-KR" sz="3300" dirty="0" smtClean="0"/>
              <a:t>Cu</a:t>
            </a:r>
            <a:r>
              <a:rPr lang="en-US" altLang="ko-KR" sz="3300" baseline="-25000" dirty="0" smtClean="0"/>
              <a:t>2</a:t>
            </a:r>
            <a:r>
              <a:rPr lang="en-US" altLang="ko-KR" sz="3300" dirty="0" smtClean="0"/>
              <a:t>O</a:t>
            </a:r>
            <a:r>
              <a:rPr lang="ko-KR" altLang="en-US" sz="3300" dirty="0" smtClean="0"/>
              <a:t>를 생성한다</a:t>
            </a:r>
            <a:r>
              <a:rPr lang="en-US" altLang="ko-KR" sz="3300" dirty="0" smtClean="0"/>
              <a:t>. </a:t>
            </a:r>
            <a:r>
              <a:rPr lang="ko-KR" altLang="en-US" sz="3300" dirty="0" smtClean="0"/>
              <a:t>할로겐</a:t>
            </a:r>
            <a:r>
              <a:rPr lang="en-US" altLang="ko-KR" sz="3300" dirty="0" smtClean="0"/>
              <a:t>, </a:t>
            </a:r>
            <a:r>
              <a:rPr lang="ko-KR" altLang="en-US" sz="3300" dirty="0" smtClean="0"/>
              <a:t>황</a:t>
            </a:r>
            <a:r>
              <a:rPr lang="en-US" altLang="ko-KR" sz="3300" dirty="0" smtClean="0"/>
              <a:t>, </a:t>
            </a:r>
            <a:r>
              <a:rPr lang="ko-KR" altLang="en-US" sz="3300" dirty="0" err="1" smtClean="0"/>
              <a:t>셀렌과는</a:t>
            </a:r>
            <a:r>
              <a:rPr lang="ko-KR" altLang="en-US" sz="3300" dirty="0" smtClean="0"/>
              <a:t> 직접 화합하고 질소</a:t>
            </a:r>
            <a:r>
              <a:rPr lang="en-US" altLang="ko-KR" sz="3300" dirty="0" smtClean="0"/>
              <a:t>, </a:t>
            </a:r>
            <a:r>
              <a:rPr lang="ko-KR" altLang="en-US" sz="3300" dirty="0" smtClean="0"/>
              <a:t>수소</a:t>
            </a:r>
            <a:r>
              <a:rPr lang="en-US" altLang="ko-KR" sz="3300" dirty="0" smtClean="0"/>
              <a:t>, </a:t>
            </a:r>
            <a:r>
              <a:rPr lang="ko-KR" altLang="en-US" sz="3300" dirty="0" smtClean="0"/>
              <a:t>탄소와는 직접 화합하지 않지만 간접적으로 화합물을 만든다</a:t>
            </a:r>
            <a:r>
              <a:rPr lang="en-US" altLang="ko-KR" sz="3300" dirty="0" smtClean="0"/>
              <a:t>. </a:t>
            </a:r>
            <a:r>
              <a:rPr lang="ko-KR" altLang="en-US" sz="3300" dirty="0" smtClean="0"/>
              <a:t>진한 황산</a:t>
            </a:r>
            <a:r>
              <a:rPr lang="en-US" altLang="ko-KR" sz="3300" dirty="0" smtClean="0"/>
              <a:t>, </a:t>
            </a:r>
            <a:r>
              <a:rPr lang="ko-KR" altLang="en-US" sz="3300" dirty="0" smtClean="0"/>
              <a:t>질산 등의 산화력이 있는 산에 잘 녹고</a:t>
            </a:r>
            <a:r>
              <a:rPr lang="en-US" altLang="ko-KR" sz="3300" dirty="0" smtClean="0"/>
              <a:t>, </a:t>
            </a:r>
            <a:r>
              <a:rPr lang="ko-KR" altLang="en-US" sz="3300" dirty="0" smtClean="0"/>
              <a:t>염산</a:t>
            </a:r>
            <a:r>
              <a:rPr lang="en-US" altLang="ko-KR" sz="3300" dirty="0" smtClean="0"/>
              <a:t>, </a:t>
            </a:r>
            <a:r>
              <a:rPr lang="ko-KR" altLang="en-US" sz="3300" dirty="0" smtClean="0"/>
              <a:t>묽은 황산 기타 비산화성의 산으로도 공기중의 산소작용에 의해 서서히 녹는다</a:t>
            </a:r>
            <a:r>
              <a:rPr lang="en-US" altLang="ko-KR" sz="3300" dirty="0" smtClean="0"/>
              <a:t>. </a:t>
            </a:r>
            <a:r>
              <a:rPr lang="ko-KR" altLang="en-US" sz="3300" dirty="0" smtClean="0"/>
              <a:t>암모니아수</a:t>
            </a:r>
            <a:r>
              <a:rPr lang="en-US" altLang="ko-KR" sz="3300" dirty="0" smtClean="0"/>
              <a:t>, </a:t>
            </a:r>
            <a:r>
              <a:rPr lang="ko-KR" altLang="en-US" sz="3300" dirty="0" smtClean="0"/>
              <a:t>시안화 알칼리 용액에도 </a:t>
            </a:r>
            <a:r>
              <a:rPr lang="ko-KR" altLang="en-US" sz="3300" dirty="0" err="1" smtClean="0"/>
              <a:t>착염을</a:t>
            </a:r>
            <a:r>
              <a:rPr lang="ko-KR" altLang="en-US" sz="3300" dirty="0" smtClean="0"/>
              <a:t> 만들고 잘 녹는다</a:t>
            </a:r>
            <a:r>
              <a:rPr lang="en-US" altLang="ko-KR" sz="3300" dirty="0" smtClean="0"/>
              <a:t>. </a:t>
            </a:r>
            <a:r>
              <a:rPr lang="ko-KR" altLang="en-US" sz="3300" dirty="0" smtClean="0"/>
              <a:t>구리의 </a:t>
            </a:r>
            <a:r>
              <a:rPr lang="ko-KR" altLang="en-US" sz="3300" dirty="0" err="1" smtClean="0"/>
              <a:t>가용성염은</a:t>
            </a:r>
            <a:r>
              <a:rPr lang="ko-KR" altLang="en-US" sz="3300" dirty="0" smtClean="0"/>
              <a:t> 유독하다</a:t>
            </a:r>
            <a:r>
              <a:rPr lang="en-US" altLang="ko-KR" sz="3300" dirty="0" smtClean="0"/>
              <a:t>. </a:t>
            </a:r>
            <a:r>
              <a:rPr lang="ko-KR" altLang="en-US" sz="3300" dirty="0" smtClean="0"/>
              <a:t>또한 구리는 금이나 은과 같이 뛰어난 전기</a:t>
            </a:r>
            <a:r>
              <a:rPr lang="en-US" altLang="ko-KR" sz="3300" dirty="0" smtClean="0"/>
              <a:t>·</a:t>
            </a:r>
            <a:r>
              <a:rPr lang="ko-KR" altLang="en-US" sz="3300" dirty="0" smtClean="0"/>
              <a:t>열전도도와 높은 전성</a:t>
            </a:r>
            <a:r>
              <a:rPr lang="en-US" altLang="ko-KR" sz="3300" dirty="0" smtClean="0"/>
              <a:t>(</a:t>
            </a:r>
            <a:r>
              <a:rPr lang="ko-KR" altLang="en-US" sz="3300" dirty="0" smtClean="0"/>
              <a:t>展性</a:t>
            </a:r>
            <a:r>
              <a:rPr lang="en-US" altLang="ko-KR" sz="3300" dirty="0" smtClean="0"/>
              <a:t>)</a:t>
            </a:r>
            <a:r>
              <a:rPr lang="ko-KR" altLang="en-US" sz="3300" dirty="0" smtClean="0"/>
              <a:t>도를 갖는 원자 구조를 갖고 있다</a:t>
            </a:r>
            <a:r>
              <a:rPr lang="en-US" altLang="ko-KR" sz="3300" dirty="0" smtClean="0"/>
              <a:t>. </a:t>
            </a:r>
            <a:br>
              <a:rPr lang="en-US" altLang="ko-KR" sz="3300" dirty="0" smtClean="0"/>
            </a:br>
            <a:endParaRPr lang="en-US" altLang="ko-KR" sz="3300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en-US" altLang="ko-KR" dirty="0" smtClean="0"/>
              <a:t>3) </a:t>
            </a:r>
            <a:r>
              <a:rPr lang="ko-KR" altLang="en-US" dirty="0" smtClean="0"/>
              <a:t>제 법 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dirty="0" smtClean="0"/>
              <a:t>    (</a:t>
            </a:r>
            <a:r>
              <a:rPr lang="ko-KR" altLang="en-US" dirty="0" smtClean="0"/>
              <a:t>가</a:t>
            </a:r>
            <a:r>
              <a:rPr lang="en-US" altLang="ko-KR" dirty="0" smtClean="0"/>
              <a:t>) </a:t>
            </a:r>
            <a:r>
              <a:rPr lang="ko-KR" altLang="en-US" dirty="0" err="1" smtClean="0"/>
              <a:t>용광로법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동광석을</a:t>
            </a:r>
            <a:r>
              <a:rPr lang="ko-KR" altLang="en-US" dirty="0" smtClean="0"/>
              <a:t> 용광로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전로에서 용련</a:t>
            </a:r>
            <a:r>
              <a:rPr lang="en-US" altLang="ko-KR" dirty="0" smtClean="0"/>
              <a:t>(</a:t>
            </a:r>
            <a:r>
              <a:rPr lang="ko-KR" altLang="en-US" dirty="0" smtClean="0"/>
              <a:t>熔練</a:t>
            </a:r>
            <a:r>
              <a:rPr lang="en-US" altLang="ko-KR" dirty="0" smtClean="0"/>
              <a:t>)</a:t>
            </a:r>
            <a:r>
              <a:rPr lang="ko-KR" altLang="en-US" dirty="0" smtClean="0"/>
              <a:t>하여 </a:t>
            </a:r>
            <a:r>
              <a:rPr lang="ko-KR" altLang="en-US" dirty="0" err="1" smtClean="0"/>
              <a:t>조동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粗銅</a:t>
            </a:r>
            <a:r>
              <a:rPr lang="en-US" altLang="ko-KR" dirty="0" smtClean="0"/>
              <a:t>)</a:t>
            </a:r>
            <a:r>
              <a:rPr lang="ko-KR" altLang="en-US" dirty="0" smtClean="0"/>
              <a:t>으로 만들고 또다시 전기 제련으로 전기동을 만드는 공정이다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연료로서는 </a:t>
            </a:r>
            <a:r>
              <a:rPr lang="ko-KR" altLang="en-US" dirty="0" err="1" smtClean="0"/>
              <a:t>코우크스</a:t>
            </a:r>
            <a:r>
              <a:rPr lang="en-US" altLang="ko-KR" dirty="0" smtClean="0"/>
              <a:t>, </a:t>
            </a:r>
            <a:r>
              <a:rPr lang="ko-KR" altLang="en-US" dirty="0" smtClean="0"/>
              <a:t>석탄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용제로서 </a:t>
            </a:r>
            <a:r>
              <a:rPr lang="ko-KR" altLang="en-US" dirty="0" err="1" smtClean="0"/>
              <a:t>석탄석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규산광을</a:t>
            </a:r>
            <a:r>
              <a:rPr lang="ko-KR" altLang="en-US" dirty="0" smtClean="0"/>
              <a:t> 사용한다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온도는 용광로 </a:t>
            </a:r>
            <a:r>
              <a:rPr lang="en-US" altLang="ko-KR" dirty="0" smtClean="0"/>
              <a:t>1,300℃, </a:t>
            </a:r>
            <a:r>
              <a:rPr lang="ko-KR" altLang="en-US" dirty="0" smtClean="0"/>
              <a:t>전로 </a:t>
            </a:r>
            <a:r>
              <a:rPr lang="en-US" altLang="ko-KR" dirty="0" smtClean="0"/>
              <a:t>1,150℃</a:t>
            </a:r>
            <a:r>
              <a:rPr lang="ko-KR" altLang="en-US" dirty="0" smtClean="0"/>
              <a:t>이다</a:t>
            </a:r>
            <a:r>
              <a:rPr lang="en-US" altLang="ko-KR" dirty="0" smtClean="0"/>
              <a:t>. 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dirty="0" smtClean="0"/>
              <a:t>    (</a:t>
            </a:r>
            <a:r>
              <a:rPr lang="ko-KR" altLang="en-US" dirty="0" smtClean="0"/>
              <a:t>나</a:t>
            </a:r>
            <a:r>
              <a:rPr lang="en-US" altLang="ko-KR" dirty="0" smtClean="0"/>
              <a:t>) </a:t>
            </a:r>
            <a:r>
              <a:rPr lang="ko-KR" altLang="en-US" dirty="0" smtClean="0"/>
              <a:t>자용제련법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autogenous</a:t>
            </a:r>
            <a:r>
              <a:rPr lang="en-US" altLang="ko-KR" dirty="0" smtClean="0"/>
              <a:t> smelting process) : </a:t>
            </a:r>
            <a:r>
              <a:rPr lang="ko-KR" altLang="en-US" dirty="0" smtClean="0"/>
              <a:t>이 방법은 </a:t>
            </a:r>
            <a:r>
              <a:rPr lang="en-US" altLang="ko-KR" dirty="0" smtClean="0"/>
              <a:t>1950</a:t>
            </a:r>
            <a:r>
              <a:rPr lang="ko-KR" altLang="en-US" dirty="0" smtClean="0"/>
              <a:t>년 </a:t>
            </a:r>
            <a:r>
              <a:rPr lang="ko-KR" altLang="en-US" dirty="0" err="1" smtClean="0"/>
              <a:t>핀랜드의</a:t>
            </a:r>
            <a:r>
              <a:rPr lang="ko-KR" altLang="en-US" dirty="0" smtClean="0"/>
              <a:t> 오</a:t>
            </a:r>
            <a:r>
              <a:rPr lang="en-US" altLang="ko-KR" dirty="0" smtClean="0"/>
              <a:t>-</a:t>
            </a:r>
            <a:r>
              <a:rPr lang="ko-KR" altLang="en-US" dirty="0" smtClean="0"/>
              <a:t>토 </a:t>
            </a:r>
            <a:r>
              <a:rPr lang="ko-KR" altLang="en-US" dirty="0" err="1" smtClean="0"/>
              <a:t>크란프사</a:t>
            </a:r>
            <a:r>
              <a:rPr lang="en-US" altLang="ko-KR" dirty="0" smtClean="0"/>
              <a:t>, </a:t>
            </a:r>
            <a:r>
              <a:rPr lang="ko-KR" altLang="en-US" dirty="0" smtClean="0"/>
              <a:t>프랑스의 </a:t>
            </a:r>
            <a:r>
              <a:rPr lang="ko-KR" altLang="en-US" dirty="0" err="1" smtClean="0"/>
              <a:t>하르야할타</a:t>
            </a:r>
            <a:r>
              <a:rPr lang="ko-KR" altLang="en-US" dirty="0" smtClean="0"/>
              <a:t> 제련소에서 개발되어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일본 고하</a:t>
            </a:r>
            <a:r>
              <a:rPr lang="en-US" altLang="ko-KR" dirty="0" smtClean="0"/>
              <a:t>(</a:t>
            </a:r>
            <a:r>
              <a:rPr lang="ko-KR" altLang="en-US" dirty="0" smtClean="0"/>
              <a:t>古河</a:t>
            </a:r>
            <a:r>
              <a:rPr lang="en-US" altLang="ko-KR" dirty="0" smtClean="0"/>
              <a:t>)</a:t>
            </a:r>
            <a:r>
              <a:rPr lang="ko-KR" altLang="en-US" dirty="0" smtClean="0"/>
              <a:t>제련에서 기술도입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자용로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自熔爐</a:t>
            </a:r>
            <a:r>
              <a:rPr lang="en-US" altLang="ko-KR" dirty="0" smtClean="0"/>
              <a:t>)</a:t>
            </a:r>
            <a:r>
              <a:rPr lang="ko-KR" altLang="en-US" dirty="0" smtClean="0"/>
              <a:t>를 건설하였으나</a:t>
            </a:r>
            <a:r>
              <a:rPr lang="en-US" altLang="ko-KR" dirty="0" smtClean="0"/>
              <a:t>, 1956</a:t>
            </a:r>
            <a:r>
              <a:rPr lang="ko-KR" altLang="en-US" dirty="0" smtClean="0"/>
              <a:t>년부터 일본에서도 조업을 시작하였다</a:t>
            </a:r>
            <a:r>
              <a:rPr lang="en-US" altLang="ko-KR" dirty="0" smtClean="0"/>
              <a:t>. 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</a:t>
            </a:r>
            <a:r>
              <a:rPr lang="ko-KR" altLang="en-US" dirty="0" err="1" smtClean="0"/>
              <a:t>자용로에는</a:t>
            </a:r>
            <a:r>
              <a:rPr lang="ko-KR" altLang="en-US" dirty="0" smtClean="0"/>
              <a:t> 특수한 </a:t>
            </a:r>
            <a:r>
              <a:rPr lang="ko-KR" altLang="en-US" dirty="0" err="1" smtClean="0"/>
              <a:t>로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爐</a:t>
            </a:r>
            <a:r>
              <a:rPr lang="en-US" altLang="ko-KR" dirty="0" smtClean="0"/>
              <a:t>)</a:t>
            </a:r>
            <a:r>
              <a:rPr lang="ko-KR" altLang="en-US" dirty="0" smtClean="0"/>
              <a:t>를 사용하여 광석 중에 함유된 유황의 </a:t>
            </a:r>
            <a:r>
              <a:rPr lang="ko-KR" altLang="en-US" dirty="0" err="1" smtClean="0"/>
              <a:t>산화열을</a:t>
            </a:r>
            <a:r>
              <a:rPr lang="ko-KR" altLang="en-US" dirty="0" smtClean="0"/>
              <a:t> 이용하여 보조연료를 사용하지 않고도 용해시간을 단축하여 거의 동시에 동분이 높은 </a:t>
            </a:r>
            <a:r>
              <a:rPr lang="ko-KR" altLang="en-US" dirty="0" err="1" smtClean="0"/>
              <a:t>동맷트를</a:t>
            </a:r>
            <a:r>
              <a:rPr lang="ko-KR" altLang="en-US" dirty="0" smtClean="0"/>
              <a:t> 만들어낸다</a:t>
            </a:r>
            <a:r>
              <a:rPr lang="en-US" altLang="ko-KR" dirty="0" smtClean="0"/>
              <a:t>. 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(</a:t>
            </a:r>
            <a:r>
              <a:rPr lang="ko-KR" altLang="en-US" dirty="0" smtClean="0"/>
              <a:t>다</a:t>
            </a:r>
            <a:r>
              <a:rPr lang="en-US" altLang="ko-KR" dirty="0" smtClean="0"/>
              <a:t>) </a:t>
            </a:r>
            <a:r>
              <a:rPr lang="ko-KR" altLang="en-US" dirty="0" smtClean="0"/>
              <a:t>반사로제련법 </a:t>
            </a:r>
            <a:r>
              <a:rPr lang="en-US" altLang="ko-KR" dirty="0" smtClean="0"/>
              <a:t>: </a:t>
            </a:r>
            <a:r>
              <a:rPr lang="ko-KR" altLang="en-US" dirty="0" smtClean="0"/>
              <a:t>분상의 </a:t>
            </a:r>
            <a:r>
              <a:rPr lang="ko-KR" altLang="en-US" dirty="0" err="1" smtClean="0"/>
              <a:t>유선정광을</a:t>
            </a:r>
            <a:r>
              <a:rPr lang="ko-KR" altLang="en-US" dirty="0" smtClean="0"/>
              <a:t> 직접 반사로에 </a:t>
            </a:r>
            <a:r>
              <a:rPr lang="ko-KR" altLang="en-US" dirty="0" err="1" smtClean="0"/>
              <a:t>장입하여</a:t>
            </a:r>
            <a:r>
              <a:rPr lang="ko-KR" altLang="en-US" dirty="0" smtClean="0"/>
              <a:t> 중유버너의 가열에 의해 용해하여 </a:t>
            </a:r>
            <a:r>
              <a:rPr lang="ko-KR" altLang="en-US" dirty="0" err="1" smtClean="0"/>
              <a:t>조동을</a:t>
            </a:r>
            <a:r>
              <a:rPr lang="ko-KR" altLang="en-US" dirty="0" smtClean="0"/>
              <a:t> 만든다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반사로에서 나온 </a:t>
            </a:r>
            <a:r>
              <a:rPr lang="ko-KR" altLang="en-US" dirty="0" err="1" smtClean="0"/>
              <a:t>조동의</a:t>
            </a:r>
            <a:r>
              <a:rPr lang="ko-KR" altLang="en-US" dirty="0" smtClean="0"/>
              <a:t> 처리는 용광로법의 경우와 같은 공정을 경유하여 전기동으로 한다</a:t>
            </a:r>
            <a:r>
              <a:rPr lang="en-US" altLang="ko-KR" dirty="0" smtClean="0"/>
              <a:t>. </a:t>
            </a:r>
            <a:br>
              <a:rPr lang="en-US" altLang="ko-KR" dirty="0" smtClean="0"/>
            </a:br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②수은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err="1" smtClean="0"/>
              <a:t>미나마타병</a:t>
            </a:r>
            <a:r>
              <a:rPr lang="ko-KR" altLang="en-US" dirty="0" smtClean="0"/>
              <a:t> 정의 </a:t>
            </a:r>
            <a:endParaRPr lang="en-US" altLang="ko-KR" dirty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ko-KR" altLang="en-US" sz="2000" dirty="0" err="1" smtClean="0"/>
              <a:t>미나마타병은</a:t>
            </a:r>
            <a:r>
              <a:rPr lang="ko-KR" altLang="en-US" sz="2000" dirty="0"/>
              <a:t> 수은중독으로 인해 발생하는 다양한 신경학적 증상과 징후를 특징으로 하는 증후군이다</a:t>
            </a:r>
            <a:r>
              <a:rPr lang="en-US" altLang="ko-KR" sz="2000" dirty="0"/>
              <a:t>. 1956</a:t>
            </a:r>
            <a:r>
              <a:rPr lang="ko-KR" altLang="en-US" sz="2000" dirty="0"/>
              <a:t>년 일본의 </a:t>
            </a:r>
            <a:r>
              <a:rPr lang="ko-KR" altLang="en-US" sz="2000" dirty="0" err="1"/>
              <a:t>구마모토현</a:t>
            </a:r>
            <a:r>
              <a:rPr lang="ko-KR" altLang="en-US" sz="2000" dirty="0"/>
              <a:t> </a:t>
            </a:r>
            <a:r>
              <a:rPr lang="ko-KR" altLang="en-US" sz="2000" dirty="0" err="1"/>
              <a:t>미나마타시에서</a:t>
            </a:r>
            <a:r>
              <a:rPr lang="ko-KR" altLang="en-US" sz="2000" dirty="0"/>
              <a:t> </a:t>
            </a:r>
            <a:r>
              <a:rPr lang="ko-KR" altLang="en-US" sz="2000" dirty="0" err="1"/>
              <a:t>메틸수은이</a:t>
            </a:r>
            <a:r>
              <a:rPr lang="ko-KR" altLang="en-US" sz="2000" dirty="0"/>
              <a:t> 포함된 조개 및 어류를 먹은 주민들에게서 집단적으로 발생하면서 사회적으로 큰 문제가 되었다</a:t>
            </a:r>
            <a:r>
              <a:rPr lang="en-US" altLang="ko-KR" sz="2000" dirty="0"/>
              <a:t>. </a:t>
            </a:r>
            <a:r>
              <a:rPr lang="ko-KR" altLang="en-US" sz="2000" dirty="0"/>
              <a:t>문제가 되었던 </a:t>
            </a:r>
            <a:r>
              <a:rPr lang="ko-KR" altLang="en-US" sz="2000" dirty="0" err="1"/>
              <a:t>메틸수은은</a:t>
            </a:r>
            <a:r>
              <a:rPr lang="ko-KR" altLang="en-US" sz="2000" dirty="0"/>
              <a:t> 인근의 화학 공장에서 바다에 방류한 것으로 밝혀졌고</a:t>
            </a:r>
            <a:r>
              <a:rPr lang="en-US" altLang="ko-KR" sz="2000" dirty="0"/>
              <a:t>, 2001</a:t>
            </a:r>
            <a:r>
              <a:rPr lang="ko-KR" altLang="en-US" sz="2000" dirty="0"/>
              <a:t>년까지 공식적으로 </a:t>
            </a:r>
            <a:r>
              <a:rPr lang="en-US" altLang="ko-KR" sz="2000" dirty="0"/>
              <a:t>2265</a:t>
            </a:r>
            <a:r>
              <a:rPr lang="ko-KR" altLang="en-US" sz="2000" dirty="0"/>
              <a:t>명의 환자가 확인되었다</a:t>
            </a:r>
            <a:r>
              <a:rPr lang="en-US" altLang="ko-KR" sz="2000" dirty="0"/>
              <a:t>. 1965</a:t>
            </a:r>
            <a:r>
              <a:rPr lang="ko-KR" altLang="en-US" sz="2000" dirty="0"/>
              <a:t>년에는 </a:t>
            </a:r>
            <a:r>
              <a:rPr lang="ko-KR" altLang="en-US" sz="2000" dirty="0" err="1"/>
              <a:t>니가타</a:t>
            </a:r>
            <a:r>
              <a:rPr lang="ko-KR" altLang="en-US" sz="2000" dirty="0"/>
              <a:t> 현에서도 대규모 수은중독이 확인되었다</a:t>
            </a:r>
            <a:r>
              <a:rPr lang="en-US" altLang="ko-KR" sz="2000" dirty="0"/>
              <a:t>. </a:t>
            </a:r>
            <a:endParaRPr lang="ko-KR" alt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o-KR" altLang="en-US" dirty="0" smtClean="0"/>
              <a:t>원인</a:t>
            </a:r>
            <a:endParaRPr lang="en-US" altLang="ko-KR" dirty="0" smtClean="0"/>
          </a:p>
          <a:p>
            <a:pPr>
              <a:buNone/>
            </a:pPr>
            <a:r>
              <a:rPr lang="ko-KR" altLang="en-US" sz="2000" dirty="0" smtClean="0"/>
              <a:t>    </a:t>
            </a:r>
            <a:r>
              <a:rPr lang="ko-KR" altLang="en-US" sz="2000" dirty="0" err="1" smtClean="0"/>
              <a:t>미나마타병의</a:t>
            </a:r>
            <a:r>
              <a:rPr lang="ko-KR" altLang="en-US" sz="2000" dirty="0"/>
              <a:t> 원인은 인근 화학공장에서 방류한 유기수은으로 밝혀졌다</a:t>
            </a:r>
            <a:r>
              <a:rPr lang="en-US" altLang="ko-KR" sz="2000" dirty="0"/>
              <a:t>. 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증상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</a:t>
            </a:r>
            <a:r>
              <a:rPr lang="ko-KR" altLang="en-US" sz="2000" dirty="0" smtClean="0"/>
              <a:t>유기수은중독의</a:t>
            </a:r>
            <a:r>
              <a:rPr lang="ko-KR" altLang="en-US" sz="2000" dirty="0"/>
              <a:t> 증상은 </a:t>
            </a:r>
            <a:r>
              <a:rPr lang="ko-KR" altLang="en-US" sz="2000" dirty="0">
                <a:hlinkClick r:id="rId2"/>
              </a:rPr>
              <a:t>신경계통</a:t>
            </a:r>
            <a:r>
              <a:rPr lang="ko-KR" altLang="en-US" sz="2000" dirty="0"/>
              <a:t>에서 더욱 뚜렷하며</a:t>
            </a:r>
            <a:r>
              <a:rPr lang="en-US" altLang="ko-KR" sz="2000" dirty="0"/>
              <a:t>, </a:t>
            </a:r>
            <a:r>
              <a:rPr lang="ko-KR" altLang="en-US" sz="2000" dirty="0"/>
              <a:t>사지</a:t>
            </a:r>
            <a:r>
              <a:rPr lang="en-US" altLang="ko-KR" sz="2000" dirty="0"/>
              <a:t>, </a:t>
            </a:r>
            <a:r>
              <a:rPr lang="ko-KR" altLang="en-US" sz="2000" dirty="0"/>
              <a:t>혀</a:t>
            </a:r>
            <a:r>
              <a:rPr lang="en-US" altLang="ko-KR" sz="2000" dirty="0"/>
              <a:t>, </a:t>
            </a:r>
            <a:r>
              <a:rPr lang="ko-KR" altLang="en-US" sz="2000" dirty="0"/>
              <a:t>입술의 </a:t>
            </a:r>
            <a:r>
              <a:rPr lang="ko-KR" altLang="en-US" sz="2000" dirty="0">
                <a:hlinkClick r:id="rId3"/>
              </a:rPr>
              <a:t>떨림</a:t>
            </a:r>
            <a:r>
              <a:rPr lang="en-US" altLang="ko-KR" sz="2000" dirty="0"/>
              <a:t>, </a:t>
            </a:r>
            <a:r>
              <a:rPr lang="ko-KR" altLang="en-US" sz="2000" dirty="0"/>
              <a:t>혼돈</a:t>
            </a:r>
            <a:r>
              <a:rPr lang="en-US" altLang="ko-KR" sz="2000" dirty="0"/>
              <a:t>, </a:t>
            </a:r>
            <a:r>
              <a:rPr lang="ko-KR" altLang="en-US" sz="2000" dirty="0"/>
              <a:t>그리고 진행성 보행 실조</a:t>
            </a:r>
            <a:r>
              <a:rPr lang="en-US" altLang="ko-KR" sz="2000" dirty="0"/>
              <a:t>, </a:t>
            </a:r>
            <a:r>
              <a:rPr lang="ko-KR" altLang="en-US" sz="2000" dirty="0"/>
              <a:t>발음장애 등이 나타날 수 있다</a:t>
            </a:r>
            <a:r>
              <a:rPr lang="en-US" altLang="ko-KR" sz="2000" dirty="0"/>
              <a:t>. </a:t>
            </a:r>
            <a:r>
              <a:rPr lang="ko-KR" altLang="en-US" sz="2000" dirty="0"/>
              <a:t>또한 사지 말단부에서 </a:t>
            </a:r>
            <a:r>
              <a:rPr lang="ko-KR" altLang="en-US" sz="2000" dirty="0" err="1"/>
              <a:t>곰지락운동</a:t>
            </a:r>
            <a:r>
              <a:rPr lang="en-US" altLang="ko-KR" sz="2000" dirty="0"/>
              <a:t>(</a:t>
            </a:r>
            <a:r>
              <a:rPr lang="en-US" altLang="ko-KR" sz="2000" dirty="0">
                <a:hlinkClick r:id="rId4"/>
              </a:rPr>
              <a:t>chorea</a:t>
            </a:r>
            <a:r>
              <a:rPr lang="en-US" altLang="ko-KR" sz="2000" dirty="0"/>
              <a:t>, </a:t>
            </a:r>
            <a:r>
              <a:rPr lang="ko-KR" altLang="en-US" sz="2000" dirty="0">
                <a:hlinkClick r:id="rId5"/>
              </a:rPr>
              <a:t>근육</a:t>
            </a:r>
            <a:r>
              <a:rPr lang="ko-KR" altLang="en-US" sz="2000" dirty="0"/>
              <a:t>의 불수의적 운동장애</a:t>
            </a:r>
            <a:r>
              <a:rPr lang="en-US" altLang="ko-KR" sz="2000" dirty="0"/>
              <a:t>)</a:t>
            </a:r>
            <a:r>
              <a:rPr lang="ko-KR" altLang="en-US" sz="2000" dirty="0"/>
              <a:t>이 나타날 수 있고 감정의 변화 및 행동장애도 나타난다</a:t>
            </a:r>
            <a:r>
              <a:rPr lang="en-US" altLang="ko-KR" sz="2000" dirty="0"/>
              <a:t>. </a:t>
            </a:r>
            <a:r>
              <a:rPr lang="ko-KR" altLang="en-US" sz="2000" dirty="0"/>
              <a:t>특히 감정의 변화는 초기에 무기력</a:t>
            </a:r>
            <a:r>
              <a:rPr lang="en-US" altLang="ko-KR" sz="2000" dirty="0"/>
              <a:t>, </a:t>
            </a:r>
            <a:r>
              <a:rPr lang="ko-KR" altLang="en-US" sz="2000" dirty="0">
                <a:hlinkClick r:id="rId6"/>
              </a:rPr>
              <a:t>피로</a:t>
            </a:r>
            <a:r>
              <a:rPr lang="ko-KR" altLang="en-US" sz="2000" dirty="0"/>
              <a:t> 등으로 시작하지만 이후 심한 </a:t>
            </a:r>
            <a:r>
              <a:rPr lang="ko-KR" altLang="en-US" sz="2000" dirty="0">
                <a:hlinkClick r:id="rId7"/>
              </a:rPr>
              <a:t>우울증</a:t>
            </a:r>
            <a:r>
              <a:rPr lang="ko-KR" altLang="en-US" sz="2000" dirty="0"/>
              <a:t>으로 진행될 수 있다</a:t>
            </a:r>
            <a:r>
              <a:rPr lang="en-US" altLang="ko-KR" sz="2000" dirty="0"/>
              <a:t>. </a:t>
            </a:r>
            <a:endParaRPr lang="ko-KR" alt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③카드뮴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ko-KR" altLang="en-US" sz="2000" dirty="0" smtClean="0"/>
              <a:t>종래에는 직업성인 중독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中毒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으로서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금속 </a:t>
            </a:r>
            <a:r>
              <a:rPr lang="ko-KR" altLang="en-US" sz="2000" u="none" strike="noStrike" dirty="0" smtClean="0">
                <a:hlinkClick r:id="rId2"/>
              </a:rPr>
              <a:t>카드뮴</a:t>
            </a:r>
            <a:r>
              <a:rPr lang="ko-KR" altLang="en-US" sz="2000" dirty="0" smtClean="0"/>
              <a:t>이 용해될 때 발생하는 산화카드뮴 증기나 비닐 </a:t>
            </a:r>
            <a:r>
              <a:rPr lang="ko-KR" altLang="en-US" sz="2000" u="none" strike="noStrike" dirty="0" smtClean="0">
                <a:hlinkClick r:id="rId3"/>
              </a:rPr>
              <a:t>제조공정</a:t>
            </a:r>
            <a:r>
              <a:rPr lang="ko-KR" altLang="en-US" sz="2000" dirty="0" smtClean="0"/>
              <a:t>에서 생기는 카드뮴 </a:t>
            </a:r>
            <a:r>
              <a:rPr lang="ko-KR" altLang="en-US" sz="2000" u="none" strike="noStrike" dirty="0" smtClean="0">
                <a:hlinkClick r:id="rId4"/>
              </a:rPr>
              <a:t>화합물</a:t>
            </a:r>
            <a:r>
              <a:rPr lang="ko-KR" altLang="en-US" sz="2000" dirty="0" smtClean="0"/>
              <a:t>에 의한 중독으로 알려져 왔다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그러나 최근에는 </a:t>
            </a:r>
            <a:r>
              <a:rPr lang="ko-KR" altLang="en-US" sz="2000" u="none" strike="noStrike" dirty="0" smtClean="0">
                <a:hlinkClick r:id="rId5"/>
              </a:rPr>
              <a:t>공장폐수</a:t>
            </a:r>
            <a:r>
              <a:rPr lang="ko-KR" altLang="en-US" sz="2000" dirty="0" smtClean="0"/>
              <a:t> 등에 함유되어 있는 카드뮴에 의한 식품의 오염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특히 쌀의 오염이 밝혀져서 공해문제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公害問題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로 대두되었다</a:t>
            </a:r>
            <a:r>
              <a:rPr lang="en-US" altLang="ko-KR" sz="2000" dirty="0" smtClean="0"/>
              <a:t>.</a:t>
            </a:r>
          </a:p>
          <a:p>
            <a:pPr>
              <a:buNone/>
            </a:pPr>
            <a:r>
              <a:rPr lang="ko-KR" altLang="en-US" sz="2000" u="none" strike="noStrike" dirty="0" smtClean="0">
                <a:hlinkClick r:id="rId6"/>
              </a:rPr>
              <a:t>    </a:t>
            </a:r>
            <a:endParaRPr lang="en-US" altLang="ko-KR" sz="2000" u="none" strike="noStrike" dirty="0" smtClean="0">
              <a:hlinkClick r:id="rId6"/>
            </a:endParaRPr>
          </a:p>
          <a:p>
            <a:pPr>
              <a:buNone/>
            </a:pPr>
            <a:r>
              <a:rPr lang="ko-KR" altLang="en-US" sz="2000" u="none" strike="noStrike" dirty="0" smtClean="0">
                <a:hlinkClick r:id="rId6"/>
              </a:rPr>
              <a:t>제</a:t>
            </a:r>
            <a:r>
              <a:rPr lang="en-US" altLang="ko-KR" sz="2000" u="none" strike="noStrike" dirty="0" smtClean="0">
                <a:hlinkClick r:id="rId6"/>
              </a:rPr>
              <a:t>2</a:t>
            </a:r>
            <a:r>
              <a:rPr lang="ko-KR" altLang="en-US" sz="2000" u="none" strike="noStrike" dirty="0" smtClean="0">
                <a:hlinkClick r:id="rId6"/>
              </a:rPr>
              <a:t>차 세계대전</a:t>
            </a:r>
            <a:r>
              <a:rPr lang="ko-KR" altLang="en-US" sz="2000" dirty="0" smtClean="0"/>
              <a:t> 말기부터 전후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戰後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에 일본에서 발생했던 ‘</a:t>
            </a:r>
            <a:r>
              <a:rPr lang="ko-KR" altLang="en-US" sz="2000" u="none" strike="noStrike" dirty="0" smtClean="0">
                <a:hlinkClick r:id="rId7"/>
              </a:rPr>
              <a:t>이타이이타이병</a:t>
            </a:r>
            <a:r>
              <a:rPr lang="ko-KR" altLang="en-US" sz="2000" dirty="0" smtClean="0"/>
              <a:t>’도 광산의 폐수에 함유되어 있던 카드뮴에 중독된 것으로 생각되고 있다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카드뮴의 증기를 흡입한 경우는 주로 코 </a:t>
            </a:r>
            <a:r>
              <a:rPr lang="en-US" altLang="ko-KR" sz="2000" dirty="0" smtClean="0"/>
              <a:t>·</a:t>
            </a:r>
            <a:r>
              <a:rPr lang="ko-KR" altLang="en-US" sz="2000" dirty="0" smtClean="0"/>
              <a:t>목구멍 </a:t>
            </a:r>
            <a:r>
              <a:rPr lang="en-US" altLang="ko-KR" sz="2000" dirty="0" smtClean="0"/>
              <a:t>·</a:t>
            </a:r>
            <a:r>
              <a:rPr lang="ko-KR" altLang="en-US" sz="2000" dirty="0" smtClean="0"/>
              <a:t>폐 </a:t>
            </a:r>
            <a:r>
              <a:rPr lang="en-US" altLang="ko-KR" sz="2000" dirty="0" smtClean="0"/>
              <a:t>·</a:t>
            </a:r>
            <a:r>
              <a:rPr lang="ko-KR" altLang="en-US" sz="2000" dirty="0" smtClean="0"/>
              <a:t>위장 </a:t>
            </a:r>
            <a:r>
              <a:rPr lang="en-US" altLang="ko-KR" sz="2000" dirty="0" smtClean="0"/>
              <a:t>·</a:t>
            </a:r>
            <a:r>
              <a:rPr lang="ko-KR" altLang="en-US" sz="2000" dirty="0" smtClean="0"/>
              <a:t>신장의 장애가 나타나며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호흡기능이 저하하고 오줌에 단백이나 당이 검출되는 일이 많다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오줌의 카드뮴 배출량도 증가한다</a:t>
            </a:r>
            <a:r>
              <a:rPr lang="en-US" altLang="ko-KR" sz="2000" dirty="0" smtClean="0"/>
              <a:t>. </a:t>
            </a:r>
            <a:endParaRPr lang="ko-KR" alt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703</Words>
  <Application>Microsoft Office PowerPoint</Application>
  <PresentationFormat>화면 슬라이드 쇼(4:3)</PresentationFormat>
  <Paragraphs>56</Paragraphs>
  <Slides>12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3" baseType="lpstr">
      <vt:lpstr>Office 테마</vt:lpstr>
      <vt:lpstr>중독 무기물 대하여</vt:lpstr>
      <vt:lpstr>목차</vt:lpstr>
      <vt:lpstr>무기물이란?</vt:lpstr>
      <vt:lpstr>중독 무기물의 종류</vt:lpstr>
      <vt:lpstr>①구리</vt:lpstr>
      <vt:lpstr>슬라이드 6</vt:lpstr>
      <vt:lpstr>②수은</vt:lpstr>
      <vt:lpstr>슬라이드 8</vt:lpstr>
      <vt:lpstr>③카드뮴</vt:lpstr>
      <vt:lpstr>④납</vt:lpstr>
      <vt:lpstr>슬라이드 11</vt:lpstr>
      <vt:lpstr>참고문헌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중독 무기물 대하여</dc:title>
  <dc:creator>김민환</dc:creator>
  <cp:lastModifiedBy>김민환</cp:lastModifiedBy>
  <cp:revision>5</cp:revision>
  <dcterms:created xsi:type="dcterms:W3CDTF">2009-12-01T09:58:12Z</dcterms:created>
  <dcterms:modified xsi:type="dcterms:W3CDTF">2009-12-01T10:47:30Z</dcterms:modified>
</cp:coreProperties>
</file>