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9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13" autoAdjust="0"/>
  </p:normalViewPr>
  <p:slideViewPr>
    <p:cSldViewPr>
      <p:cViewPr varScale="1">
        <p:scale>
          <a:sx n="74" d="100"/>
          <a:sy n="74" d="100"/>
        </p:scale>
        <p:origin x="-1044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제목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22" name="부제목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ko-KR" altLang="en-US" smtClean="0"/>
              <a:t>마스터 부제목 스타일 편집</a:t>
            </a:r>
            <a:endParaRPr kumimoji="0" 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545CCEB-3E57-48CB-8DA6-B67B750D0A92}" type="datetimeFigureOut">
              <a:rPr lang="ko-KR" altLang="en-US" smtClean="0"/>
              <a:t>2009-12-01</a:t>
            </a:fld>
            <a:endParaRPr lang="ko-KR" altLang="en-US"/>
          </a:p>
        </p:txBody>
      </p:sp>
      <p:sp>
        <p:nvSpPr>
          <p:cNvPr id="20" name="바닥글 개체 틀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10" name="슬라이드 번호 개체 틀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A067C5-3256-4F10-9FD6-A7D1D623BB30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8" name="타원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타원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545CCEB-3E57-48CB-8DA6-B67B750D0A92}" type="datetimeFigureOut">
              <a:rPr lang="ko-KR" altLang="en-US" smtClean="0"/>
              <a:t>2009-12-01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A067C5-3256-4F10-9FD6-A7D1D623BB30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545CCEB-3E57-48CB-8DA6-B67B750D0A92}" type="datetimeFigureOut">
              <a:rPr lang="ko-KR" altLang="en-US" smtClean="0"/>
              <a:t>2009-12-01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A067C5-3256-4F10-9FD6-A7D1D623BB30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545CCEB-3E57-48CB-8DA6-B67B750D0A92}" type="datetimeFigureOut">
              <a:rPr lang="ko-KR" altLang="en-US" smtClean="0"/>
              <a:t>2009-12-01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A067C5-3256-4F10-9FD6-A7D1D623BB30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직사각형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545CCEB-3E57-48CB-8DA6-B67B750D0A92}" type="datetimeFigureOut">
              <a:rPr lang="ko-KR" altLang="en-US" smtClean="0"/>
              <a:t>2009-12-01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A067C5-3256-4F10-9FD6-A7D1D623BB30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10" name="직사각형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타원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타원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545CCEB-3E57-48CB-8DA6-B67B750D0A92}" type="datetimeFigureOut">
              <a:rPr lang="ko-KR" altLang="en-US" smtClean="0"/>
              <a:t>2009-12-01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A067C5-3256-4F10-9FD6-A7D1D623BB30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5" name="내용 개체 틀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545CCEB-3E57-48CB-8DA6-B67B750D0A92}" type="datetimeFigureOut">
              <a:rPr lang="ko-KR" altLang="en-US" smtClean="0"/>
              <a:t>2009-12-01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A067C5-3256-4F10-9FD6-A7D1D623BB30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545CCEB-3E57-48CB-8DA6-B67B750D0A92}" type="datetimeFigureOut">
              <a:rPr lang="ko-KR" altLang="en-US" smtClean="0"/>
              <a:t>2009-12-01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A067C5-3256-4F10-9FD6-A7D1D623BB30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직사각형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545CCEB-3E57-48CB-8DA6-B67B750D0A92}" type="datetimeFigureOut">
              <a:rPr lang="ko-KR" altLang="en-US" smtClean="0"/>
              <a:t>2009-12-01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A067C5-3256-4F10-9FD6-A7D1D623BB30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6" name="직사각형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545CCEB-3E57-48CB-8DA6-B67B750D0A92}" type="datetimeFigureOut">
              <a:rPr lang="ko-KR" altLang="en-US" smtClean="0"/>
              <a:t>2009-12-01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A067C5-3256-4F10-9FD6-A7D1D623BB30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545CCEB-3E57-48CB-8DA6-B67B750D0A92}" type="datetimeFigureOut">
              <a:rPr lang="ko-KR" altLang="en-US" smtClean="0"/>
              <a:t>2009-12-01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A067C5-3256-4F10-9FD6-A7D1D623BB30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8" name="직사각형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ko-KR" altLang="en-US" smtClean="0"/>
              <a:t>그림을 추가하려면 아이콘을 클릭하십시오</a:t>
            </a:r>
            <a:endParaRPr kumimoji="0" lang="en-US" dirty="0"/>
          </a:p>
        </p:txBody>
      </p:sp>
      <p:sp>
        <p:nvSpPr>
          <p:cNvPr id="9" name="순서도: 처리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순서도: 처리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원형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타원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도넛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직사각형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제목 개체 틀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9" name="텍스트 개체 틀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kumimoji="0" lang="ko-KR" altLang="en-US" smtClean="0"/>
              <a:t>둘째 수준</a:t>
            </a:r>
          </a:p>
          <a:p>
            <a:pPr lvl="2" eaLnBrk="1" latinLnBrk="0" hangingPunct="1"/>
            <a:r>
              <a:rPr kumimoji="0" lang="ko-KR" altLang="en-US" smtClean="0"/>
              <a:t>셋째 수준</a:t>
            </a:r>
          </a:p>
          <a:p>
            <a:pPr lvl="3" eaLnBrk="1" latinLnBrk="0" hangingPunct="1"/>
            <a:r>
              <a:rPr kumimoji="0" lang="ko-KR" altLang="en-US" smtClean="0"/>
              <a:t>넷째 수준</a:t>
            </a:r>
          </a:p>
          <a:p>
            <a:pPr lvl="4" eaLnBrk="1" latinLnBrk="0" hangingPunct="1"/>
            <a:r>
              <a:rPr kumimoji="0" lang="ko-KR" altLang="en-US" smtClean="0"/>
              <a:t>다섯째 수준</a:t>
            </a:r>
            <a:endParaRPr kumimoji="0" lang="en-US"/>
          </a:p>
        </p:txBody>
      </p:sp>
      <p:sp>
        <p:nvSpPr>
          <p:cNvPr id="24" name="날짜 개체 틀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6545CCEB-3E57-48CB-8DA6-B67B750D0A92}" type="datetimeFigureOut">
              <a:rPr lang="ko-KR" altLang="en-US" smtClean="0"/>
              <a:t>2009-12-01</a:t>
            </a:fld>
            <a:endParaRPr lang="ko-KR" altLang="en-US"/>
          </a:p>
        </p:txBody>
      </p:sp>
      <p:sp>
        <p:nvSpPr>
          <p:cNvPr id="10" name="바닥글 개체 틀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ko-KR" altLang="en-US"/>
          </a:p>
        </p:txBody>
      </p:sp>
      <p:sp>
        <p:nvSpPr>
          <p:cNvPr id="22" name="슬라이드 번호 개체 틀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25A067C5-3256-4F10-9FD6-A7D1D623BB30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15" name="직사각형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97" r:id="rId1"/>
    <p:sldLayoutId id="2147483998" r:id="rId2"/>
    <p:sldLayoutId id="2147483999" r:id="rId3"/>
    <p:sldLayoutId id="2147484000" r:id="rId4"/>
    <p:sldLayoutId id="2147484001" r:id="rId5"/>
    <p:sldLayoutId id="2147484002" r:id="rId6"/>
    <p:sldLayoutId id="2147484003" r:id="rId7"/>
    <p:sldLayoutId id="2147484004" r:id="rId8"/>
    <p:sldLayoutId id="2147484005" r:id="rId9"/>
    <p:sldLayoutId id="2147484006" r:id="rId10"/>
    <p:sldLayoutId id="2147484007" r:id="rId11"/>
  </p:sldLayoutIdLst>
  <p:txStyles>
    <p:titleStyle>
      <a:lvl1pPr algn="l" rtl="0" eaLnBrk="1" latinLnBrk="1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1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1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1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1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1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1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1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1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1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357290" y="1214422"/>
            <a:ext cx="7354282" cy="1472184"/>
          </a:xfrm>
        </p:spPr>
        <p:txBody>
          <a:bodyPr>
            <a:normAutofit/>
          </a:bodyPr>
          <a:lstStyle/>
          <a:p>
            <a:r>
              <a:rPr lang="ko-KR" altLang="en-US" dirty="0" smtClean="0"/>
              <a:t>중독무기물에 대해서</a:t>
            </a:r>
            <a:br>
              <a:rPr lang="ko-KR" altLang="en-US" dirty="0" smtClean="0"/>
            </a:br>
            <a:endParaRPr lang="ko-KR" altLang="en-US" dirty="0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285852" y="4214818"/>
            <a:ext cx="7406640" cy="1752600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80000"/>
              </a:lnSpc>
            </a:pPr>
            <a:r>
              <a:rPr lang="en-US" altLang="ko-KR" dirty="0" smtClean="0"/>
              <a:t>                                          </a:t>
            </a:r>
            <a:r>
              <a:rPr lang="ko-KR" altLang="en-US" dirty="0" smtClean="0"/>
              <a:t>과목</a:t>
            </a:r>
            <a:r>
              <a:rPr lang="en-US" altLang="ko-KR" dirty="0" smtClean="0"/>
              <a:t>:</a:t>
            </a:r>
            <a:r>
              <a:rPr lang="ko-KR" altLang="en-US" dirty="0" smtClean="0"/>
              <a:t>동물영양학 및 실습 </a:t>
            </a:r>
          </a:p>
          <a:p>
            <a:pPr>
              <a:lnSpc>
                <a:spcPct val="80000"/>
              </a:lnSpc>
            </a:pPr>
            <a:r>
              <a:rPr lang="ko-KR" altLang="en-US" dirty="0" smtClean="0"/>
              <a:t>                                          교수님</a:t>
            </a:r>
            <a:r>
              <a:rPr lang="en-US" altLang="ko-KR" dirty="0" smtClean="0"/>
              <a:t>:</a:t>
            </a:r>
            <a:r>
              <a:rPr lang="ko-KR" altLang="en-US" dirty="0" smtClean="0"/>
              <a:t>윤영범 교수님</a:t>
            </a:r>
          </a:p>
          <a:p>
            <a:pPr>
              <a:lnSpc>
                <a:spcPct val="80000"/>
              </a:lnSpc>
            </a:pPr>
            <a:r>
              <a:rPr lang="ko-KR" altLang="en-US" dirty="0" smtClean="0"/>
              <a:t>                                           학과</a:t>
            </a:r>
            <a:r>
              <a:rPr lang="en-US" altLang="ko-KR" dirty="0" smtClean="0"/>
              <a:t>:</a:t>
            </a:r>
            <a:r>
              <a:rPr lang="ko-KR" altLang="en-US" dirty="0" smtClean="0"/>
              <a:t>동물자원학과</a:t>
            </a:r>
          </a:p>
          <a:p>
            <a:pPr>
              <a:lnSpc>
                <a:spcPct val="80000"/>
              </a:lnSpc>
            </a:pPr>
            <a:r>
              <a:rPr lang="ko-KR" altLang="en-US" dirty="0" smtClean="0"/>
              <a:t>                                            학번</a:t>
            </a:r>
            <a:r>
              <a:rPr lang="en-US" altLang="ko-KR" dirty="0" smtClean="0"/>
              <a:t>:20538195</a:t>
            </a:r>
          </a:p>
          <a:p>
            <a:pPr>
              <a:lnSpc>
                <a:spcPct val="80000"/>
              </a:lnSpc>
            </a:pPr>
            <a:r>
              <a:rPr lang="en-US" altLang="ko-KR" dirty="0" smtClean="0"/>
              <a:t>                                              </a:t>
            </a:r>
            <a:r>
              <a:rPr lang="ko-KR" altLang="en-US" dirty="0" smtClean="0"/>
              <a:t>성명</a:t>
            </a:r>
            <a:r>
              <a:rPr lang="en-US" altLang="ko-KR" dirty="0" smtClean="0"/>
              <a:t>:</a:t>
            </a:r>
            <a:r>
              <a:rPr lang="ko-KR" altLang="en-US" dirty="0" smtClean="0"/>
              <a:t>여경호</a:t>
            </a:r>
            <a:endParaRPr lang="ko-KR" alt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불소</a:t>
            </a:r>
            <a:endParaRPr lang="ko-KR" altLang="en-US" dirty="0">
              <a:latin typeface="Arial Unicode MS" pitchFamily="50" charset="-127"/>
              <a:ea typeface="Arial Unicode MS" pitchFamily="50" charset="-127"/>
              <a:cs typeface="Arial Unicode MS" pitchFamily="50" charset="-127"/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en-US" altLang="ko-KR" sz="2800" b="1" dirty="0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70</a:t>
            </a:r>
            <a:r>
              <a:rPr lang="ko-KR" altLang="en-US" sz="2800" b="1" dirty="0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년대 중반까지도 동물체내에서의 생리적</a:t>
            </a:r>
            <a:r>
              <a:rPr lang="en-US" altLang="ko-KR" sz="2800" b="1" dirty="0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, </a:t>
            </a:r>
            <a:r>
              <a:rPr lang="ko-KR" altLang="en-US" sz="2800" b="1" dirty="0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영양적 </a:t>
            </a:r>
            <a:r>
              <a:rPr lang="ko-KR" altLang="en-US" sz="2800" b="1" dirty="0" err="1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필수성이</a:t>
            </a:r>
            <a:r>
              <a:rPr lang="ko-KR" altLang="en-US" sz="2800" b="1" dirty="0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 인정되지 않았었다</a:t>
            </a:r>
            <a:r>
              <a:rPr lang="en-US" altLang="ko-KR" sz="2800" b="1" dirty="0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. </a:t>
            </a:r>
            <a:r>
              <a:rPr lang="ko-KR" altLang="en-US" sz="2800" b="1" dirty="0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그러나</a:t>
            </a:r>
            <a:r>
              <a:rPr lang="en-US" altLang="ko-KR" sz="2800" b="1" dirty="0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, </a:t>
            </a:r>
            <a:r>
              <a:rPr lang="ko-KR" altLang="en-US" sz="2800" b="1" dirty="0" err="1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최근에와서</a:t>
            </a:r>
            <a:r>
              <a:rPr lang="ko-KR" altLang="en-US" sz="2800" b="1" dirty="0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 여러 실험 결과에 의해서 필수광물질로 분류되고 있다</a:t>
            </a:r>
            <a:r>
              <a:rPr lang="en-US" altLang="ko-KR" sz="2800" b="1" dirty="0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. </a:t>
            </a:r>
            <a:r>
              <a:rPr lang="ko-KR" altLang="en-US" sz="2800" b="1" dirty="0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불소는 </a:t>
            </a:r>
            <a:r>
              <a:rPr lang="ko-KR" altLang="en-US" sz="2800" b="1" dirty="0" err="1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체내각</a:t>
            </a:r>
            <a:r>
              <a:rPr lang="ko-KR" altLang="en-US" sz="2800" b="1" dirty="0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 부위에 널리 분포되어 있으나</a:t>
            </a:r>
            <a:r>
              <a:rPr lang="en-US" altLang="ko-KR" sz="2800" b="1" dirty="0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, </a:t>
            </a:r>
            <a:r>
              <a:rPr lang="ko-KR" altLang="en-US" sz="2800" b="1" dirty="0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특히 뼈와 이에 많이 들어 있다</a:t>
            </a:r>
            <a:r>
              <a:rPr lang="en-US" altLang="ko-KR" sz="2800" b="1" dirty="0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. 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ko-KR" altLang="en-US" sz="2800" b="1" dirty="0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     섭취된 불소는 소장에서 매우 바르게 </a:t>
            </a:r>
            <a:r>
              <a:rPr lang="en-US" altLang="ko-KR" sz="2800" b="1" dirty="0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80~90% </a:t>
            </a:r>
            <a:r>
              <a:rPr lang="ko-KR" altLang="en-US" sz="2800" b="1" dirty="0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이상이 흡수된다</a:t>
            </a:r>
            <a:r>
              <a:rPr lang="en-US" altLang="ko-KR" sz="2800" b="1" dirty="0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. </a:t>
            </a:r>
            <a:r>
              <a:rPr lang="ko-KR" altLang="en-US" sz="2800" b="1" dirty="0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불소의 흡수율은 섭취되는 불소의 형태와 다른 영양소와의 관계에 의하여 영향을 받는다</a:t>
            </a:r>
            <a:endParaRPr lang="ko-KR" altLang="en-US" sz="2800" b="1" dirty="0">
              <a:latin typeface="Arial Unicode MS" pitchFamily="50" charset="-127"/>
              <a:ea typeface="Arial Unicode MS" pitchFamily="50" charset="-127"/>
              <a:cs typeface="Arial Unicode MS" pitchFamily="50" charset="-127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ko-KR" altLang="en-US" sz="4900" dirty="0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출처</a:t>
            </a:r>
            <a:r>
              <a:rPr lang="ko-KR" altLang="en-US" sz="4000" dirty="0" smtClean="0"/>
              <a:t/>
            </a:r>
            <a:br>
              <a:rPr lang="ko-KR" altLang="en-US" sz="4000" dirty="0" smtClean="0"/>
            </a:b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dirty="0" err="1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가축영약학</a:t>
            </a:r>
            <a:r>
              <a:rPr lang="ko-KR" altLang="en-US" dirty="0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 </a:t>
            </a:r>
            <a:r>
              <a:rPr lang="ko-KR" altLang="en-US" dirty="0" err="1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가축영양학외</a:t>
            </a:r>
            <a:r>
              <a:rPr lang="ko-KR" altLang="en-US" dirty="0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 </a:t>
            </a:r>
            <a:r>
              <a:rPr lang="en-US" altLang="ko-KR" dirty="0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4</a:t>
            </a:r>
          </a:p>
          <a:p>
            <a:r>
              <a:rPr lang="ko-KR" altLang="en-US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가축영양학</a:t>
            </a:r>
            <a:r>
              <a:rPr lang="en-US" altLang="ko-KR" dirty="0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(</a:t>
            </a:r>
            <a:r>
              <a:rPr lang="ko-KR" altLang="en-US" dirty="0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유한문화사</a:t>
            </a:r>
            <a:r>
              <a:rPr lang="en-US" altLang="ko-KR" dirty="0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) - </a:t>
            </a:r>
            <a:r>
              <a:rPr lang="ko-KR" altLang="en-US" dirty="0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고영두</a:t>
            </a:r>
            <a:r>
              <a:rPr lang="en-US" altLang="ko-KR" dirty="0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, </a:t>
            </a:r>
            <a:r>
              <a:rPr lang="ko-KR" altLang="en-US" dirty="0" err="1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정근기</a:t>
            </a:r>
            <a:endParaRPr lang="ko-KR" altLang="en-US" dirty="0" smtClean="0">
              <a:latin typeface="Arial Unicode MS" pitchFamily="50" charset="-127"/>
              <a:ea typeface="Arial Unicode MS" pitchFamily="50" charset="-127"/>
              <a:cs typeface="Arial Unicode MS" pitchFamily="50" charset="-127"/>
            </a:endParaRPr>
          </a:p>
          <a:p>
            <a:r>
              <a:rPr lang="ko-KR" altLang="en-US" dirty="0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동물영양학</a:t>
            </a:r>
            <a:r>
              <a:rPr lang="en-US" altLang="ko-KR" dirty="0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(</a:t>
            </a:r>
            <a:r>
              <a:rPr lang="ko-KR" altLang="en-US" dirty="0" err="1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목운문화재단</a:t>
            </a:r>
            <a:r>
              <a:rPr lang="en-US" altLang="ko-KR" dirty="0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) - </a:t>
            </a:r>
            <a:r>
              <a:rPr lang="ko-KR" altLang="en-US" dirty="0" err="1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김유용</a:t>
            </a:r>
            <a:r>
              <a:rPr lang="en-US" altLang="ko-KR" dirty="0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, </a:t>
            </a:r>
            <a:r>
              <a:rPr lang="ko-KR" altLang="en-US" dirty="0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하종규</a:t>
            </a:r>
            <a:r>
              <a:rPr lang="en-US" altLang="ko-KR" dirty="0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, </a:t>
            </a:r>
            <a:r>
              <a:rPr lang="ko-KR" altLang="en-US" dirty="0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한인규</a:t>
            </a:r>
          </a:p>
          <a:p>
            <a:r>
              <a:rPr lang="ko-KR" altLang="en-US" dirty="0" err="1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네이버</a:t>
            </a:r>
            <a:endParaRPr lang="ko-KR" altLang="en-US" dirty="0" smtClean="0">
              <a:latin typeface="Arial Unicode MS" pitchFamily="50" charset="-127"/>
              <a:ea typeface="Arial Unicode MS" pitchFamily="50" charset="-127"/>
              <a:cs typeface="Arial Unicode MS" pitchFamily="50" charset="-127"/>
            </a:endParaRPr>
          </a:p>
          <a:p>
            <a:endParaRPr lang="ko-KR" alt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z="4400" b="1" dirty="0" smtClean="0">
                <a:effectLst/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무기물이란</a:t>
            </a:r>
            <a:endParaRPr lang="ko-KR" altLang="en-US" b="1" dirty="0">
              <a:effectLst/>
              <a:latin typeface="Arial Unicode MS" pitchFamily="50" charset="-127"/>
              <a:ea typeface="Arial Unicode MS" pitchFamily="50" charset="-127"/>
              <a:cs typeface="Arial Unicode MS" pitchFamily="50" charset="-127"/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ko-KR" altLang="en-US" sz="2800" b="1" dirty="0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무기물은 모든 체내 조직에 포함 되어있으며 그 양이 소량 이여도 신체기능을 하는데 필요한 영양소이다</a:t>
            </a:r>
            <a:r>
              <a:rPr lang="en-US" altLang="ko-KR" sz="2800" b="1" dirty="0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.</a:t>
            </a:r>
            <a:r>
              <a:rPr lang="ko-KR" altLang="en-US" sz="2800" b="1" dirty="0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무기물에는 납 수은 비소 </a:t>
            </a:r>
            <a:r>
              <a:rPr lang="ko-KR" altLang="en-US" sz="2800" b="1" dirty="0" err="1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셀레늄</a:t>
            </a:r>
            <a:r>
              <a:rPr lang="ko-KR" altLang="en-US" sz="2800" b="1" dirty="0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 </a:t>
            </a:r>
            <a:r>
              <a:rPr lang="ko-KR" altLang="en-US" sz="2800" b="1" dirty="0" err="1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물리브덴</a:t>
            </a:r>
            <a:r>
              <a:rPr lang="ko-KR" altLang="en-US" sz="2800" b="1" dirty="0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 불소 카드뮴 칼슘 마그네슘 인 니켈 등이 있으며 이러한 무기물들이 필요 이상으로 많을 시에 대사 작용이나 신체기능을 하거나 </a:t>
            </a:r>
            <a:r>
              <a:rPr lang="ko-KR" altLang="en-US" sz="2800" b="1" dirty="0" err="1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생명유지을</a:t>
            </a:r>
            <a:r>
              <a:rPr lang="ko-KR" altLang="en-US" sz="2800" b="1" dirty="0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 하는데  지극히 나쁜 결과를 초래한다</a:t>
            </a:r>
            <a:r>
              <a:rPr lang="en-US" altLang="ko-KR" sz="2800" b="1" dirty="0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.</a:t>
            </a:r>
            <a:r>
              <a:rPr lang="ko-KR" altLang="en-US" sz="2800" b="1" dirty="0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이러한  것을 중독무기물이라 한다</a:t>
            </a:r>
            <a:r>
              <a:rPr lang="en-US" altLang="ko-KR" sz="2800" b="1" dirty="0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.</a:t>
            </a:r>
          </a:p>
          <a:p>
            <a:endParaRPr lang="ko-KR" alt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구리</a:t>
            </a:r>
            <a:endParaRPr lang="ko-KR" altLang="en-US" dirty="0">
              <a:latin typeface="Arial Unicode MS" pitchFamily="50" charset="-127"/>
              <a:ea typeface="Arial Unicode MS" pitchFamily="50" charset="-127"/>
              <a:cs typeface="Arial Unicode MS" pitchFamily="50" charset="-127"/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1428728" y="1428736"/>
            <a:ext cx="7498080" cy="4800600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ko-KR" altLang="en-US" sz="2800" b="1" dirty="0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구리의 동물체내 함량은 극히 적어서 철의 </a:t>
            </a:r>
            <a:r>
              <a:rPr lang="en-US" altLang="ko-KR" sz="2800" b="1" dirty="0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10% </a:t>
            </a:r>
            <a:r>
              <a:rPr lang="ko-KR" altLang="en-US" sz="2800" b="1" dirty="0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정도에 불과</a:t>
            </a:r>
            <a:r>
              <a:rPr lang="en-US" altLang="ko-KR" sz="2800" b="1" dirty="0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.</a:t>
            </a:r>
          </a:p>
          <a:p>
            <a:pPr>
              <a:lnSpc>
                <a:spcPct val="90000"/>
              </a:lnSpc>
            </a:pPr>
            <a:r>
              <a:rPr lang="ko-KR" altLang="en-US" sz="2800" b="1" dirty="0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산화</a:t>
            </a:r>
            <a:r>
              <a:rPr lang="en-US" altLang="ko-KR" sz="2800" b="1" dirty="0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.</a:t>
            </a:r>
            <a:r>
              <a:rPr lang="ko-KR" altLang="en-US" sz="2800" b="1" dirty="0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환원효소의 조효소 역할을 하며</a:t>
            </a:r>
            <a:r>
              <a:rPr lang="en-US" altLang="ko-KR" sz="2800" b="1" dirty="0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, </a:t>
            </a:r>
            <a:r>
              <a:rPr lang="ko-KR" altLang="en-US" sz="2800" b="1" dirty="0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적혈구의 형성에 간접적으로 관여한다</a:t>
            </a:r>
            <a:r>
              <a:rPr lang="en-US" altLang="ko-KR" sz="2800" b="1" dirty="0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.</a:t>
            </a:r>
            <a:r>
              <a:rPr lang="ko-KR" altLang="en-US" sz="2800" b="1" dirty="0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구리는 </a:t>
            </a:r>
            <a:r>
              <a:rPr lang="ko-KR" altLang="en-US" sz="2800" b="1" dirty="0" err="1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티로시나아제의</a:t>
            </a:r>
            <a:r>
              <a:rPr lang="ko-KR" altLang="en-US" sz="2800" b="1" dirty="0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 구성성분이며</a:t>
            </a:r>
            <a:r>
              <a:rPr lang="en-US" altLang="ko-KR" sz="2800" b="1" dirty="0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, </a:t>
            </a:r>
            <a:r>
              <a:rPr lang="ko-KR" altLang="en-US" sz="2800" b="1" dirty="0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장 흡수와 철분의 조직으로부터 혈장으로의 이동을 </a:t>
            </a:r>
            <a:r>
              <a:rPr lang="ko-KR" altLang="en-US" sz="2800" b="1" dirty="0" err="1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도와줌으로서</a:t>
            </a:r>
            <a:r>
              <a:rPr lang="ko-KR" altLang="en-US" sz="2800" b="1" dirty="0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 헤모글로빈의 형성을 향상</a:t>
            </a:r>
            <a:endParaRPr lang="en-US" altLang="ko-KR" sz="2800" b="1" dirty="0" smtClean="0">
              <a:latin typeface="Arial Unicode MS" pitchFamily="50" charset="-127"/>
              <a:ea typeface="Arial Unicode MS" pitchFamily="50" charset="-127"/>
              <a:cs typeface="Arial Unicode MS" pitchFamily="50" charset="-127"/>
            </a:endParaRPr>
          </a:p>
          <a:p>
            <a:pPr>
              <a:lnSpc>
                <a:spcPct val="90000"/>
              </a:lnSpc>
            </a:pPr>
            <a:r>
              <a:rPr lang="ko-KR" altLang="en-US" sz="2800" b="1" dirty="0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구리가 결핍되면 체내에서 철의 이용성이 낮아져 헤모글로빈 생성이 불량해지고</a:t>
            </a:r>
            <a:r>
              <a:rPr lang="en-US" altLang="ko-KR" sz="2800" b="1" dirty="0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, </a:t>
            </a:r>
            <a:r>
              <a:rPr lang="ko-KR" altLang="en-US" sz="2800" b="1" dirty="0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심한 </a:t>
            </a:r>
            <a:r>
              <a:rPr lang="ko-KR" altLang="en-US" sz="2800" b="1" dirty="0" err="1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영양성</a:t>
            </a:r>
            <a:r>
              <a:rPr lang="ko-KR" altLang="en-US" sz="2800" b="1" dirty="0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 빈혈증에 걸리게 된다</a:t>
            </a:r>
            <a:r>
              <a:rPr lang="en-US" altLang="ko-KR" sz="2800" b="1" dirty="0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. </a:t>
            </a:r>
            <a:endParaRPr lang="ko-KR" altLang="en-US" sz="2800" b="1" dirty="0" smtClean="0">
              <a:latin typeface="Arial Unicode MS" pitchFamily="50" charset="-127"/>
              <a:ea typeface="Arial Unicode MS" pitchFamily="50" charset="-127"/>
              <a:cs typeface="Arial Unicode MS" pitchFamily="50" charset="-127"/>
            </a:endParaRPr>
          </a:p>
          <a:p>
            <a:endParaRPr lang="ko-KR" altLang="en-US" sz="2800" b="1" dirty="0" smtClean="0">
              <a:latin typeface="Arial Unicode MS" pitchFamily="50" charset="-127"/>
              <a:ea typeface="Arial Unicode MS" pitchFamily="50" charset="-127"/>
              <a:cs typeface="Arial Unicode MS" pitchFamily="50" charset="-127"/>
            </a:endParaRPr>
          </a:p>
          <a:p>
            <a:endParaRPr lang="ko-KR" altLang="en-US" sz="2800" b="1" dirty="0">
              <a:latin typeface="Arial Unicode MS" pitchFamily="50" charset="-127"/>
              <a:ea typeface="Arial Unicode MS" pitchFamily="50" charset="-127"/>
              <a:cs typeface="Arial Unicode MS" pitchFamily="50" charset="-127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lnSpc>
                <a:spcPct val="80000"/>
              </a:lnSpc>
            </a:pPr>
            <a:endParaRPr lang="ko-KR" altLang="en-US" sz="1600" dirty="0" smtClean="0"/>
          </a:p>
          <a:p>
            <a:pPr>
              <a:lnSpc>
                <a:spcPct val="80000"/>
              </a:lnSpc>
            </a:pPr>
            <a:r>
              <a:rPr lang="ko-KR" altLang="en-US" sz="2000" b="1" dirty="0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수은</a:t>
            </a:r>
            <a:r>
              <a:rPr lang="en-US" altLang="ko-KR" sz="2000" b="1" dirty="0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(Hg)</a:t>
            </a:r>
            <a:r>
              <a:rPr lang="ko-KR" altLang="en-US" sz="2000" b="1" dirty="0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은 비필수 무기물로서 중독무기물에 속하며</a:t>
            </a:r>
            <a:r>
              <a:rPr lang="en-US" altLang="ko-KR" sz="2000" b="1" dirty="0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, </a:t>
            </a:r>
            <a:r>
              <a:rPr lang="ko-KR" altLang="en-US" sz="2000" b="1" dirty="0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공기</a:t>
            </a:r>
            <a:r>
              <a:rPr lang="en-US" altLang="ko-KR" sz="2000" b="1" dirty="0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, </a:t>
            </a:r>
            <a:r>
              <a:rPr lang="ko-KR" altLang="en-US" sz="2000" b="1" dirty="0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사료 및 피부로부터 체내에 들어가며</a:t>
            </a:r>
            <a:r>
              <a:rPr lang="en-US" altLang="ko-KR" sz="2000" b="1" dirty="0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, </a:t>
            </a:r>
            <a:r>
              <a:rPr lang="ko-KR" altLang="en-US" sz="2000" b="1" dirty="0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흡수율은 수은화합물의 종류에 따라 다르다</a:t>
            </a:r>
            <a:r>
              <a:rPr lang="en-US" altLang="ko-KR" sz="2000" b="1" dirty="0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. </a:t>
            </a:r>
          </a:p>
          <a:p>
            <a:pPr>
              <a:lnSpc>
                <a:spcPct val="80000"/>
              </a:lnSpc>
            </a:pPr>
            <a:r>
              <a:rPr lang="ko-KR" altLang="en-US" sz="2000" b="1" dirty="0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일반적으로 </a:t>
            </a:r>
            <a:r>
              <a:rPr lang="ko-KR" altLang="en-US" sz="2000" b="1" dirty="0" err="1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무기태</a:t>
            </a:r>
            <a:r>
              <a:rPr lang="ko-KR" altLang="en-US" sz="2000" b="1" dirty="0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 수은화합물의 흡수율은 </a:t>
            </a:r>
            <a:r>
              <a:rPr lang="en-US" altLang="ko-KR" sz="2000" b="1" dirty="0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5% </a:t>
            </a:r>
            <a:r>
              <a:rPr lang="ko-KR" altLang="en-US" sz="2000" b="1" dirty="0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정도이며</a:t>
            </a:r>
            <a:r>
              <a:rPr lang="en-US" altLang="ko-KR" sz="2000" b="1" dirty="0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, alky1 </a:t>
            </a:r>
            <a:r>
              <a:rPr lang="ko-KR" altLang="en-US" sz="2000" b="1" dirty="0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수은화합물인 </a:t>
            </a:r>
            <a:r>
              <a:rPr lang="en-US" altLang="ko-KR" sz="2000" b="1" dirty="0" err="1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methylmercury</a:t>
            </a:r>
            <a:r>
              <a:rPr lang="ko-KR" altLang="en-US" sz="2000" b="1" dirty="0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는 흡수율이 </a:t>
            </a:r>
            <a:r>
              <a:rPr lang="en-US" altLang="ko-KR" sz="2000" b="1" dirty="0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60~100%</a:t>
            </a:r>
            <a:r>
              <a:rPr lang="ko-KR" altLang="en-US" sz="2000" b="1" dirty="0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로 대단히 높고 주로 신장과 간장에 축적된다</a:t>
            </a:r>
            <a:r>
              <a:rPr lang="en-US" altLang="ko-KR" sz="2000" b="1" dirty="0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. </a:t>
            </a:r>
          </a:p>
          <a:p>
            <a:pPr>
              <a:lnSpc>
                <a:spcPct val="80000"/>
              </a:lnSpc>
            </a:pPr>
            <a:r>
              <a:rPr lang="en-US" altLang="ko-KR" sz="2000" b="1" dirty="0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Hg</a:t>
            </a:r>
            <a:r>
              <a:rPr lang="ko-KR" altLang="en-US" sz="2000" b="1" dirty="0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의 중독은 </a:t>
            </a:r>
            <a:r>
              <a:rPr lang="en-US" altLang="ko-KR" sz="2000" b="1" dirty="0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Hg</a:t>
            </a:r>
            <a:r>
              <a:rPr lang="ko-KR" altLang="en-US" sz="2000" b="1" dirty="0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이 효소분자 중의 </a:t>
            </a:r>
            <a:r>
              <a:rPr lang="en-US" altLang="ko-KR" sz="2000" b="1" dirty="0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SH</a:t>
            </a:r>
            <a:r>
              <a:rPr lang="ko-KR" altLang="en-US" sz="2000" b="1" dirty="0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기와 결합하여 당분해와 단백질합성에 필요한 효소와 기타 여러 효소의 기능을 상실하게 한다</a:t>
            </a:r>
            <a:r>
              <a:rPr lang="en-US" altLang="ko-KR" sz="2000" b="1" dirty="0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. </a:t>
            </a:r>
          </a:p>
          <a:p>
            <a:pPr>
              <a:lnSpc>
                <a:spcPct val="80000"/>
              </a:lnSpc>
            </a:pPr>
            <a:r>
              <a:rPr lang="ko-KR" altLang="en-US" sz="2000" b="1" dirty="0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유기수은중독의 증상은 신경계통에서 더욱 뚜렷하며</a:t>
            </a:r>
            <a:r>
              <a:rPr lang="en-US" altLang="ko-KR" sz="2000" b="1" dirty="0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, </a:t>
            </a:r>
            <a:r>
              <a:rPr lang="ko-KR" altLang="en-US" sz="2000" b="1" dirty="0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사지</a:t>
            </a:r>
            <a:r>
              <a:rPr lang="en-US" altLang="ko-KR" sz="2000" b="1" dirty="0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, </a:t>
            </a:r>
            <a:r>
              <a:rPr lang="ko-KR" altLang="en-US" sz="2000" b="1" dirty="0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혀</a:t>
            </a:r>
            <a:r>
              <a:rPr lang="en-US" altLang="ko-KR" sz="2000" b="1" dirty="0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, </a:t>
            </a:r>
            <a:r>
              <a:rPr lang="ko-KR" altLang="en-US" sz="2000" b="1" dirty="0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입술의 떨림</a:t>
            </a:r>
            <a:r>
              <a:rPr lang="en-US" altLang="ko-KR" sz="2000" b="1" dirty="0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, </a:t>
            </a:r>
            <a:r>
              <a:rPr lang="ko-KR" altLang="en-US" sz="2000" b="1" dirty="0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혼돈</a:t>
            </a:r>
            <a:r>
              <a:rPr lang="en-US" altLang="ko-KR" sz="2000" b="1" dirty="0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, </a:t>
            </a:r>
            <a:r>
              <a:rPr lang="ko-KR" altLang="en-US" sz="2000" b="1" dirty="0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그리고 진행성 보행 실조</a:t>
            </a:r>
            <a:r>
              <a:rPr lang="en-US" altLang="ko-KR" sz="2000" b="1" dirty="0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, </a:t>
            </a:r>
            <a:r>
              <a:rPr lang="ko-KR" altLang="en-US" sz="2000" b="1" dirty="0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발음장애 등이 나타날 수 있다</a:t>
            </a:r>
            <a:r>
              <a:rPr lang="en-US" altLang="ko-KR" sz="2000" b="1" dirty="0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. </a:t>
            </a:r>
          </a:p>
          <a:p>
            <a:pPr>
              <a:lnSpc>
                <a:spcPct val="80000"/>
              </a:lnSpc>
            </a:pPr>
            <a:r>
              <a:rPr lang="en-US" altLang="ko-KR" sz="2000" b="1" dirty="0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   </a:t>
            </a:r>
            <a:r>
              <a:rPr lang="ko-KR" altLang="en-US" sz="2000" b="1" dirty="0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또한 사지 말단부에서 </a:t>
            </a:r>
            <a:r>
              <a:rPr lang="ko-KR" altLang="en-US" sz="2000" b="1" dirty="0" err="1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곰지락운동</a:t>
            </a:r>
            <a:r>
              <a:rPr lang="en-US" altLang="ko-KR" sz="2000" b="1" dirty="0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(chorea, </a:t>
            </a:r>
            <a:r>
              <a:rPr lang="ko-KR" altLang="en-US" sz="2000" b="1" dirty="0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근육의 불수의적 운동장애가 나타날 수 있고 감정의 변화 및 행동장애도 나타난다</a:t>
            </a:r>
            <a:r>
              <a:rPr lang="en-US" altLang="ko-KR" sz="2000" b="1" dirty="0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.</a:t>
            </a:r>
          </a:p>
          <a:p>
            <a:pPr>
              <a:lnSpc>
                <a:spcPct val="80000"/>
              </a:lnSpc>
            </a:pPr>
            <a:r>
              <a:rPr lang="en-US" altLang="ko-KR" sz="2000" b="1" dirty="0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   </a:t>
            </a:r>
            <a:r>
              <a:rPr lang="ko-KR" altLang="en-US" sz="2000" b="1" dirty="0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특히 감정의 변화는 초기에 무기력</a:t>
            </a:r>
            <a:r>
              <a:rPr lang="en-US" altLang="ko-KR" sz="2000" b="1" dirty="0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, </a:t>
            </a:r>
            <a:r>
              <a:rPr lang="ko-KR" altLang="en-US" sz="2000" b="1" dirty="0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피로 등으로 시작하지만 이후 심한 우울증으로 진행될 수 있다</a:t>
            </a:r>
            <a:r>
              <a:rPr lang="en-US" altLang="ko-KR" sz="2000" b="1" dirty="0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. </a:t>
            </a:r>
          </a:p>
          <a:p>
            <a:endParaRPr lang="ko-KR" altLang="en-US" sz="2000" b="1" dirty="0">
              <a:latin typeface="Arial Unicode MS" pitchFamily="50" charset="-127"/>
              <a:ea typeface="Arial Unicode MS" pitchFamily="50" charset="-127"/>
              <a:cs typeface="Arial Unicode MS" pitchFamily="50" charset="-127"/>
            </a:endParaRPr>
          </a:p>
        </p:txBody>
      </p:sp>
      <p:sp>
        <p:nvSpPr>
          <p:cNvPr id="5" name="제목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수은</a:t>
            </a:r>
            <a:endParaRPr lang="ko-KR" altLang="en-US" dirty="0">
              <a:latin typeface="Arial Unicode MS" pitchFamily="50" charset="-127"/>
              <a:ea typeface="Arial Unicode MS" pitchFamily="50" charset="-127"/>
              <a:cs typeface="Arial Unicode MS" pitchFamily="50" charset="-127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크롬</a:t>
            </a:r>
            <a:endParaRPr lang="ko-KR" altLang="en-US" dirty="0">
              <a:latin typeface="Arial Unicode MS" pitchFamily="50" charset="-127"/>
              <a:ea typeface="Arial Unicode MS" pitchFamily="50" charset="-127"/>
              <a:cs typeface="Arial Unicode MS" pitchFamily="50" charset="-127"/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sz="2800" b="1" dirty="0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크롬은 탄수화물</a:t>
            </a:r>
            <a:r>
              <a:rPr lang="en-US" altLang="ko-KR" sz="2800" b="1" dirty="0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, </a:t>
            </a:r>
            <a:r>
              <a:rPr lang="ko-KR" altLang="en-US" sz="2800" b="1" dirty="0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단백질</a:t>
            </a:r>
            <a:r>
              <a:rPr lang="en-US" altLang="ko-KR" sz="2800" b="1" dirty="0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, </a:t>
            </a:r>
            <a:r>
              <a:rPr lang="ko-KR" altLang="en-US" sz="2800" b="1" dirty="0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지방 및 핵산 대사와 관련이 있는 것으로 알려져 있다</a:t>
            </a:r>
            <a:r>
              <a:rPr lang="en-US" altLang="ko-KR" sz="2800" b="1" dirty="0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. </a:t>
            </a:r>
            <a:r>
              <a:rPr lang="ko-KR" altLang="en-US" sz="2800" b="1" dirty="0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또한 크롬의 주요한 역할은 인슐린의 보조 인자로 작용한다는 것이다</a:t>
            </a:r>
            <a:r>
              <a:rPr lang="en-US" altLang="ko-KR" sz="2800" b="1" dirty="0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. </a:t>
            </a:r>
            <a:r>
              <a:rPr lang="ko-KR" altLang="en-US" sz="2800" b="1" dirty="0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최근에 와서는 크롬의 기능적인 효과에 대하여 많은 연구가 이루어 지고 있는데</a:t>
            </a:r>
            <a:r>
              <a:rPr lang="en-US" altLang="ko-KR" sz="2800" b="1" dirty="0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, </a:t>
            </a:r>
            <a:r>
              <a:rPr lang="ko-KR" altLang="en-US" sz="2800" b="1" dirty="0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보다 구체적인 진행이 필요할 것이다</a:t>
            </a:r>
            <a:r>
              <a:rPr lang="en-US" altLang="ko-KR" sz="2800" b="1" dirty="0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.</a:t>
            </a:r>
            <a:endParaRPr lang="ko-KR" altLang="en-US" sz="2800" b="1" dirty="0" smtClean="0">
              <a:latin typeface="Arial Unicode MS" pitchFamily="50" charset="-127"/>
              <a:ea typeface="Arial Unicode MS" pitchFamily="50" charset="-127"/>
              <a:cs typeface="Arial Unicode MS" pitchFamily="50" charset="-127"/>
            </a:endParaRPr>
          </a:p>
          <a:p>
            <a:endParaRPr lang="ko-KR" altLang="en-US" dirty="0" smtClean="0"/>
          </a:p>
          <a:p>
            <a:endParaRPr lang="ko-KR" alt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ko-KR" altLang="en-US" sz="4400" dirty="0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비소</a:t>
            </a:r>
            <a:r>
              <a:rPr lang="ko-KR" altLang="en-US" sz="4400" dirty="0" smtClean="0"/>
              <a:t/>
            </a:r>
            <a:br>
              <a:rPr lang="ko-KR" altLang="en-US" sz="4400" dirty="0" smtClean="0"/>
            </a:b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ko-KR" altLang="en-US" sz="2400" b="1" dirty="0" smtClean="0">
                <a:latin typeface="돋움" pitchFamily="50" charset="-127"/>
                <a:ea typeface="돋움" pitchFamily="50" charset="-127"/>
              </a:rPr>
              <a:t>성장 </a:t>
            </a:r>
            <a:r>
              <a:rPr lang="ko-KR" altLang="en-US" sz="2400" b="1" dirty="0" smtClean="0">
                <a:latin typeface="돋움" pitchFamily="50" charset="-127"/>
                <a:ea typeface="돋움" pitchFamily="50" charset="-127"/>
              </a:rPr>
              <a:t>중인 돼지의 사료에 </a:t>
            </a:r>
            <a:r>
              <a:rPr lang="en-US" altLang="ko-KR" sz="2400" b="1" dirty="0" smtClean="0">
                <a:latin typeface="돋움" pitchFamily="50" charset="-127"/>
                <a:ea typeface="돋움" pitchFamily="50" charset="-127"/>
              </a:rPr>
              <a:t>0.01%</a:t>
            </a:r>
            <a:r>
              <a:rPr lang="ko-KR" altLang="en-US" sz="2400" b="1" dirty="0" smtClean="0">
                <a:latin typeface="돋움" pitchFamily="50" charset="-127"/>
                <a:ea typeface="돋움" pitchFamily="50" charset="-127"/>
              </a:rPr>
              <a:t>의 유기 </a:t>
            </a:r>
            <a:r>
              <a:rPr lang="en-US" altLang="ko-KR" sz="2400" b="1" dirty="0" smtClean="0">
                <a:latin typeface="돋움" pitchFamily="50" charset="-127"/>
                <a:ea typeface="돋움" pitchFamily="50" charset="-127"/>
              </a:rPr>
              <a:t>As</a:t>
            </a:r>
            <a:r>
              <a:rPr lang="ko-KR" altLang="en-US" sz="2400" b="1" dirty="0" smtClean="0">
                <a:latin typeface="돋움" pitchFamily="50" charset="-127"/>
                <a:ea typeface="돋움" pitchFamily="50" charset="-127"/>
              </a:rPr>
              <a:t>화합물을 첨가하면 </a:t>
            </a:r>
            <a:r>
              <a:rPr lang="ko-KR" altLang="en-US" sz="2400" b="1" dirty="0" err="1" smtClean="0">
                <a:latin typeface="돋움" pitchFamily="50" charset="-127"/>
                <a:ea typeface="돋움" pitchFamily="50" charset="-127"/>
              </a:rPr>
              <a:t>일당증체량이</a:t>
            </a:r>
            <a:r>
              <a:rPr lang="ko-KR" altLang="en-US" sz="2400" b="1" dirty="0" smtClean="0">
                <a:latin typeface="돋움" pitchFamily="50" charset="-127"/>
                <a:ea typeface="돋움" pitchFamily="50" charset="-127"/>
              </a:rPr>
              <a:t> 증가되고 사료효율이 개선되며</a:t>
            </a:r>
            <a:r>
              <a:rPr lang="en-US" altLang="ko-KR" sz="2400" b="1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400" b="1" dirty="0" smtClean="0">
                <a:latin typeface="돋움" pitchFamily="50" charset="-127"/>
                <a:ea typeface="돋움" pitchFamily="50" charset="-127"/>
              </a:rPr>
              <a:t>장 질환을 예방하며 억제한다</a:t>
            </a:r>
            <a:r>
              <a:rPr lang="en-US" altLang="ko-KR" sz="2400" b="1" dirty="0" smtClean="0">
                <a:latin typeface="돋움" pitchFamily="50" charset="-127"/>
                <a:ea typeface="돋움" pitchFamily="50" charset="-127"/>
              </a:rPr>
              <a:t>.  </a:t>
            </a:r>
          </a:p>
          <a:p>
            <a:pPr>
              <a:lnSpc>
                <a:spcPct val="80000"/>
              </a:lnSpc>
            </a:pPr>
            <a:r>
              <a:rPr lang="en-US" altLang="ko-KR" sz="2400" b="1" dirty="0" smtClean="0">
                <a:latin typeface="돋움" pitchFamily="50" charset="-127"/>
                <a:ea typeface="돋움" pitchFamily="50" charset="-127"/>
              </a:rPr>
              <a:t>    </a:t>
            </a:r>
            <a:r>
              <a:rPr lang="en-US" altLang="ko-KR" sz="2400" b="1" dirty="0" smtClean="0">
                <a:latin typeface="돋움" pitchFamily="50" charset="-127"/>
                <a:ea typeface="돋움" pitchFamily="50" charset="-127"/>
                <a:cs typeface="안상수2006중간" pitchFamily="18" charset="-127"/>
              </a:rPr>
              <a:t>As</a:t>
            </a:r>
            <a:r>
              <a:rPr lang="ko-KR" altLang="en-US" sz="2400" b="1" dirty="0" smtClean="0">
                <a:latin typeface="돋움" pitchFamily="50" charset="-127"/>
                <a:ea typeface="돋움" pitchFamily="50" charset="-127"/>
                <a:cs typeface="안상수2006중간" pitchFamily="18" charset="-127"/>
              </a:rPr>
              <a:t>는 체내 각 조직과 체액에 널리 분포되어 있으며</a:t>
            </a:r>
            <a:r>
              <a:rPr lang="en-US" altLang="ko-KR" sz="2400" b="1" dirty="0" smtClean="0">
                <a:latin typeface="돋움" pitchFamily="50" charset="-127"/>
                <a:ea typeface="돋움" pitchFamily="50" charset="-127"/>
                <a:cs typeface="안상수2006중간" pitchFamily="18" charset="-127"/>
              </a:rPr>
              <a:t>, </a:t>
            </a:r>
            <a:r>
              <a:rPr lang="ko-KR" altLang="en-US" sz="2400" b="1" dirty="0" smtClean="0">
                <a:latin typeface="돋움" pitchFamily="50" charset="-127"/>
                <a:ea typeface="돋움" pitchFamily="50" charset="-127"/>
                <a:cs typeface="안상수2006중간" pitchFamily="18" charset="-127"/>
              </a:rPr>
              <a:t>성인 체내에는 </a:t>
            </a:r>
            <a:r>
              <a:rPr lang="en-US" altLang="ko-KR" sz="2400" b="1" dirty="0" smtClean="0">
                <a:latin typeface="돋움" pitchFamily="50" charset="-127"/>
                <a:ea typeface="돋움" pitchFamily="50" charset="-127"/>
                <a:cs typeface="안상수2006중간" pitchFamily="18" charset="-127"/>
              </a:rPr>
              <a:t>0.04~0.09mg/kg </a:t>
            </a:r>
            <a:r>
              <a:rPr lang="ko-KR" altLang="en-US" sz="2400" b="1" dirty="0" smtClean="0">
                <a:latin typeface="돋움" pitchFamily="50" charset="-127"/>
                <a:ea typeface="돋움" pitchFamily="50" charset="-127"/>
                <a:cs typeface="안상수2006중간" pitchFamily="18" charset="-127"/>
              </a:rPr>
              <a:t>정도가 함유되어 있다</a:t>
            </a:r>
            <a:r>
              <a:rPr lang="en-US" altLang="ko-KR" sz="2400" b="1" dirty="0" smtClean="0">
                <a:latin typeface="돋움" pitchFamily="50" charset="-127"/>
                <a:ea typeface="돋움" pitchFamily="50" charset="-127"/>
                <a:cs typeface="안상수2006중간" pitchFamily="18" charset="-127"/>
              </a:rPr>
              <a:t>. </a:t>
            </a:r>
            <a:r>
              <a:rPr lang="ko-KR" altLang="en-US" sz="2400" b="1" dirty="0" smtClean="0">
                <a:latin typeface="돋움" pitchFamily="50" charset="-127"/>
                <a:ea typeface="돋움" pitchFamily="50" charset="-127"/>
                <a:cs typeface="안상수2006중간" pitchFamily="18" charset="-127"/>
              </a:rPr>
              <a:t>그런데 이중의 약 </a:t>
            </a:r>
            <a:r>
              <a:rPr lang="en-US" altLang="ko-KR" sz="2400" b="1" dirty="0" smtClean="0">
                <a:latin typeface="돋움" pitchFamily="50" charset="-127"/>
                <a:ea typeface="돋움" pitchFamily="50" charset="-127"/>
                <a:cs typeface="안상수2006중간" pitchFamily="18" charset="-127"/>
              </a:rPr>
              <a:t>80% </a:t>
            </a:r>
            <a:r>
              <a:rPr lang="ko-KR" altLang="en-US" sz="2400" b="1" dirty="0" smtClean="0">
                <a:latin typeface="돋움" pitchFamily="50" charset="-127"/>
                <a:ea typeface="돋움" pitchFamily="50" charset="-127"/>
                <a:cs typeface="안상수2006중간" pitchFamily="18" charset="-127"/>
              </a:rPr>
              <a:t>정도는 적혈구에 들어 있다</a:t>
            </a:r>
            <a:r>
              <a:rPr lang="en-US" altLang="ko-KR" sz="2400" b="1" dirty="0" smtClean="0">
                <a:latin typeface="돋움" pitchFamily="50" charset="-127"/>
                <a:ea typeface="돋움" pitchFamily="50" charset="-127"/>
                <a:cs typeface="안상수2006중간" pitchFamily="18" charset="-127"/>
              </a:rPr>
              <a:t>. </a:t>
            </a:r>
          </a:p>
          <a:p>
            <a:pPr>
              <a:lnSpc>
                <a:spcPct val="90000"/>
              </a:lnSpc>
            </a:pPr>
            <a:r>
              <a:rPr lang="en-US" altLang="ko-KR" sz="2400" b="1" dirty="0" smtClean="0">
                <a:latin typeface="돋움" pitchFamily="50" charset="-127"/>
                <a:ea typeface="돋움" pitchFamily="50" charset="-127"/>
                <a:cs typeface="안상수2006중간" pitchFamily="18" charset="-127"/>
              </a:rPr>
              <a:t>As</a:t>
            </a:r>
            <a:r>
              <a:rPr lang="ko-KR" altLang="en-US" sz="2400" b="1" dirty="0" smtClean="0">
                <a:latin typeface="돋움" pitchFamily="50" charset="-127"/>
                <a:ea typeface="돋움" pitchFamily="50" charset="-127"/>
                <a:cs typeface="안상수2006중간" pitchFamily="18" charset="-127"/>
              </a:rPr>
              <a:t>의 흡수</a:t>
            </a:r>
            <a:r>
              <a:rPr lang="en-US" altLang="ko-KR" sz="2400" b="1" dirty="0" smtClean="0">
                <a:latin typeface="돋움" pitchFamily="50" charset="-127"/>
                <a:ea typeface="돋움" pitchFamily="50" charset="-127"/>
                <a:cs typeface="안상수2006중간" pitchFamily="18" charset="-127"/>
              </a:rPr>
              <a:t>, </a:t>
            </a:r>
            <a:r>
              <a:rPr lang="ko-KR" altLang="en-US" sz="2400" b="1" dirty="0" smtClean="0">
                <a:latin typeface="돋움" pitchFamily="50" charset="-127"/>
                <a:ea typeface="돋움" pitchFamily="50" charset="-127"/>
                <a:cs typeface="안상수2006중간" pitchFamily="18" charset="-127"/>
              </a:rPr>
              <a:t>체내 축적 또는 배설은 섭취량과 섭취되는 </a:t>
            </a:r>
            <a:r>
              <a:rPr lang="en-US" altLang="ko-KR" sz="2400" b="1" dirty="0" smtClean="0">
                <a:latin typeface="돋움" pitchFamily="50" charset="-127"/>
                <a:ea typeface="돋움" pitchFamily="50" charset="-127"/>
                <a:cs typeface="안상수2006중간" pitchFamily="18" charset="-127"/>
              </a:rPr>
              <a:t>As</a:t>
            </a:r>
            <a:r>
              <a:rPr lang="ko-KR" altLang="en-US" sz="2400" b="1" dirty="0" smtClean="0">
                <a:latin typeface="돋움" pitchFamily="50" charset="-127"/>
                <a:ea typeface="돋움" pitchFamily="50" charset="-127"/>
                <a:cs typeface="안상수2006중간" pitchFamily="18" charset="-127"/>
              </a:rPr>
              <a:t>의 화학적 형태에 따라 달라진다</a:t>
            </a:r>
            <a:r>
              <a:rPr lang="en-US" altLang="ko-KR" sz="2400" b="1" dirty="0" smtClean="0">
                <a:latin typeface="돋움" pitchFamily="50" charset="-127"/>
                <a:ea typeface="돋움" pitchFamily="50" charset="-127"/>
                <a:cs typeface="안상수2006중간" pitchFamily="18" charset="-127"/>
              </a:rPr>
              <a:t>. </a:t>
            </a:r>
            <a:r>
              <a:rPr lang="ko-KR" altLang="en-US" sz="2400" b="1" dirty="0" smtClean="0">
                <a:latin typeface="돋움" pitchFamily="50" charset="-127"/>
                <a:ea typeface="돋움" pitchFamily="50" charset="-127"/>
                <a:cs typeface="안상수2006중간" pitchFamily="18" charset="-127"/>
              </a:rPr>
              <a:t>흡수된 </a:t>
            </a:r>
            <a:r>
              <a:rPr lang="en-US" altLang="ko-KR" sz="2400" b="1" dirty="0" smtClean="0">
                <a:latin typeface="돋움" pitchFamily="50" charset="-127"/>
                <a:ea typeface="돋움" pitchFamily="50" charset="-127"/>
                <a:cs typeface="안상수2006중간" pitchFamily="18" charset="-127"/>
              </a:rPr>
              <a:t>As</a:t>
            </a:r>
            <a:r>
              <a:rPr lang="ko-KR" altLang="en-US" sz="2400" b="1" dirty="0" smtClean="0">
                <a:latin typeface="돋움" pitchFamily="50" charset="-127"/>
                <a:ea typeface="돋움" pitchFamily="50" charset="-127"/>
                <a:cs typeface="안상수2006중간" pitchFamily="18" charset="-127"/>
              </a:rPr>
              <a:t>는 곧 오줌으로 배설되며 가용성 </a:t>
            </a:r>
            <a:r>
              <a:rPr lang="en-US" altLang="ko-KR" sz="2400" b="1" dirty="0" smtClean="0">
                <a:latin typeface="돋움" pitchFamily="50" charset="-127"/>
                <a:ea typeface="돋움" pitchFamily="50" charset="-127"/>
                <a:cs typeface="안상수2006중간" pitchFamily="18" charset="-127"/>
              </a:rPr>
              <a:t>As</a:t>
            </a:r>
            <a:r>
              <a:rPr lang="ko-KR" altLang="en-US" sz="2400" b="1" dirty="0" smtClean="0">
                <a:latin typeface="돋움" pitchFamily="50" charset="-127"/>
                <a:ea typeface="돋움" pitchFamily="50" charset="-127"/>
                <a:cs typeface="안상수2006중간" pitchFamily="18" charset="-127"/>
              </a:rPr>
              <a:t>는 섭취량의 </a:t>
            </a:r>
            <a:r>
              <a:rPr lang="en-US" altLang="ko-KR" sz="2400" b="1" dirty="0" smtClean="0">
                <a:latin typeface="돋움" pitchFamily="50" charset="-127"/>
                <a:ea typeface="돋움" pitchFamily="50" charset="-127"/>
                <a:cs typeface="안상수2006중간" pitchFamily="18" charset="-127"/>
              </a:rPr>
              <a:t>10% </a:t>
            </a:r>
            <a:r>
              <a:rPr lang="ko-KR" altLang="en-US" sz="2400" b="1" dirty="0" smtClean="0">
                <a:latin typeface="돋움" pitchFamily="50" charset="-127"/>
                <a:ea typeface="돋움" pitchFamily="50" charset="-127"/>
                <a:cs typeface="안상수2006중간" pitchFamily="18" charset="-127"/>
              </a:rPr>
              <a:t>정도가 분으로 배설된다</a:t>
            </a:r>
            <a:r>
              <a:rPr lang="en-US" altLang="ko-KR" sz="2400" b="1" dirty="0" smtClean="0">
                <a:latin typeface="돋움" pitchFamily="50" charset="-127"/>
                <a:ea typeface="돋움" pitchFamily="50" charset="-127"/>
                <a:cs typeface="안상수2006중간" pitchFamily="18" charset="-127"/>
              </a:rPr>
              <a:t>. </a:t>
            </a:r>
            <a:r>
              <a:rPr lang="ko-KR" altLang="en-US" sz="2400" b="1" dirty="0" smtClean="0">
                <a:latin typeface="돋움" pitchFamily="50" charset="-127"/>
                <a:ea typeface="돋움" pitchFamily="50" charset="-127"/>
                <a:cs typeface="안상수2006중간" pitchFamily="18" charset="-127"/>
              </a:rPr>
              <a:t>비소화합물 중에서 </a:t>
            </a:r>
            <a:r>
              <a:rPr lang="en-US" altLang="ko-KR" sz="2400" b="1" dirty="0" err="1" smtClean="0">
                <a:latin typeface="돋움" pitchFamily="50" charset="-127"/>
                <a:ea typeface="돋움" pitchFamily="50" charset="-127"/>
                <a:cs typeface="안상수2006중간" pitchFamily="18" charset="-127"/>
              </a:rPr>
              <a:t>arsanilic</a:t>
            </a:r>
            <a:r>
              <a:rPr lang="en-US" altLang="ko-KR" sz="2400" b="1" dirty="0" smtClean="0">
                <a:latin typeface="돋움" pitchFamily="50" charset="-127"/>
                <a:ea typeface="돋움" pitchFamily="50" charset="-127"/>
                <a:cs typeface="안상수2006중간" pitchFamily="18" charset="-127"/>
              </a:rPr>
              <a:t> acid</a:t>
            </a:r>
            <a:r>
              <a:rPr lang="ko-KR" altLang="en-US" sz="2400" b="1" dirty="0" smtClean="0">
                <a:latin typeface="돋움" pitchFamily="50" charset="-127"/>
                <a:ea typeface="돋움" pitchFamily="50" charset="-127"/>
                <a:cs typeface="안상수2006중간" pitchFamily="18" charset="-127"/>
              </a:rPr>
              <a:t>는 돼지나 가금에 있어서 성장촉진제로 쓰이기도 하는데</a:t>
            </a:r>
            <a:r>
              <a:rPr lang="en-US" altLang="ko-KR" sz="2400" b="1" dirty="0" smtClean="0">
                <a:latin typeface="돋움" pitchFamily="50" charset="-127"/>
                <a:ea typeface="돋움" pitchFamily="50" charset="-127"/>
                <a:cs typeface="안상수2006중간" pitchFamily="18" charset="-127"/>
              </a:rPr>
              <a:t>, </a:t>
            </a:r>
            <a:r>
              <a:rPr lang="ko-KR" altLang="en-US" sz="2400" b="1" dirty="0" smtClean="0">
                <a:latin typeface="돋움" pitchFamily="50" charset="-127"/>
                <a:ea typeface="돋움" pitchFamily="50" charset="-127"/>
                <a:cs typeface="안상수2006중간" pitchFamily="18" charset="-127"/>
              </a:rPr>
              <a:t>이 화합물은 쉽게 흡수</a:t>
            </a:r>
            <a:r>
              <a:rPr lang="en-US" altLang="ko-KR" sz="2400" b="1" dirty="0" smtClean="0">
                <a:latin typeface="돋움" pitchFamily="50" charset="-127"/>
                <a:ea typeface="돋움" pitchFamily="50" charset="-127"/>
                <a:cs typeface="안상수2006중간" pitchFamily="18" charset="-127"/>
              </a:rPr>
              <a:t>·</a:t>
            </a:r>
            <a:r>
              <a:rPr lang="ko-KR" altLang="en-US" sz="2400" b="1" dirty="0" smtClean="0">
                <a:latin typeface="돋움" pitchFamily="50" charset="-127"/>
                <a:ea typeface="돋움" pitchFamily="50" charset="-127"/>
                <a:cs typeface="안상수2006중간" pitchFamily="18" charset="-127"/>
              </a:rPr>
              <a:t>이용되며 곧 분으로 배설된다</a:t>
            </a:r>
            <a:r>
              <a:rPr lang="en-US" altLang="ko-KR" sz="2400" b="1" dirty="0" smtClean="0">
                <a:latin typeface="돋움" pitchFamily="50" charset="-127"/>
                <a:ea typeface="돋움" pitchFamily="50" charset="-127"/>
                <a:cs typeface="안상수2006중간" pitchFamily="18" charset="-127"/>
              </a:rPr>
              <a:t>.</a:t>
            </a:r>
            <a:endParaRPr lang="en-US" altLang="ko-KR" sz="2400" b="1" dirty="0" smtClean="0">
              <a:latin typeface="돋움" pitchFamily="50" charset="-127"/>
              <a:ea typeface="돋움" pitchFamily="50" charset="-127"/>
              <a:cs typeface="안상수2006중간" pitchFamily="18" charset="-127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카드뮴</a:t>
            </a:r>
            <a:endParaRPr lang="ko-KR" altLang="en-US" dirty="0">
              <a:latin typeface="Arial Unicode MS" pitchFamily="50" charset="-127"/>
              <a:ea typeface="Arial Unicode MS" pitchFamily="50" charset="-127"/>
              <a:cs typeface="Arial Unicode MS" pitchFamily="50" charset="-127"/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ko-KR" altLang="en-US" sz="2800" b="1" dirty="0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카드뮴은 주로 소화관으로부터 분변으로 배출되나 장기간의 노출에 의해 신장기능장해가 생기면 </a:t>
            </a:r>
            <a:r>
              <a:rPr lang="ko-KR" altLang="en-US" sz="2800" b="1" dirty="0" err="1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뇨중으로의</a:t>
            </a:r>
            <a:r>
              <a:rPr lang="ko-KR" altLang="en-US" sz="2800" b="1" dirty="0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 배출량이 급격히 증가하는 것으로 알려져 있다</a:t>
            </a:r>
            <a:r>
              <a:rPr lang="en-US" altLang="ko-KR" sz="2800" b="1" dirty="0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. </a:t>
            </a:r>
            <a:r>
              <a:rPr lang="ko-KR" altLang="en-US" sz="2800" b="1" dirty="0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기타 체모</a:t>
            </a:r>
            <a:r>
              <a:rPr lang="en-US" altLang="ko-KR" sz="2800" b="1" dirty="0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, </a:t>
            </a:r>
            <a:r>
              <a:rPr lang="ko-KR" altLang="en-US" sz="2800" b="1" dirty="0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타액</a:t>
            </a:r>
            <a:r>
              <a:rPr lang="en-US" altLang="ko-KR" sz="2800" b="1" dirty="0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, </a:t>
            </a:r>
            <a:r>
              <a:rPr lang="ko-KR" altLang="en-US" sz="2800" b="1" dirty="0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유즙으로도 배출된다</a:t>
            </a:r>
            <a:r>
              <a:rPr lang="en-US" altLang="ko-KR" sz="2800" b="1" dirty="0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.</a:t>
            </a:r>
          </a:p>
          <a:p>
            <a:pPr>
              <a:lnSpc>
                <a:spcPct val="80000"/>
              </a:lnSpc>
            </a:pPr>
            <a:r>
              <a:rPr lang="ko-KR" altLang="en-US" sz="2800" b="1" dirty="0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카드뮴은 주로 간장과 신장에 축적된다</a:t>
            </a:r>
            <a:r>
              <a:rPr lang="en-US" altLang="ko-KR" sz="2800" b="1" dirty="0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. </a:t>
            </a:r>
            <a:r>
              <a:rPr lang="ko-KR" altLang="en-US" sz="2800" b="1" dirty="0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급성으로 노출되었을 때는 </a:t>
            </a:r>
            <a:r>
              <a:rPr lang="ko-KR" altLang="en-US" sz="2800" b="1" dirty="0" err="1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간장내</a:t>
            </a:r>
            <a:r>
              <a:rPr lang="ko-KR" altLang="en-US" sz="2800" b="1" dirty="0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 </a:t>
            </a:r>
            <a:r>
              <a:rPr lang="ko-KR" altLang="en-US" sz="2800" b="1" dirty="0" err="1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축적량이</a:t>
            </a:r>
            <a:r>
              <a:rPr lang="ko-KR" altLang="en-US" sz="2800" b="1" dirty="0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 신장보다 높으나</a:t>
            </a:r>
            <a:r>
              <a:rPr lang="en-US" altLang="ko-KR" sz="2800" b="1" dirty="0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, </a:t>
            </a:r>
            <a:r>
              <a:rPr lang="ko-KR" altLang="en-US" sz="2800" b="1" dirty="0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만성적으로 노출되었을 때는 신장에 보다 많이 축적되는 것이 보통이다</a:t>
            </a:r>
            <a:r>
              <a:rPr lang="en-US" altLang="ko-KR" sz="2800" b="1" dirty="0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.</a:t>
            </a:r>
            <a:endParaRPr lang="ko-KR" altLang="en-US" sz="2800" b="1" dirty="0" smtClean="0">
              <a:latin typeface="Arial Unicode MS" pitchFamily="50" charset="-127"/>
              <a:ea typeface="Arial Unicode MS" pitchFamily="50" charset="-127"/>
              <a:cs typeface="Arial Unicode MS" pitchFamily="50" charset="-127"/>
            </a:endParaRPr>
          </a:p>
          <a:p>
            <a:endParaRPr lang="ko-KR" alt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z="4400" b="1" dirty="0" err="1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셀레늄</a:t>
            </a:r>
            <a:endParaRPr lang="ko-KR" altLang="en-US" dirty="0">
              <a:latin typeface="Arial Unicode MS" pitchFamily="50" charset="-127"/>
              <a:ea typeface="Arial Unicode MS" pitchFamily="50" charset="-127"/>
              <a:cs typeface="Arial Unicode MS" pitchFamily="50" charset="-127"/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96646" indent="-514350">
              <a:lnSpc>
                <a:spcPct val="80000"/>
              </a:lnSpc>
            </a:pPr>
            <a:r>
              <a:rPr lang="en-US" altLang="ko-KR" sz="2900" b="1" dirty="0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 </a:t>
            </a:r>
            <a:r>
              <a:rPr lang="ko-KR" altLang="en-US" sz="2800" b="1" dirty="0" err="1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셀레늄은</a:t>
            </a:r>
            <a:r>
              <a:rPr lang="ko-KR" altLang="en-US" sz="2800" b="1" dirty="0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 </a:t>
            </a:r>
            <a:r>
              <a:rPr lang="en-US" altLang="ko-KR" sz="2800" b="1" dirty="0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80</a:t>
            </a:r>
            <a:r>
              <a:rPr lang="ko-KR" altLang="en-US" sz="2800" b="1" dirty="0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년대 중반 이후에서야 필수 광물질로 분류되었으며</a:t>
            </a:r>
            <a:r>
              <a:rPr lang="en-US" altLang="ko-KR" sz="2800" b="1" dirty="0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, </a:t>
            </a:r>
            <a:r>
              <a:rPr lang="ko-KR" altLang="en-US" sz="2800" b="1" dirty="0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동시에 비타민 </a:t>
            </a:r>
            <a:r>
              <a:rPr lang="en-US" altLang="ko-KR" sz="2800" b="1" dirty="0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E</a:t>
            </a:r>
            <a:r>
              <a:rPr lang="ko-KR" altLang="en-US" sz="2800" b="1" dirty="0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와 특별한 관계가 있음이 밝혀졌다</a:t>
            </a:r>
            <a:r>
              <a:rPr lang="en-US" altLang="ko-KR" sz="2800" b="1" dirty="0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. </a:t>
            </a:r>
            <a:r>
              <a:rPr lang="ko-KR" altLang="en-US" sz="2800" b="1" dirty="0" err="1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셀레늄은</a:t>
            </a:r>
            <a:r>
              <a:rPr lang="ko-KR" altLang="en-US" sz="2800" b="1" dirty="0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 동물체내에서 특히 간과 신장에 가장 많이 함유되어 있다</a:t>
            </a:r>
            <a:r>
              <a:rPr lang="en-US" altLang="ko-KR" sz="2800" b="1" dirty="0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. </a:t>
            </a:r>
            <a:r>
              <a:rPr lang="ko-KR" altLang="en-US" sz="2800" b="1" dirty="0" err="1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셀레늄의</a:t>
            </a:r>
            <a:r>
              <a:rPr lang="ko-KR" altLang="en-US" sz="2800" b="1" dirty="0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 흡수는 십이지장에서 일어나는데 흡수되는 정도는 체내의 </a:t>
            </a:r>
            <a:r>
              <a:rPr lang="ko-KR" altLang="en-US" sz="2800" b="1" dirty="0" err="1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셀레늄</a:t>
            </a:r>
            <a:r>
              <a:rPr lang="ko-KR" altLang="en-US" sz="2800" b="1" dirty="0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 함량</a:t>
            </a:r>
            <a:r>
              <a:rPr lang="en-US" altLang="ko-KR" sz="2800" b="1" dirty="0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,</a:t>
            </a:r>
            <a:r>
              <a:rPr lang="ko-KR" altLang="en-US" sz="2800" b="1" dirty="0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흡수되는 </a:t>
            </a:r>
            <a:r>
              <a:rPr lang="ko-KR" altLang="en-US" sz="2800" b="1" dirty="0" err="1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셀레늄의</a:t>
            </a:r>
            <a:r>
              <a:rPr lang="ko-KR" altLang="en-US" sz="2800" b="1" dirty="0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 양과 물리</a:t>
            </a:r>
            <a:r>
              <a:rPr lang="en-US" altLang="ko-KR" sz="2800" b="1" dirty="0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, </a:t>
            </a:r>
            <a:r>
              <a:rPr lang="ko-KR" altLang="en-US" sz="2800" b="1" dirty="0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화학적 상태 등에 따라 달라진다</a:t>
            </a:r>
            <a:r>
              <a:rPr lang="en-US" altLang="ko-KR" sz="2800" b="1" dirty="0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. </a:t>
            </a:r>
            <a:r>
              <a:rPr lang="ko-KR" altLang="en-US" sz="2800" b="1" dirty="0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대개 </a:t>
            </a:r>
            <a:r>
              <a:rPr lang="ko-KR" altLang="en-US" sz="2800" b="1" dirty="0" err="1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곡물내에</a:t>
            </a:r>
            <a:r>
              <a:rPr lang="ko-KR" altLang="en-US" sz="2800" b="1" dirty="0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 포함되어 </a:t>
            </a:r>
            <a:r>
              <a:rPr lang="ko-KR" altLang="en-US" sz="2800" b="1" dirty="0" err="1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있는유기태의</a:t>
            </a:r>
            <a:r>
              <a:rPr lang="ko-KR" altLang="en-US" sz="2800" b="1" dirty="0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 </a:t>
            </a:r>
            <a:r>
              <a:rPr lang="ko-KR" altLang="en-US" sz="2800" b="1" dirty="0" err="1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셀레늄이</a:t>
            </a:r>
            <a:r>
              <a:rPr lang="ko-KR" altLang="en-US" sz="2800" b="1" dirty="0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 가장 잘 흡수되고</a:t>
            </a:r>
            <a:r>
              <a:rPr lang="en-US" altLang="ko-KR" sz="2800" b="1" dirty="0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, </a:t>
            </a:r>
            <a:r>
              <a:rPr lang="en-US" altLang="ko-KR" sz="2800" b="1" dirty="0" err="1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selenites</a:t>
            </a:r>
            <a:r>
              <a:rPr lang="en-US" altLang="ko-KR" sz="2800" b="1" dirty="0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 </a:t>
            </a:r>
            <a:r>
              <a:rPr lang="ko-KR" altLang="en-US" sz="2800" b="1" dirty="0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와 </a:t>
            </a:r>
            <a:r>
              <a:rPr lang="en-US" altLang="ko-KR" sz="2800" b="1" dirty="0" err="1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selenates</a:t>
            </a:r>
            <a:r>
              <a:rPr lang="en-US" altLang="ko-KR" sz="2800" b="1" dirty="0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, </a:t>
            </a:r>
            <a:r>
              <a:rPr lang="en-US" altLang="ko-KR" sz="2800" b="1" dirty="0" err="1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selenides</a:t>
            </a:r>
            <a:r>
              <a:rPr lang="en-US" altLang="ko-KR" sz="2800" b="1" dirty="0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 </a:t>
            </a:r>
            <a:r>
              <a:rPr lang="ko-KR" altLang="en-US" sz="2800" b="1" dirty="0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와 원소 상태의 금속셀레늄 순으로 잘 흡수된다</a:t>
            </a:r>
            <a:r>
              <a:rPr lang="en-US" altLang="ko-KR" sz="2800" b="1" dirty="0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. </a:t>
            </a:r>
            <a:r>
              <a:rPr lang="en-US" altLang="ko-KR" b="1" dirty="0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/>
            </a:r>
            <a:br>
              <a:rPr lang="en-US" altLang="ko-KR" b="1" dirty="0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</a:br>
            <a:endParaRPr lang="en-US" altLang="ko-KR" sz="2800" b="1" dirty="0" smtClean="0">
              <a:latin typeface="Arial Unicode MS" pitchFamily="50" charset="-127"/>
              <a:ea typeface="Arial Unicode MS" pitchFamily="50" charset="-127"/>
              <a:cs typeface="Arial Unicode MS" pitchFamily="50" charset="-127"/>
            </a:endParaRPr>
          </a:p>
          <a:p>
            <a:endParaRPr lang="ko-KR" alt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ko-KR" altLang="en-US" b="1" dirty="0" err="1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몰리브덴</a:t>
            </a:r>
            <a:r>
              <a:rPr lang="ko-KR" altLang="en-US" dirty="0" smtClean="0"/>
              <a:t/>
            </a:r>
            <a:br>
              <a:rPr lang="ko-KR" altLang="en-US" dirty="0" smtClean="0"/>
            </a:b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lnSpc>
                <a:spcPct val="80000"/>
              </a:lnSpc>
            </a:pPr>
            <a:r>
              <a:rPr lang="en-US" altLang="ko-KR" sz="2400" b="1" dirty="0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Mo </a:t>
            </a:r>
            <a:r>
              <a:rPr lang="ko-KR" altLang="en-US" sz="2400" b="1" dirty="0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역시 최근에 </a:t>
            </a:r>
            <a:r>
              <a:rPr lang="ko-KR" altLang="en-US" sz="2400" b="1" dirty="0" err="1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필수성이</a:t>
            </a:r>
            <a:r>
              <a:rPr lang="ko-KR" altLang="en-US" sz="2400" b="1" dirty="0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 인정된 광물질로서 </a:t>
            </a:r>
            <a:r>
              <a:rPr lang="ko-KR" altLang="en-US" sz="2400" b="1" dirty="0" err="1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크산틴산화제의</a:t>
            </a:r>
            <a:r>
              <a:rPr lang="ko-KR" altLang="en-US" sz="2400" b="1" dirty="0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 구성 성분이며</a:t>
            </a:r>
            <a:r>
              <a:rPr lang="en-US" altLang="ko-KR" sz="2400" b="1" dirty="0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, Mo</a:t>
            </a:r>
            <a:r>
              <a:rPr lang="ko-KR" altLang="en-US" sz="2400" b="1" dirty="0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의 섭취량에 따라 이 효소의 수준이 결정된다</a:t>
            </a:r>
            <a:r>
              <a:rPr lang="en-US" altLang="ko-KR" sz="2400" b="1" dirty="0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. </a:t>
            </a:r>
            <a:r>
              <a:rPr lang="ko-KR" altLang="en-US" sz="2400" b="1" dirty="0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이 효소는 시토크롬 </a:t>
            </a:r>
            <a:r>
              <a:rPr lang="en-US" altLang="ko-KR" sz="2400" b="1" dirty="0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C</a:t>
            </a:r>
            <a:r>
              <a:rPr lang="ko-KR" altLang="en-US" sz="2400" b="1" dirty="0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와 함께 작용하여 </a:t>
            </a:r>
            <a:r>
              <a:rPr lang="en-US" altLang="ko-KR" sz="2400" b="1" dirty="0" err="1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xanthine</a:t>
            </a:r>
            <a:r>
              <a:rPr lang="ko-KR" altLang="en-US" sz="2400" b="1" dirty="0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을 </a:t>
            </a:r>
            <a:r>
              <a:rPr lang="en-US" altLang="ko-KR" sz="2400" b="1" dirty="0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uric acid</a:t>
            </a:r>
            <a:r>
              <a:rPr lang="ko-KR" altLang="en-US" sz="2400" b="1" dirty="0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로 산화시키는 능력이 있다</a:t>
            </a:r>
            <a:r>
              <a:rPr lang="en-US" altLang="ko-KR" sz="2400" b="1" dirty="0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. </a:t>
            </a:r>
            <a:r>
              <a:rPr lang="ko-KR" altLang="en-US" sz="2400" b="1" dirty="0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뿐만 아니라 이 효소는 하이포크산틴과 같은 </a:t>
            </a:r>
            <a:r>
              <a:rPr lang="ko-KR" altLang="en-US" sz="2400" b="1" dirty="0" err="1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퓨린</a:t>
            </a:r>
            <a:r>
              <a:rPr lang="ko-KR" altLang="en-US" sz="2400" b="1" dirty="0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 또는 방향성 </a:t>
            </a:r>
            <a:r>
              <a:rPr lang="ko-KR" altLang="en-US" sz="2400" b="1" dirty="0" err="1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알데히드의</a:t>
            </a:r>
            <a:r>
              <a:rPr lang="ko-KR" altLang="en-US" sz="2400" b="1" dirty="0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 산화를 촉진한다</a:t>
            </a:r>
            <a:r>
              <a:rPr lang="en-US" altLang="ko-KR" sz="2400" b="1" dirty="0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. </a:t>
            </a:r>
          </a:p>
          <a:p>
            <a:pPr>
              <a:lnSpc>
                <a:spcPct val="90000"/>
              </a:lnSpc>
            </a:pPr>
            <a:r>
              <a:rPr lang="en-US" altLang="ko-KR" sz="2400" b="1" dirty="0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Mo</a:t>
            </a:r>
            <a:r>
              <a:rPr lang="ko-KR" altLang="en-US" sz="2400" b="1" dirty="0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은 유기태이든</a:t>
            </a:r>
            <a:r>
              <a:rPr lang="en-US" altLang="ko-KR" sz="2400" b="1" dirty="0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, </a:t>
            </a:r>
            <a:r>
              <a:rPr lang="ko-KR" altLang="en-US" sz="2400" b="1" dirty="0" err="1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무기태이든</a:t>
            </a:r>
            <a:r>
              <a:rPr lang="ko-KR" altLang="en-US" sz="2400" b="1" dirty="0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 모두 잘 흡수된다</a:t>
            </a:r>
            <a:r>
              <a:rPr lang="en-US" altLang="ko-KR" sz="2400" b="1" dirty="0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. </a:t>
            </a:r>
            <a:r>
              <a:rPr lang="ko-KR" altLang="en-US" sz="2400" b="1" dirty="0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특히 수용성 </a:t>
            </a:r>
            <a:r>
              <a:rPr lang="en-US" altLang="ko-KR" sz="2400" b="1" dirty="0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Mo</a:t>
            </a:r>
            <a:r>
              <a:rPr lang="ko-KR" altLang="en-US" sz="2400" b="1" dirty="0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염은 잘 흡수된다</a:t>
            </a:r>
            <a:r>
              <a:rPr lang="en-US" altLang="ko-KR" sz="2400" b="1" dirty="0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. </a:t>
            </a:r>
          </a:p>
          <a:p>
            <a:pPr>
              <a:lnSpc>
                <a:spcPct val="90000"/>
              </a:lnSpc>
            </a:pPr>
            <a:r>
              <a:rPr lang="ko-KR" altLang="en-US" sz="2400" b="1" dirty="0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반추동물의 경우</a:t>
            </a:r>
            <a:r>
              <a:rPr lang="en-US" altLang="ko-KR" sz="2400" b="1" dirty="0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, Mo</a:t>
            </a:r>
            <a:r>
              <a:rPr lang="ko-KR" altLang="en-US" sz="2400" b="1" dirty="0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은 반추위 내 미생물의 활력을 높여 섬유질 사료의 소화율을 향상시킨다</a:t>
            </a:r>
            <a:r>
              <a:rPr lang="en-US" altLang="ko-KR" sz="2400" b="1" dirty="0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. </a:t>
            </a:r>
            <a:r>
              <a:rPr lang="ko-KR" altLang="en-US" sz="2400" b="1" dirty="0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목초의 </a:t>
            </a:r>
            <a:r>
              <a:rPr lang="en-US" altLang="ko-KR" sz="2400" b="1" dirty="0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Mo </a:t>
            </a:r>
            <a:r>
              <a:rPr lang="ko-KR" altLang="en-US" sz="2400" b="1" dirty="0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함량은 상당히 낮기 때문에 </a:t>
            </a:r>
            <a:r>
              <a:rPr lang="ko-KR" altLang="en-US" sz="2400" b="1" dirty="0" err="1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몰리브덴</a:t>
            </a:r>
            <a:r>
              <a:rPr lang="ko-KR" altLang="en-US" sz="2400" b="1" dirty="0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 중독의 염려는 없으나</a:t>
            </a:r>
            <a:r>
              <a:rPr lang="en-US" altLang="ko-KR" sz="2400" b="1" dirty="0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, Mo</a:t>
            </a:r>
            <a:r>
              <a:rPr lang="ko-KR" altLang="en-US" sz="2400" b="1" dirty="0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의 함량이 </a:t>
            </a:r>
            <a:r>
              <a:rPr lang="en-US" altLang="ko-KR" sz="2400" b="1" dirty="0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0.002% </a:t>
            </a:r>
            <a:r>
              <a:rPr lang="ko-KR" altLang="en-US" sz="2400" b="1" dirty="0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이상인 초지에서 방목하는 동물은 </a:t>
            </a:r>
            <a:r>
              <a:rPr lang="ko-KR" altLang="en-US" sz="2400" b="1" dirty="0" err="1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몰리브덴</a:t>
            </a:r>
            <a:r>
              <a:rPr lang="ko-KR" altLang="en-US" sz="2400" b="1" dirty="0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 중독에 걸릴 우려가 있다</a:t>
            </a:r>
            <a:r>
              <a:rPr lang="en-US" altLang="ko-KR" sz="2400" b="1" dirty="0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.</a:t>
            </a:r>
          </a:p>
          <a:p>
            <a:pPr>
              <a:buNone/>
            </a:pPr>
            <a:endParaRPr lang="ko-KR" altLang="en-US" sz="1800" dirty="0">
              <a:latin typeface="Arial Unicode MS" pitchFamily="50" charset="-127"/>
              <a:ea typeface="Arial Unicode MS" pitchFamily="50" charset="-127"/>
              <a:cs typeface="Arial Unicode MS" pitchFamily="50" charset="-127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태양">
  <a:themeElements>
    <a:clrScheme name="태양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태양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태양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39</TotalTime>
  <Words>641</Words>
  <Application>Microsoft Office PowerPoint</Application>
  <PresentationFormat>화면 슬라이드 쇼(4:3)</PresentationFormat>
  <Paragraphs>43</Paragraphs>
  <Slides>11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11</vt:i4>
      </vt:variant>
    </vt:vector>
  </HeadingPairs>
  <TitlesOfParts>
    <vt:vector size="12" baseType="lpstr">
      <vt:lpstr>태양</vt:lpstr>
      <vt:lpstr>중독무기물에 대해서 </vt:lpstr>
      <vt:lpstr>무기물이란</vt:lpstr>
      <vt:lpstr>구리</vt:lpstr>
      <vt:lpstr>수은</vt:lpstr>
      <vt:lpstr>크롬</vt:lpstr>
      <vt:lpstr>비소 </vt:lpstr>
      <vt:lpstr>카드뮴</vt:lpstr>
      <vt:lpstr>셀레늄</vt:lpstr>
      <vt:lpstr>몰리브덴 </vt:lpstr>
      <vt:lpstr>불소</vt:lpstr>
      <vt:lpstr>출처 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중독무기물에 대해서 </dc:title>
  <dc:creator>서지원</dc:creator>
  <cp:lastModifiedBy>서지원</cp:lastModifiedBy>
  <cp:revision>5</cp:revision>
  <dcterms:created xsi:type="dcterms:W3CDTF">2009-12-01T14:08:06Z</dcterms:created>
  <dcterms:modified xsi:type="dcterms:W3CDTF">2009-12-01T14:47:54Z</dcterms:modified>
</cp:coreProperties>
</file>