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48900-7BDD-422B-9649-88FE3351FCA1}" type="datetimeFigureOut">
              <a:rPr lang="ko-KR" altLang="en-US" smtClean="0"/>
              <a:t>2008-12-01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788B1-2D42-4E5E-96EE-472C61AA7FC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785794"/>
            <a:ext cx="7772400" cy="1470025"/>
          </a:xfrm>
        </p:spPr>
        <p:txBody>
          <a:bodyPr/>
          <a:lstStyle/>
          <a:p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중독 무기물</a:t>
            </a:r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>
            <a:normAutofit/>
          </a:bodyPr>
          <a:lstStyle/>
          <a:p>
            <a:pPr algn="r"/>
            <a:r>
              <a:rPr lang="en-US" altLang="ko-KR" sz="35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20427882</a:t>
            </a:r>
          </a:p>
          <a:p>
            <a:pPr algn="r"/>
            <a:r>
              <a:rPr lang="ko-KR" altLang="en-US" sz="3500" dirty="0" smtClean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이강</a:t>
            </a:r>
            <a:r>
              <a:rPr lang="ko-KR" altLang="en-US" sz="3500" dirty="0">
                <a:solidFill>
                  <a:schemeClr val="tx1"/>
                </a:solidFill>
                <a:latin typeface="바탕" pitchFamily="18" charset="-127"/>
                <a:ea typeface="바탕" pitchFamily="18" charset="-127"/>
              </a:rPr>
              <a:t>수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 7)</a:t>
            </a:r>
            <a:r>
              <a:rPr lang="ko-KR" altLang="en-US" sz="2800" dirty="0" err="1" smtClean="0">
                <a:latin typeface="바탕" pitchFamily="18" charset="-127"/>
                <a:ea typeface="바탕" pitchFamily="18" charset="-127"/>
              </a:rPr>
              <a:t>몰리브</a:t>
            </a:r>
            <a:r>
              <a:rPr lang="ko-KR" altLang="en-US" sz="2800" dirty="0" err="1">
                <a:latin typeface="바탕" pitchFamily="18" charset="-127"/>
                <a:ea typeface="바탕" pitchFamily="18" charset="-127"/>
              </a:rPr>
              <a:t>덴</a:t>
            </a:r>
            <a:endParaRPr lang="en-US" altLang="ko-KR" sz="2800" dirty="0" smtClean="0">
              <a:latin typeface="바탕" pitchFamily="18" charset="-127"/>
              <a:ea typeface="바탕" pitchFamily="18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   </a:t>
            </a:r>
            <a:endParaRPr lang="en-US" altLang="ko-KR" sz="2600" dirty="0" smtClean="0">
              <a:latin typeface="바탕" pitchFamily="18" charset="-127"/>
              <a:ea typeface="바탕" pitchFamily="18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   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몰리브덴은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동물체 내 함량은 적지만 조직과 체액에 골고루 분포되어 있고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체조직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내에는 간과 신장에 많이 함유되어 있다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. </a:t>
            </a:r>
          </a:p>
          <a:p>
            <a:pPr>
              <a:lnSpc>
                <a:spcPct val="90000"/>
              </a:lnSpc>
              <a:buNone/>
            </a:pP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    중독증으로는 풀의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Mo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함량이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0.002%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이상일때</a:t>
            </a:r>
            <a:r>
              <a:rPr lang="ko-KR" altLang="en-US" sz="26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나타난다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   증상으로는 심한 설사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체중과 성장률을 감퇴시키며 털이 거칠어지고 허약해진다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과량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섭취시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Cu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결핍증을 촉진시키며 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Cu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를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추가공급하게되면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몰리브덴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중독을 예방할 수 있다</a:t>
            </a:r>
            <a:endParaRPr lang="en-US" altLang="ko-KR" sz="10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sz="4800" dirty="0">
                <a:latin typeface="바탕" pitchFamily="18" charset="-127"/>
                <a:ea typeface="바탕" pitchFamily="18" charset="-127"/>
              </a:rPr>
              <a:t>참고문헌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1500" dirty="0" smtClean="0">
                <a:latin typeface="바탕" pitchFamily="18" charset="-127"/>
                <a:ea typeface="바탕" pitchFamily="18" charset="-127"/>
              </a:rPr>
              <a:t>  - http</a:t>
            </a:r>
            <a:r>
              <a:rPr lang="en-US" altLang="ko-KR" sz="1500" dirty="0">
                <a:latin typeface="바탕" pitchFamily="18" charset="-127"/>
                <a:ea typeface="바탕" pitchFamily="18" charset="-127"/>
              </a:rPr>
              <a:t>://bionuri.jinju.ac.kr/e-learning/04/07.ppt#593,1,</a:t>
            </a:r>
            <a:r>
              <a:rPr lang="ko-KR" altLang="en-US" sz="1500" dirty="0">
                <a:latin typeface="바탕" pitchFamily="18" charset="-127"/>
                <a:ea typeface="바탕" pitchFamily="18" charset="-127"/>
              </a:rPr>
              <a:t>동물영양과 사양</a:t>
            </a:r>
          </a:p>
          <a:p>
            <a:pPr>
              <a:buNone/>
            </a:pPr>
            <a:r>
              <a:rPr lang="en-US" altLang="ko-KR" sz="1500" dirty="0" smtClean="0">
                <a:latin typeface="바탕" pitchFamily="18" charset="-127"/>
                <a:ea typeface="바탕" pitchFamily="18" charset="-127"/>
              </a:rPr>
              <a:t>  - </a:t>
            </a:r>
            <a:r>
              <a:rPr lang="ko-KR" altLang="en-US" sz="1500" dirty="0" smtClean="0">
                <a:latin typeface="바탕" pitchFamily="18" charset="-127"/>
                <a:ea typeface="바탕" pitchFamily="18" charset="-127"/>
              </a:rPr>
              <a:t>가축영양학</a:t>
            </a:r>
            <a:endParaRPr lang="ko-KR" altLang="en-US" sz="1500" dirty="0">
              <a:latin typeface="바탕" pitchFamily="18" charset="-127"/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endParaRPr lang="en-US" altLang="ko-KR" sz="15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목차</a:t>
            </a:r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/>
              <a:t> </a:t>
            </a:r>
            <a:r>
              <a:rPr lang="en-US" altLang="ko-KR" sz="2000" dirty="0" smtClean="0"/>
              <a:t> 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중독무기물</a:t>
            </a:r>
            <a:endParaRPr lang="en-US" altLang="ko-KR" sz="2000" dirty="0" smtClean="0">
              <a:latin typeface="바탕" pitchFamily="18" charset="-127"/>
              <a:ea typeface="바탕" pitchFamily="18" charset="-127"/>
            </a:endParaRP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1)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수은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(Hg)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2)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크롬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(Cr)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3)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구리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(Cu)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4)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셀레늄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(Se)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5)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불소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(F)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6)</a:t>
            </a: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납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</a:t>
            </a:r>
            <a:r>
              <a:rPr lang="en-US" altLang="ko-KR" sz="2000" dirty="0" err="1">
                <a:latin typeface="바탕" pitchFamily="18" charset="-127"/>
                <a:ea typeface="바탕" pitchFamily="18" charset="-127"/>
              </a:rPr>
              <a:t>P</a:t>
            </a:r>
            <a:r>
              <a:rPr lang="en-US" altLang="ko-KR" sz="2000" dirty="0" err="1" smtClean="0">
                <a:latin typeface="바탕" pitchFamily="18" charset="-127"/>
                <a:ea typeface="바탕" pitchFamily="18" charset="-127"/>
              </a:rPr>
              <a:t>b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)</a:t>
            </a:r>
          </a:p>
          <a:p>
            <a:pPr>
              <a:buNone/>
            </a:pPr>
            <a:r>
              <a:rPr lang="en-US" altLang="ko-KR" sz="20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   7)</a:t>
            </a:r>
            <a:r>
              <a:rPr lang="ko-KR" altLang="en-US" sz="2000" dirty="0" err="1" smtClean="0">
                <a:latin typeface="바탕" pitchFamily="18" charset="-127"/>
                <a:ea typeface="바탕" pitchFamily="18" charset="-127"/>
              </a:rPr>
              <a:t>몰리브덴</a:t>
            </a:r>
            <a:r>
              <a:rPr lang="en-US" altLang="ko-KR" sz="2000" dirty="0" smtClean="0">
                <a:latin typeface="바탕" pitchFamily="18" charset="-127"/>
                <a:ea typeface="바탕" pitchFamily="18" charset="-127"/>
              </a:rPr>
              <a:t>(mo)</a:t>
            </a:r>
          </a:p>
          <a:p>
            <a:pPr>
              <a:buNone/>
            </a:pPr>
            <a:r>
              <a:rPr lang="ko-KR" altLang="en-US" sz="2000" dirty="0" smtClean="0">
                <a:latin typeface="바탕" pitchFamily="18" charset="-127"/>
                <a:ea typeface="바탕" pitchFamily="18" charset="-127"/>
              </a:rPr>
              <a:t>  참고문헌</a:t>
            </a:r>
            <a:endParaRPr lang="ko-KR" altLang="en-US" sz="20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중독무기물</a:t>
            </a:r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  체내의 중요한 기능을 담당하는 양은 매우 적은 </a:t>
            </a:r>
            <a:r>
              <a:rPr lang="ko-KR" altLang="en-US" dirty="0" err="1" smtClean="0">
                <a:latin typeface="바탕" pitchFamily="18" charset="-127"/>
                <a:ea typeface="바탕" pitchFamily="18" charset="-127"/>
              </a:rPr>
              <a:t>양일때이지만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이 무기물이 </a:t>
            </a:r>
            <a:r>
              <a:rPr lang="ko-KR" altLang="en-US" dirty="0" err="1" smtClean="0">
                <a:latin typeface="바탕" pitchFamily="18" charset="-127"/>
                <a:ea typeface="바탕" pitchFamily="18" charset="-127"/>
              </a:rPr>
              <a:t>필요로하는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양보다 많이 포함되어 </a:t>
            </a:r>
            <a:r>
              <a:rPr lang="ko-KR" altLang="en-US" dirty="0" err="1" smtClean="0">
                <a:latin typeface="바탕" pitchFamily="18" charset="-127"/>
                <a:ea typeface="바탕" pitchFamily="18" charset="-127"/>
              </a:rPr>
              <a:t>있을경우</a:t>
            </a:r>
            <a:r>
              <a:rPr lang="ko-KR" altLang="en-US" dirty="0" smtClean="0">
                <a:latin typeface="바탕" pitchFamily="18" charset="-127"/>
                <a:ea typeface="바탕" pitchFamily="18" charset="-127"/>
              </a:rPr>
              <a:t> 생명을 유지하는데 좋지 않는 결과를 나타내게 되는 무기물을 중독 </a:t>
            </a:r>
            <a:r>
              <a:rPr lang="ko-KR" altLang="en-US" dirty="0" err="1" smtClean="0">
                <a:latin typeface="바탕" pitchFamily="18" charset="-127"/>
                <a:ea typeface="바탕" pitchFamily="18" charset="-127"/>
              </a:rPr>
              <a:t>무기물이라고한다</a:t>
            </a:r>
            <a:r>
              <a:rPr lang="en-US" altLang="ko-KR" dirty="0" smtClean="0">
                <a:latin typeface="바탕" pitchFamily="18" charset="-127"/>
                <a:ea typeface="바탕" pitchFamily="18" charset="-127"/>
              </a:rPr>
              <a:t>.</a:t>
            </a:r>
            <a:endParaRPr lang="ko-KR" altLang="en-US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 1)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수은</a:t>
            </a:r>
            <a:endParaRPr lang="en-US" altLang="ko-KR" sz="2800" dirty="0" smtClean="0">
              <a:latin typeface="바탕" pitchFamily="18" charset="-127"/>
              <a:ea typeface="바탕" pitchFamily="18" charset="-127"/>
            </a:endParaRPr>
          </a:p>
          <a:p>
            <a:pPr marL="514350" indent="-514350">
              <a:buNone/>
            </a:pP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    수은이 </a:t>
            </a:r>
            <a:r>
              <a:rPr lang="ko-KR" altLang="en-US" sz="2800" dirty="0" err="1" smtClean="0">
                <a:latin typeface="바탕" pitchFamily="18" charset="-127"/>
                <a:ea typeface="바탕" pitchFamily="18" charset="-127"/>
              </a:rPr>
              <a:t>중독될시에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 나타나는 증상은 온몸과 입술이 떨리고 혼돈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진행성 보행실조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800" dirty="0" err="1" smtClean="0">
                <a:latin typeface="바탕" pitchFamily="18" charset="-127"/>
                <a:ea typeface="바탕" pitchFamily="18" charset="-127"/>
              </a:rPr>
              <a:t>발음장애등이</a:t>
            </a:r>
            <a:r>
              <a:rPr lang="ko-KR" altLang="en-US" sz="2800" dirty="0">
                <a:latin typeface="바탕" pitchFamily="18" charset="-127"/>
                <a:ea typeface="바탕" pitchFamily="18" charset="-127"/>
              </a:rPr>
              <a:t> 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있다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또 사지 말단부의 </a:t>
            </a:r>
            <a:r>
              <a:rPr lang="ko-KR" altLang="en-US" sz="2800" dirty="0" err="1" smtClean="0">
                <a:latin typeface="바탕" pitchFamily="18" charset="-127"/>
                <a:ea typeface="바탕" pitchFamily="18" charset="-127"/>
              </a:rPr>
              <a:t>근육불주의적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 운동장애를 나타낼 수 있으며 </a:t>
            </a:r>
            <a:r>
              <a:rPr lang="ko-KR" altLang="en-US" sz="2800" dirty="0" err="1" smtClean="0">
                <a:latin typeface="바탕" pitchFamily="18" charset="-127"/>
                <a:ea typeface="바탕" pitchFamily="18" charset="-127"/>
              </a:rPr>
              <a:t>행동장애뿐만아니라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 심한 우울증까지 동반 할 수 있다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.</a:t>
            </a:r>
            <a:endParaRPr lang="ko-KR" altLang="en-US" sz="28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None/>
            </a:pP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2)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크롬</a:t>
            </a:r>
            <a:endParaRPr lang="en-US" altLang="ko-KR" sz="3000" dirty="0" smtClean="0">
              <a:latin typeface="바탕" pitchFamily="18" charset="-127"/>
              <a:ea typeface="바탕" pitchFamily="18" charset="-127"/>
            </a:endParaRPr>
          </a:p>
          <a:p>
            <a:pPr marL="514350" indent="-514350">
              <a:buNone/>
            </a:pP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     사료로 </a:t>
            </a:r>
            <a:r>
              <a:rPr lang="ko-KR" altLang="en-US" sz="3000" dirty="0" err="1" smtClean="0">
                <a:latin typeface="바탕" pitchFamily="18" charset="-127"/>
                <a:ea typeface="바탕" pitchFamily="18" charset="-127"/>
              </a:rPr>
              <a:t>섭취대는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 크롬은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1% 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이하만 흡수되는데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GTF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의 경우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10~25%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까지 흡수하게된다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.</a:t>
            </a:r>
          </a:p>
          <a:p>
            <a:pPr marL="514350" indent="-514350">
              <a:buNone/>
            </a:pP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      대부분의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Cr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은 오줌을 통해 배출되지만 무기형태로 급여하는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Cr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보다는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GTF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형태로 급여할 경우에 훨씬 많은 양이 간에 축적된다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간에 </a:t>
            </a:r>
            <a:r>
              <a:rPr lang="ko-KR" altLang="en-US" sz="3000" dirty="0" err="1" smtClean="0">
                <a:latin typeface="바탕" pitchFamily="18" charset="-127"/>
                <a:ea typeface="바탕" pitchFamily="18" charset="-127"/>
              </a:rPr>
              <a:t>잔유하는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Cr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은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GTF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활력을 가지고 있음이 </a:t>
            </a:r>
            <a:r>
              <a:rPr lang="ko-KR" altLang="en-US" sz="3000" dirty="0" err="1" smtClean="0">
                <a:latin typeface="바탕" pitchFamily="18" charset="-127"/>
                <a:ea typeface="바탕" pitchFamily="18" charset="-127"/>
              </a:rPr>
              <a:t>밝혀져있다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.</a:t>
            </a:r>
          </a:p>
          <a:p>
            <a:pPr marL="514350" indent="-514350">
              <a:buNone/>
            </a:pP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      Blackstrap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당밀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, corn, liver meal, milk, 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감자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가금부산물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식물성 기름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3000" dirty="0" err="1" smtClean="0">
                <a:latin typeface="바탕" pitchFamily="18" charset="-127"/>
                <a:ea typeface="바탕" pitchFamily="18" charset="-127"/>
              </a:rPr>
              <a:t>밀기울등이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 공급원이며 사료에 함유된 양이나 이용성은 토양중의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Cr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함량 곡류의 가공공정 </a:t>
            </a:r>
            <a:r>
              <a:rPr lang="ko-KR" altLang="en-US" sz="3000" dirty="0" err="1" smtClean="0">
                <a:latin typeface="바탕" pitchFamily="18" charset="-127"/>
                <a:ea typeface="바탕" pitchFamily="18" charset="-127"/>
              </a:rPr>
              <a:t>발효등에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 따라 영향을 받으며 실제 사료에 </a:t>
            </a:r>
            <a:r>
              <a:rPr lang="en-US" altLang="ko-KR" sz="3000" dirty="0" smtClean="0">
                <a:latin typeface="바탕" pitchFamily="18" charset="-127"/>
                <a:ea typeface="바탕" pitchFamily="18" charset="-127"/>
              </a:rPr>
              <a:t>Cr</a:t>
            </a:r>
            <a:r>
              <a:rPr lang="ko-KR" altLang="en-US" sz="3000" dirty="0" smtClean="0">
                <a:latin typeface="바탕" pitchFamily="18" charset="-127"/>
                <a:ea typeface="바탕" pitchFamily="18" charset="-127"/>
              </a:rPr>
              <a:t>을 보충해야 하는지는 밝혀지지 않았다</a:t>
            </a:r>
            <a:endParaRPr lang="ko-KR" altLang="en-US" sz="30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800" dirty="0" smtClean="0"/>
              <a:t> </a:t>
            </a:r>
            <a:r>
              <a:rPr lang="en-US" altLang="ko-KR" sz="2800" dirty="0">
                <a:latin typeface="바탕" pitchFamily="18" charset="-127"/>
                <a:ea typeface="바탕" pitchFamily="18" charset="-127"/>
              </a:rPr>
              <a:t>3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)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구리</a:t>
            </a:r>
            <a:endParaRPr lang="en-US" altLang="ko-KR" sz="2800" dirty="0" smtClean="0">
              <a:latin typeface="바탕" pitchFamily="18" charset="-127"/>
              <a:ea typeface="바탕" pitchFamily="18" charset="-127"/>
            </a:endParaRPr>
          </a:p>
          <a:p>
            <a:pPr marL="514350" indent="-514350">
              <a:buNone/>
            </a:pP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     구리는 빈혈을 방지하기 위해 필요하다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결핍증세로는 설사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식욕감퇴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체중감소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빈혈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800" dirty="0" err="1" smtClean="0">
                <a:latin typeface="바탕" pitchFamily="18" charset="-127"/>
                <a:ea typeface="바탕" pitchFamily="18" charset="-127"/>
              </a:rPr>
              <a:t>거친우모등이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 있으며 방목중인 소에서 잘 나타난다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.</a:t>
            </a:r>
          </a:p>
          <a:p>
            <a:pPr marL="514350" indent="-514350">
              <a:buNone/>
            </a:pP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     하지만 이를 과다섭취 할 경우 상당량이 간에 축적되고 저장된 구리가 혈액으로 유리되면 중독을 일으키게 된다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. </a:t>
            </a:r>
            <a:endParaRPr lang="ko-KR" altLang="en-US" sz="28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 4) </a:t>
            </a:r>
            <a:r>
              <a:rPr lang="ko-KR" altLang="en-US" sz="2800" dirty="0" err="1" smtClean="0">
                <a:latin typeface="바탕" pitchFamily="18" charset="-127"/>
                <a:ea typeface="바탕" pitchFamily="18" charset="-127"/>
              </a:rPr>
              <a:t>셀레늄</a:t>
            </a:r>
            <a:endParaRPr lang="en-US" altLang="ko-KR" sz="2800" dirty="0" smtClean="0">
              <a:latin typeface="바탕" pitchFamily="18" charset="-127"/>
              <a:ea typeface="바탕" pitchFamily="18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    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만성적인 경우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말의 머리와 꼬리에서 털이 빠지고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소의 꼬리에서 털이 빠지며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돼지의 털이 빠진다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굽이 빠져나가며 절름발이가 생기고 사료섭취량이 감소되며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기아에 의하여 폐사가 생긴다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어린 동물에서 잘 나타나며 성장저하가 가장 먼저 나타난다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. 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돼지에서 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10ppm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의 낮은 수준도 수태율의 감퇴를 가져왔으며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생시 </a:t>
            </a:r>
            <a:r>
              <a:rPr lang="ko-KR" altLang="en-US" sz="1900" dirty="0" err="1" smtClean="0">
                <a:latin typeface="바탕" pitchFamily="18" charset="-127"/>
                <a:ea typeface="바탕" pitchFamily="18" charset="-127"/>
              </a:rPr>
              <a:t>폐사율이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 상승되고 약소자양의 생산이 증가되었다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단위 동물은 반추동물보다 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Se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을 더 잘 흡수하는데 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Se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에 결핍이 되면 성장율이 저하되는데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,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 돼지의 경우 </a:t>
            </a:r>
            <a:r>
              <a:rPr lang="ko-KR" altLang="en-US" sz="1900" dirty="0" err="1" smtClean="0">
                <a:latin typeface="바탕" pitchFamily="18" charset="-127"/>
                <a:ea typeface="바탕" pitchFamily="18" charset="-127"/>
              </a:rPr>
              <a:t>간괴저에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 걸리기 쉽다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en-US" altLang="ko-KR" sz="1900" dirty="0" err="1" smtClean="0">
                <a:latin typeface="바탕" pitchFamily="18" charset="-127"/>
                <a:ea typeface="바탕" pitchFamily="18" charset="-127"/>
              </a:rPr>
              <a:t>Vit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. E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와 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Se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은 서로 협력하여 조직의 산화에 의하는 손상을 방지하는 작용을 가진다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만약 이 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2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가지 또는 한가지가 결핍될 때에는 조직이 산화됨으로써 세포가 변성 파괴된다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돼지에서는 특히 간세포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1900" dirty="0" smtClean="0">
                <a:latin typeface="바탕" pitchFamily="18" charset="-127"/>
                <a:ea typeface="바탕" pitchFamily="18" charset="-127"/>
              </a:rPr>
              <a:t>심근 및 골격근 섬유가 가장 심하게 침범되므로 이에 기인하는 증상이 나타난다</a:t>
            </a:r>
            <a:r>
              <a:rPr lang="en-US" altLang="ko-KR" sz="1900" dirty="0" smtClean="0">
                <a:latin typeface="바탕" pitchFamily="18" charset="-127"/>
                <a:ea typeface="바탕" pitchFamily="18" charset="-127"/>
              </a:rPr>
              <a:t>. </a:t>
            </a:r>
            <a:endParaRPr lang="en-US" altLang="ko-KR" sz="1900" dirty="0">
              <a:latin typeface="바탕" pitchFamily="18" charset="-127"/>
              <a:ea typeface="바탕" pitchFamily="18" charset="-127"/>
            </a:endParaRPr>
          </a:p>
          <a:p>
            <a:pPr>
              <a:lnSpc>
                <a:spcPct val="90000"/>
              </a:lnSpc>
            </a:pPr>
            <a:endParaRPr lang="en-US" altLang="ko-KR" sz="1000" dirty="0" smtClean="0"/>
          </a:p>
          <a:p>
            <a:pPr>
              <a:lnSpc>
                <a:spcPct val="90000"/>
              </a:lnSpc>
            </a:pPr>
            <a:endParaRPr lang="en-US" altLang="ko-KR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 5)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불소</a:t>
            </a:r>
            <a:endParaRPr lang="en-US" altLang="ko-KR" sz="2800" dirty="0" smtClean="0">
              <a:latin typeface="바탕" pitchFamily="18" charset="-127"/>
              <a:ea typeface="바탕" pitchFamily="18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    F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의 주요 배설경로는 똥과 오줌인데 땀이나 피부를 통하여도 이루어진다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또한 다량의 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F-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이온은 </a:t>
            </a:r>
            <a:r>
              <a:rPr lang="ko-KR" altLang="en-US" sz="2800" dirty="0" err="1" smtClean="0">
                <a:latin typeface="바탕" pitchFamily="18" charset="-127"/>
                <a:ea typeface="바탕" pitchFamily="18" charset="-127"/>
              </a:rPr>
              <a:t>생체내에서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 에너지의 발생을 위하여 진행되는 탄수화물의 해당작용을 방해한다</a:t>
            </a: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.</a:t>
            </a:r>
          </a:p>
          <a:p>
            <a:pPr>
              <a:lnSpc>
                <a:spcPct val="90000"/>
              </a:lnSpc>
              <a:buNone/>
            </a:pP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   증상으로는 뼈의 정상적인 빛깔이 없어지고 두꺼워지며 약해지고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그 밖에 사료섭취량이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감소되며성장불량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번식장애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산유량감소 등의 부차적인 증상이 나타난다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. </a:t>
            </a:r>
            <a:endParaRPr lang="en-US" altLang="ko-KR" sz="26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 6)</a:t>
            </a:r>
            <a:r>
              <a:rPr lang="ko-KR" altLang="en-US" sz="2800" dirty="0" smtClean="0">
                <a:latin typeface="바탕" pitchFamily="18" charset="-127"/>
                <a:ea typeface="바탕" pitchFamily="18" charset="-127"/>
              </a:rPr>
              <a:t>납</a:t>
            </a:r>
            <a:endParaRPr lang="en-US" altLang="ko-KR" sz="2800" dirty="0" smtClean="0">
              <a:latin typeface="바탕" pitchFamily="18" charset="-127"/>
              <a:ea typeface="바탕" pitchFamily="18" charset="-127"/>
            </a:endParaRPr>
          </a:p>
          <a:p>
            <a:pPr>
              <a:lnSpc>
                <a:spcPct val="90000"/>
              </a:lnSpc>
              <a:buNone/>
            </a:pPr>
            <a:r>
              <a:rPr lang="en-US" altLang="ko-KR" sz="2800" dirty="0" smtClean="0">
                <a:latin typeface="바탕" pitchFamily="18" charset="-127"/>
                <a:ea typeface="바탕" pitchFamily="18" charset="-127"/>
              </a:rPr>
              <a:t>   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납은 체내에 축적되는 독성 물질로서 중독될 경우 신경의 손상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세뇨관의 역기능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err="1" smtClean="0">
                <a:latin typeface="바탕" pitchFamily="18" charset="-127"/>
                <a:ea typeface="바탕" pitchFamily="18" charset="-127"/>
              </a:rPr>
              <a:t>빈혈등의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 증상을 보이게 된다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.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납은 주로 뼈에 많이 축적되며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, </a:t>
            </a:r>
            <a:r>
              <a:rPr lang="ko-KR" altLang="en-US" sz="2600" dirty="0" smtClean="0">
                <a:latin typeface="바탕" pitchFamily="18" charset="-127"/>
                <a:ea typeface="바탕" pitchFamily="18" charset="-127"/>
              </a:rPr>
              <a:t>근육과 뇌에 가장 적게 축적된다</a:t>
            </a:r>
            <a:r>
              <a:rPr lang="en-US" altLang="ko-KR" sz="2600" dirty="0" smtClean="0">
                <a:latin typeface="바탕" pitchFamily="18" charset="-127"/>
                <a:ea typeface="바탕" pitchFamily="18" charset="-127"/>
              </a:rPr>
              <a:t>.</a:t>
            </a:r>
            <a:endParaRPr lang="en-US" altLang="ko-KR" sz="2600" dirty="0">
              <a:latin typeface="바탕" pitchFamily="18" charset="-127"/>
              <a:ea typeface="바탕" pitchFamily="18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</TotalTime>
  <Words>460</Words>
  <Application>Microsoft Office PowerPoint</Application>
  <PresentationFormat>화면 슬라이드 쇼(4:3)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중독 무기물</vt:lpstr>
      <vt:lpstr>목차</vt:lpstr>
      <vt:lpstr>중독무기물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참고문헌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 무기물</dc:title>
  <dc:creator>user</dc:creator>
  <cp:lastModifiedBy>user</cp:lastModifiedBy>
  <cp:revision>4</cp:revision>
  <dcterms:created xsi:type="dcterms:W3CDTF">2008-12-01T13:01:23Z</dcterms:created>
  <dcterms:modified xsi:type="dcterms:W3CDTF">2008-12-01T13:33:43Z</dcterms:modified>
</cp:coreProperties>
</file>