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3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B30EDBD-1C2D-4C1E-B459-B60219FAB484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ver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1357298"/>
            <a:ext cx="7772400" cy="1857388"/>
          </a:xfrm>
        </p:spPr>
        <p:txBody>
          <a:bodyPr/>
          <a:lstStyle/>
          <a:p>
            <a:r>
              <a:rPr lang="ko-KR" altLang="en-US" dirty="0" smtClean="0"/>
              <a:t>중독무기물에 대해 논하시오</a:t>
            </a:r>
            <a:r>
              <a:rPr lang="en-US" altLang="ko-KR" dirty="0" smtClean="0"/>
              <a:t>.</a:t>
            </a:r>
            <a:br>
              <a:rPr lang="en-US" altLang="ko-KR" dirty="0" smtClean="0"/>
            </a:br>
            <a:r>
              <a:rPr lang="ko-KR" altLang="en-US" sz="3200" dirty="0" smtClean="0"/>
              <a:t>동물영양학</a:t>
            </a:r>
            <a:endParaRPr lang="ko-KR" altLang="en-US" sz="32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000364" y="4429132"/>
            <a:ext cx="5414978" cy="1042998"/>
          </a:xfrm>
        </p:spPr>
        <p:txBody>
          <a:bodyPr>
            <a:normAutofit/>
          </a:bodyPr>
          <a:lstStyle/>
          <a:p>
            <a:pPr algn="r"/>
            <a:r>
              <a:rPr lang="en-US" altLang="ko-KR" dirty="0" smtClean="0"/>
              <a:t>20423608</a:t>
            </a:r>
          </a:p>
          <a:p>
            <a:pPr algn="r"/>
            <a:r>
              <a:rPr lang="ko-KR" altLang="en-US" dirty="0" smtClean="0"/>
              <a:t>이상목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SzPct val="100000"/>
              <a:buFont typeface="+mj-lt"/>
              <a:buAutoNum type="arabicParenR" startAt="6"/>
            </a:pPr>
            <a:r>
              <a:rPr lang="en-US" altLang="ko-KR" dirty="0" smtClean="0"/>
              <a:t>Cu(</a:t>
            </a:r>
            <a:r>
              <a:rPr lang="ko-KR" altLang="en-US" dirty="0" smtClean="0"/>
              <a:t>구리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간과 관련된 임상증상을 나타내는데 간염</a:t>
            </a:r>
            <a:r>
              <a:rPr lang="en-US" altLang="ko-KR" dirty="0" smtClean="0"/>
              <a:t>, </a:t>
            </a:r>
            <a:r>
              <a:rPr lang="ko-KR" altLang="en-US" dirty="0" smtClean="0"/>
              <a:t>황달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빈혈</a:t>
            </a:r>
            <a:r>
              <a:rPr lang="en-US" altLang="ko-KR" dirty="0" smtClean="0"/>
              <a:t>, </a:t>
            </a:r>
            <a:r>
              <a:rPr lang="ko-KR" altLang="en-US" dirty="0" smtClean="0"/>
              <a:t>침울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쇠약 등이 있으며 증상이 심해지면 간경화</a:t>
            </a:r>
            <a:r>
              <a:rPr lang="en-US" altLang="ko-KR" dirty="0" smtClean="0"/>
              <a:t>, </a:t>
            </a:r>
            <a:r>
              <a:rPr lang="ko-KR" altLang="en-US" dirty="0" smtClean="0"/>
              <a:t>평균 수명보다 이른 사망에 이른다</a:t>
            </a:r>
            <a:r>
              <a:rPr lang="en-US" altLang="ko-KR" dirty="0" smtClean="0"/>
              <a:t>.</a:t>
            </a:r>
          </a:p>
          <a:p>
            <a:pPr marL="514350" indent="-514350">
              <a:buFont typeface="+mj-lt"/>
              <a:buAutoNum type="arabicParenR" startAt="7"/>
            </a:pPr>
            <a:r>
              <a:rPr lang="en-US" altLang="ko-KR" dirty="0" smtClean="0"/>
              <a:t>As(</a:t>
            </a:r>
            <a:r>
              <a:rPr lang="ko-KR" altLang="en-US" dirty="0" smtClean="0"/>
              <a:t>비소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축적 증상으로는 권태감</a:t>
            </a:r>
            <a:r>
              <a:rPr lang="en-US" altLang="ko-KR" dirty="0" smtClean="0"/>
              <a:t>,</a:t>
            </a:r>
            <a:r>
              <a:rPr lang="ko-KR" altLang="en-US" dirty="0" smtClean="0"/>
              <a:t>피로</a:t>
            </a:r>
            <a:r>
              <a:rPr lang="en-US" altLang="ko-KR" dirty="0" smtClean="0"/>
              <a:t>,</a:t>
            </a:r>
            <a:r>
              <a:rPr lang="ko-KR" altLang="en-US" dirty="0" smtClean="0"/>
              <a:t>두통</a:t>
            </a:r>
            <a:r>
              <a:rPr lang="en-US" altLang="ko-KR" dirty="0" smtClean="0"/>
              <a:t>,</a:t>
            </a:r>
            <a:r>
              <a:rPr lang="ko-KR" altLang="en-US" dirty="0" smtClean="0"/>
              <a:t>근육통</a:t>
            </a:r>
            <a:r>
              <a:rPr lang="en-US" altLang="ko-KR" dirty="0" smtClean="0"/>
              <a:t>,</a:t>
            </a:r>
            <a:r>
              <a:rPr lang="ko-KR" altLang="en-US" dirty="0" smtClean="0"/>
              <a:t>어지러움</a:t>
            </a:r>
            <a:r>
              <a:rPr lang="en-US" altLang="ko-KR" dirty="0" smtClean="0"/>
              <a:t>,</a:t>
            </a:r>
            <a:r>
              <a:rPr lang="ko-KR" altLang="en-US" dirty="0" smtClean="0"/>
              <a:t>구토</a:t>
            </a:r>
            <a:r>
              <a:rPr lang="en-US" altLang="ko-KR" dirty="0" smtClean="0"/>
              <a:t>,</a:t>
            </a:r>
            <a:r>
              <a:rPr lang="ko-KR" altLang="en-US" dirty="0" smtClean="0"/>
              <a:t>정신혼동</a:t>
            </a:r>
            <a:r>
              <a:rPr lang="en-US" altLang="ko-KR" dirty="0" smtClean="0"/>
              <a:t>,</a:t>
            </a:r>
            <a:r>
              <a:rPr lang="ko-KR" altLang="en-US" dirty="0" err="1" smtClean="0"/>
              <a:t>설사등이</a:t>
            </a:r>
            <a:r>
              <a:rPr lang="ko-KR" altLang="en-US" dirty="0" smtClean="0"/>
              <a:t> 있으며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관련질환으로는 고혈압</a:t>
            </a:r>
            <a:r>
              <a:rPr lang="en-US" altLang="ko-KR" dirty="0" smtClean="0"/>
              <a:t>,</a:t>
            </a:r>
            <a:r>
              <a:rPr lang="ko-KR" altLang="en-US" dirty="0" smtClean="0"/>
              <a:t>피부암</a:t>
            </a:r>
            <a:r>
              <a:rPr lang="en-US" altLang="ko-KR" dirty="0" smtClean="0"/>
              <a:t>,</a:t>
            </a:r>
            <a:r>
              <a:rPr lang="ko-KR" altLang="en-US" dirty="0" smtClean="0"/>
              <a:t>심장기능저하</a:t>
            </a:r>
            <a:r>
              <a:rPr lang="en-US" altLang="ko-KR" dirty="0" smtClean="0"/>
              <a:t>,</a:t>
            </a:r>
            <a:r>
              <a:rPr lang="ko-KR" altLang="en-US" dirty="0" smtClean="0"/>
              <a:t>피부각질 현상들이 있다</a:t>
            </a:r>
            <a:endParaRPr lang="en-US" altLang="ko-KR" dirty="0" smtClean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o-KR" altLang="en-US" dirty="0" smtClean="0"/>
              <a:t>중독증세</a:t>
            </a:r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 startAt="8"/>
            </a:pPr>
            <a:r>
              <a:rPr lang="en-US" altLang="ko-KR" dirty="0" err="1" smtClean="0"/>
              <a:t>Cd</a:t>
            </a:r>
            <a:r>
              <a:rPr lang="en-US" altLang="ko-KR" dirty="0" smtClean="0"/>
              <a:t>(</a:t>
            </a:r>
            <a:r>
              <a:rPr lang="ko-KR" altLang="en-US" dirty="0" smtClean="0"/>
              <a:t>카드뮴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초기 증상으로 오한</a:t>
            </a:r>
            <a:r>
              <a:rPr lang="en-US" altLang="ko-KR" dirty="0" smtClean="0"/>
              <a:t>, </a:t>
            </a:r>
            <a:r>
              <a:rPr lang="ko-KR" altLang="en-US" dirty="0" smtClean="0"/>
              <a:t>두통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두토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설사등이</a:t>
            </a:r>
            <a:r>
              <a:rPr lang="ko-KR" altLang="en-US" dirty="0" smtClean="0"/>
              <a:t> 나타나며 장기간 </a:t>
            </a:r>
            <a:r>
              <a:rPr lang="ko-KR" altLang="en-US" dirty="0" err="1" smtClean="0"/>
              <a:t>노출시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뇨단백이</a:t>
            </a:r>
            <a:r>
              <a:rPr lang="ko-KR" altLang="en-US" dirty="0" smtClean="0"/>
              <a:t> 검출되며 골연화증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골조송증</a:t>
            </a:r>
            <a:r>
              <a:rPr lang="en-US" altLang="ko-KR" dirty="0" smtClean="0"/>
              <a:t>, </a:t>
            </a:r>
            <a:r>
              <a:rPr lang="ko-KR" altLang="en-US" dirty="0" smtClean="0"/>
              <a:t>특발성골절 등이 </a:t>
            </a:r>
            <a:r>
              <a:rPr lang="ko-KR" altLang="en-US" dirty="0" err="1" smtClean="0"/>
              <a:t>나타날수</a:t>
            </a:r>
            <a:r>
              <a:rPr lang="ko-KR" altLang="en-US" dirty="0" smtClean="0"/>
              <a:t>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기타 증상으로 </a:t>
            </a:r>
            <a:r>
              <a:rPr lang="ko-KR" altLang="en-US" dirty="0" err="1" smtClean="0"/>
              <a:t>코점막에</a:t>
            </a:r>
            <a:r>
              <a:rPr lang="ko-KR" altLang="en-US" dirty="0" smtClean="0"/>
              <a:t> 궤양이 생기며 치아가 누렇게 변하며 </a:t>
            </a:r>
            <a:r>
              <a:rPr lang="ko-KR" altLang="en-US" dirty="0" err="1" smtClean="0"/>
              <a:t>이타이이타이병이</a:t>
            </a:r>
            <a:r>
              <a:rPr lang="ko-KR" altLang="en-US" dirty="0" smtClean="0"/>
              <a:t> 발생할 수 있다</a:t>
            </a:r>
            <a:r>
              <a:rPr lang="en-US" altLang="ko-KR" dirty="0" smtClean="0"/>
              <a:t>.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o-KR" altLang="en-US" dirty="0" smtClean="0"/>
              <a:t>중독증세</a:t>
            </a:r>
            <a:endParaRPr lang="ko-KR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가축영양학</a:t>
            </a:r>
            <a:r>
              <a:rPr lang="en-US" altLang="ko-KR" dirty="0" smtClean="0"/>
              <a:t>-</a:t>
            </a:r>
            <a:r>
              <a:rPr lang="ko-KR" altLang="en-US" dirty="0" err="1" smtClean="0"/>
              <a:t>향문사</a:t>
            </a:r>
            <a:endParaRPr lang="en-US" altLang="ko-KR" dirty="0" smtClean="0"/>
          </a:p>
          <a:p>
            <a:r>
              <a:rPr lang="en-US" altLang="ko-KR" dirty="0" smtClean="0">
                <a:hlinkClick r:id="rId2"/>
              </a:rPr>
              <a:t>http://www.naver.com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네이버</a:t>
            </a:r>
            <a:r>
              <a:rPr lang="ko-KR" altLang="en-US" smtClean="0"/>
              <a:t> 백과사전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o-KR" altLang="en-US" dirty="0" smtClean="0"/>
              <a:t>출처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77500" lnSpcReduction="20000"/>
          </a:bodyPr>
          <a:lstStyle/>
          <a:p>
            <a:r>
              <a:rPr lang="ko-KR" altLang="en-US" dirty="0" smtClean="0"/>
              <a:t>무기물이란</a:t>
            </a:r>
            <a:r>
              <a:rPr lang="en-US" altLang="ko-KR" dirty="0" smtClean="0"/>
              <a:t>?</a:t>
            </a:r>
          </a:p>
          <a:p>
            <a:r>
              <a:rPr lang="ko-KR" altLang="en-US" dirty="0" smtClean="0"/>
              <a:t>무기물의 기능</a:t>
            </a:r>
            <a:endParaRPr lang="en-US" altLang="ko-KR" dirty="0" smtClean="0"/>
          </a:p>
          <a:p>
            <a:r>
              <a:rPr lang="ko-KR" altLang="en-US" dirty="0" smtClean="0"/>
              <a:t>중독무기물이란</a:t>
            </a:r>
            <a:r>
              <a:rPr lang="en-US" altLang="ko-KR" dirty="0" smtClean="0"/>
              <a:t>?</a:t>
            </a:r>
          </a:p>
          <a:p>
            <a:r>
              <a:rPr lang="ko-KR" altLang="en-US" dirty="0" smtClean="0"/>
              <a:t>중독증세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1 )</a:t>
            </a:r>
            <a:r>
              <a:rPr lang="ko-KR" altLang="en-US" dirty="0" err="1" smtClean="0"/>
              <a:t>셀레늄</a:t>
            </a:r>
            <a:r>
              <a:rPr lang="en-US" altLang="ko-KR" dirty="0" smtClean="0"/>
              <a:t>	</a:t>
            </a:r>
            <a:r>
              <a:rPr lang="ko-KR" altLang="en-US" dirty="0" smtClean="0"/>
              <a:t> </a:t>
            </a:r>
            <a:r>
              <a:rPr lang="en-US" altLang="ko-KR" dirty="0" smtClean="0"/>
              <a:t>( Se  )</a:t>
            </a:r>
          </a:p>
          <a:p>
            <a:pPr>
              <a:buNone/>
            </a:pPr>
            <a:r>
              <a:rPr lang="en-US" altLang="ko-KR" dirty="0" smtClean="0"/>
              <a:t>   2 )</a:t>
            </a:r>
            <a:r>
              <a:rPr lang="ko-KR" altLang="en-US" dirty="0" smtClean="0"/>
              <a:t>불소  </a:t>
            </a:r>
            <a:r>
              <a:rPr lang="en-US" altLang="ko-KR" dirty="0" smtClean="0"/>
              <a:t>	 ( F    )</a:t>
            </a:r>
          </a:p>
          <a:p>
            <a:pPr>
              <a:buNone/>
            </a:pPr>
            <a:r>
              <a:rPr lang="en-US" altLang="ko-KR" dirty="0" smtClean="0"/>
              <a:t>   3 )</a:t>
            </a:r>
            <a:r>
              <a:rPr lang="ko-KR" altLang="en-US" dirty="0" err="1" smtClean="0"/>
              <a:t>몰리브덴</a:t>
            </a:r>
            <a:r>
              <a:rPr lang="ko-KR" altLang="en-US" dirty="0" smtClean="0"/>
              <a:t> </a:t>
            </a:r>
            <a:r>
              <a:rPr lang="en-US" altLang="ko-KR" dirty="0" smtClean="0"/>
              <a:t>(Mo)</a:t>
            </a:r>
          </a:p>
          <a:p>
            <a:pPr>
              <a:buNone/>
            </a:pPr>
            <a:r>
              <a:rPr lang="en-US" altLang="ko-KR" dirty="0" smtClean="0"/>
              <a:t>   4 )</a:t>
            </a:r>
            <a:r>
              <a:rPr lang="ko-KR" altLang="en-US" dirty="0" smtClean="0"/>
              <a:t>납</a:t>
            </a:r>
            <a:r>
              <a:rPr lang="en-US" altLang="ko-KR" dirty="0" smtClean="0"/>
              <a:t> 	( </a:t>
            </a:r>
            <a:r>
              <a:rPr lang="en-US" altLang="ko-KR" dirty="0" err="1" smtClean="0"/>
              <a:t>Pb</a:t>
            </a:r>
            <a:r>
              <a:rPr lang="en-US" altLang="ko-KR" dirty="0" smtClean="0"/>
              <a:t> )</a:t>
            </a:r>
          </a:p>
          <a:p>
            <a:pPr>
              <a:buNone/>
            </a:pPr>
            <a:r>
              <a:rPr lang="en-US" altLang="ko-KR" dirty="0" smtClean="0"/>
              <a:t>   5 )</a:t>
            </a:r>
            <a:r>
              <a:rPr lang="ko-KR" altLang="en-US" dirty="0" smtClean="0"/>
              <a:t>알루미늄</a:t>
            </a:r>
            <a:r>
              <a:rPr lang="en-US" altLang="ko-KR" dirty="0" smtClean="0"/>
              <a:t> ( Al )</a:t>
            </a:r>
          </a:p>
          <a:p>
            <a:pPr>
              <a:buNone/>
            </a:pPr>
            <a:r>
              <a:rPr lang="en-US" altLang="ko-KR" dirty="0" smtClean="0"/>
              <a:t>   6 )</a:t>
            </a:r>
            <a:r>
              <a:rPr lang="ko-KR" altLang="en-US" dirty="0" smtClean="0"/>
              <a:t>구리</a:t>
            </a:r>
            <a:r>
              <a:rPr lang="en-US" altLang="ko-KR" dirty="0" smtClean="0"/>
              <a:t>	 ( Cu )</a:t>
            </a:r>
          </a:p>
          <a:p>
            <a:pPr>
              <a:buNone/>
            </a:pPr>
            <a:r>
              <a:rPr lang="en-US" altLang="ko-KR" dirty="0" smtClean="0"/>
              <a:t>   7 )</a:t>
            </a:r>
            <a:r>
              <a:rPr lang="ko-KR" altLang="en-US" dirty="0" smtClean="0"/>
              <a:t>비소</a:t>
            </a:r>
            <a:r>
              <a:rPr lang="en-US" altLang="ko-KR" dirty="0" smtClean="0"/>
              <a:t>	 ( As )</a:t>
            </a:r>
          </a:p>
          <a:p>
            <a:pPr>
              <a:buNone/>
            </a:pPr>
            <a:r>
              <a:rPr lang="en-US" altLang="ko-KR" dirty="0" smtClean="0"/>
              <a:t>   8 )</a:t>
            </a:r>
            <a:r>
              <a:rPr lang="ko-KR" altLang="en-US" dirty="0" smtClean="0"/>
              <a:t>카드뮴</a:t>
            </a:r>
            <a:r>
              <a:rPr lang="en-US" altLang="ko-KR" dirty="0" smtClean="0"/>
              <a:t>	 ( </a:t>
            </a:r>
            <a:r>
              <a:rPr lang="en-US" altLang="ko-KR" dirty="0" err="1" smtClean="0"/>
              <a:t>Cd</a:t>
            </a:r>
            <a:r>
              <a:rPr lang="en-US" altLang="ko-KR" dirty="0" smtClean="0"/>
              <a:t> )</a:t>
            </a:r>
          </a:p>
          <a:p>
            <a:r>
              <a:rPr lang="ko-KR" altLang="en-US" dirty="0" smtClean="0"/>
              <a:t>참고문헌</a:t>
            </a:r>
            <a:endParaRPr lang="en-US" altLang="ko-KR" dirty="0" smtClean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o-KR" altLang="en-US" dirty="0" smtClean="0"/>
              <a:t>목차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43114"/>
          </a:xfrm>
        </p:spPr>
        <p:txBody>
          <a:bodyPr/>
          <a:lstStyle/>
          <a:p>
            <a:r>
              <a:rPr lang="ko-KR" altLang="en-US" dirty="0" smtClean="0"/>
              <a:t>무기물은 모든 체내 조직에 함유되어 있으며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비록 그 양이 소량이라고 하더라도 필수적으로 생명현상에 관여하는 것이 많으며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따라서 절대적으로 필요한 영양소이다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o-KR" altLang="en-US" dirty="0" smtClean="0"/>
              <a:t>무기물이란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428596" y="3571876"/>
            <a:ext cx="8554805" cy="939784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4400" b="0" i="0" u="none" strike="noStrike" kern="1200" cap="none" spc="100" normalizeH="0" baseline="0" noProof="0" dirty="0" smtClean="0">
                <a:ln w="18000">
                  <a:noFill/>
                  <a:prstDash val="solid"/>
                </a:ln>
                <a:solidFill>
                  <a:schemeClr val="tx1"/>
                </a:solidFill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무기물의기능</a:t>
            </a:r>
            <a:endParaRPr kumimoji="0" lang="ko-KR" altLang="en-US" sz="4400" b="0" i="0" u="none" strike="noStrike" kern="1200" cap="none" spc="100" normalizeH="0" baseline="0" noProof="0" dirty="0">
              <a:ln w="18000">
                <a:noFill/>
                <a:prstDash val="solid"/>
              </a:ln>
              <a:solidFill>
                <a:schemeClr val="tx1"/>
              </a:solidFill>
              <a:effectLst>
                <a:outerShdw blurRad="44450" dist="25400" dir="2700000" algn="tl" rotWithShape="0">
                  <a:schemeClr val="bg1">
                    <a:alpha val="51000"/>
                  </a:scheme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428596" y="4357694"/>
            <a:ext cx="8229600" cy="2043114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marL="342900" marR="0" lvl="0" indent="-34290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70000"/>
              <a:buFont typeface="Wingdings"/>
              <a:buChar char=""/>
              <a:tabLst/>
              <a:defRPr/>
            </a:pP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다른 영양소와는 달리 체내에서 생산되거나 완전히 소비되어 없어지는 것이 아니며 외부로 </a:t>
            </a:r>
            <a:r>
              <a:rPr kumimoji="0" lang="ko-KR" alt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부터</a:t>
            </a: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섭취하여 흡수되어 이용된 후 일부는 </a:t>
            </a:r>
            <a:r>
              <a:rPr kumimoji="0" lang="ko-KR" alt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뇨와</a:t>
            </a: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변으로 배설된다</a:t>
            </a:r>
            <a:r>
              <a:rPr kumimoji="0" lang="en-US" altLang="ko-K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체내 함유량이 대단히 적은 상태일 경우에는 체내에서 중요한 생리적 기능을 수 행하지만</a:t>
            </a:r>
            <a:r>
              <a:rPr lang="en-US" altLang="ko-KR" dirty="0" smtClean="0"/>
              <a:t>,  </a:t>
            </a:r>
            <a:r>
              <a:rPr lang="ko-KR" altLang="en-US" dirty="0" smtClean="0"/>
              <a:t>그 원소가 필요로 하는 양보다 많이 함유되어 있을 경우에는 대사작용이나 또는 생명현상에 극히 나쁜 결과를 초래하는 무기물을 중독무기물이라 하며 </a:t>
            </a:r>
            <a:r>
              <a:rPr lang="en-US" altLang="ko-KR" dirty="0" smtClean="0"/>
              <a:t>Cu, Se, F, Mo, As, Cr, Hg, </a:t>
            </a:r>
            <a:r>
              <a:rPr lang="en-US" altLang="ko-KR" dirty="0" err="1" smtClean="0"/>
              <a:t>Cd</a:t>
            </a:r>
            <a:r>
              <a:rPr lang="en-US" altLang="ko-KR" dirty="0" smtClean="0"/>
              <a:t> </a:t>
            </a:r>
            <a:r>
              <a:rPr lang="ko-KR" altLang="en-US" dirty="0" smtClean="0"/>
              <a:t>등이 이에 속한다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o-KR" altLang="en-US" dirty="0" smtClean="0"/>
              <a:t>중독무기물은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SzPct val="100000"/>
              <a:buFont typeface="+mj-lt"/>
              <a:buAutoNum type="arabicParenR"/>
            </a:pPr>
            <a:r>
              <a:rPr lang="en-US" altLang="ko-KR" dirty="0" smtClean="0"/>
              <a:t>Se(</a:t>
            </a:r>
            <a:r>
              <a:rPr lang="ko-KR" altLang="en-US" dirty="0" err="1" smtClean="0"/>
              <a:t>셀레늄</a:t>
            </a:r>
            <a:r>
              <a:rPr lang="en-US" altLang="ko-KR" dirty="0" smtClean="0"/>
              <a:t>)</a:t>
            </a:r>
          </a:p>
          <a:p>
            <a:r>
              <a:rPr lang="en-US" altLang="ko-KR" dirty="0" smtClean="0"/>
              <a:t>Se </a:t>
            </a:r>
            <a:r>
              <a:rPr lang="ko-KR" altLang="en-US" dirty="0" smtClean="0"/>
              <a:t>의 함량이 </a:t>
            </a:r>
            <a:r>
              <a:rPr lang="en-US" altLang="ko-KR" dirty="0" smtClean="0"/>
              <a:t>5~15mg/kg </a:t>
            </a:r>
            <a:r>
              <a:rPr lang="ko-KR" altLang="en-US" dirty="0" smtClean="0"/>
              <a:t>이상인 초지에서 방목하는 방추동물은 중독증상에 </a:t>
            </a:r>
            <a:r>
              <a:rPr lang="ko-KR" altLang="en-US" dirty="0" err="1" smtClean="0"/>
              <a:t>걸릴수</a:t>
            </a:r>
            <a:r>
              <a:rPr lang="ko-KR" altLang="en-US" dirty="0" smtClean="0"/>
              <a:t> 있으며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증상으로는 호흡이 거칠어지고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동작이 우둔해지며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장골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긴뼈</a:t>
            </a:r>
            <a:r>
              <a:rPr lang="en-US" altLang="ko-KR" dirty="0" smtClean="0"/>
              <a:t>)</a:t>
            </a:r>
            <a:r>
              <a:rPr lang="ko-KR" altLang="en-US" dirty="0" smtClean="0"/>
              <a:t>의 연결부위에 이상이 생기고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꼬리가 끊어지는 경우가 있으며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그밖에 식욕이 감퇴하고 피모와 발굽이 이상성장을 하거나 또는 거칠어진다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그리고 알칼리병과 같은 질환을 일으킨다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o-KR" altLang="en-US" dirty="0" smtClean="0"/>
              <a:t>중독증세</a:t>
            </a:r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SzPct val="100000"/>
              <a:buFont typeface="+mj-lt"/>
              <a:buAutoNum type="arabicParenR" startAt="2"/>
            </a:pPr>
            <a:r>
              <a:rPr lang="en-US" altLang="ko-KR" dirty="0" smtClean="0"/>
              <a:t>F(</a:t>
            </a:r>
            <a:r>
              <a:rPr lang="ko-KR" altLang="en-US" dirty="0" smtClean="0"/>
              <a:t>플루오르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불소</a:t>
            </a:r>
            <a:r>
              <a:rPr lang="en-US" altLang="ko-KR" dirty="0" smtClean="0"/>
              <a:t>)</a:t>
            </a:r>
          </a:p>
          <a:p>
            <a:r>
              <a:rPr lang="en-US" altLang="ko-KR" dirty="0" smtClean="0"/>
              <a:t>F</a:t>
            </a:r>
            <a:r>
              <a:rPr lang="ko-KR" altLang="en-US" dirty="0" smtClean="0"/>
              <a:t>를 과다 </a:t>
            </a:r>
            <a:r>
              <a:rPr lang="ko-KR" altLang="en-US" dirty="0" err="1" smtClean="0"/>
              <a:t>섭취시</a:t>
            </a:r>
            <a:r>
              <a:rPr lang="ko-KR" altLang="en-US" dirty="0" smtClean="0"/>
              <a:t> 오줌을 통해 배설되나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과다 섭취가 계속되면 </a:t>
            </a:r>
            <a:r>
              <a:rPr lang="ko-KR" altLang="en-US" dirty="0" err="1" smtClean="0"/>
              <a:t>골격내에</a:t>
            </a:r>
            <a:r>
              <a:rPr lang="ko-KR" altLang="en-US" dirty="0" smtClean="0"/>
              <a:t> </a:t>
            </a:r>
            <a:r>
              <a:rPr lang="en-US" altLang="ko-KR" dirty="0" smtClean="0"/>
              <a:t>F</a:t>
            </a:r>
            <a:r>
              <a:rPr lang="ko-KR" altLang="en-US" dirty="0" smtClean="0"/>
              <a:t>가 계속 축적되어 골격 내의 </a:t>
            </a:r>
            <a:r>
              <a:rPr lang="en-US" altLang="ko-KR" dirty="0" smtClean="0"/>
              <a:t>F </a:t>
            </a:r>
            <a:r>
              <a:rPr lang="ko-KR" altLang="en-US" dirty="0" smtClean="0"/>
              <a:t>함량이 </a:t>
            </a:r>
            <a:r>
              <a:rPr lang="en-US" altLang="ko-KR" dirty="0" smtClean="0"/>
              <a:t>30~40</a:t>
            </a:r>
            <a:r>
              <a:rPr lang="ko-KR" altLang="en-US" dirty="0" smtClean="0"/>
              <a:t>배에 달하면 중독증상이 나타난다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증상으로는 뼈의 정상적인 빛깔이 없어지고 두꺼워지며 약해지고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밖에 사료섭취량이 </a:t>
            </a:r>
            <a:r>
              <a:rPr lang="ko-KR" altLang="en-US" dirty="0" err="1" smtClean="0"/>
              <a:t>감소되며성장불량</a:t>
            </a:r>
            <a:r>
              <a:rPr lang="en-US" altLang="ko-KR" dirty="0" smtClean="0"/>
              <a:t>, </a:t>
            </a:r>
            <a:r>
              <a:rPr lang="ko-KR" altLang="en-US" dirty="0" smtClean="0"/>
              <a:t>번식장애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산유량감소 등의 부차적인 증상이 나타난다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o-KR" altLang="en-US" dirty="0" smtClean="0"/>
              <a:t>중독증세</a:t>
            </a:r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SzPct val="100000"/>
              <a:buFont typeface="+mj-lt"/>
              <a:buAutoNum type="arabicParenR" startAt="3"/>
            </a:pPr>
            <a:r>
              <a:rPr lang="en-US" altLang="ko-KR" dirty="0" smtClean="0"/>
              <a:t>Mo(</a:t>
            </a:r>
            <a:r>
              <a:rPr lang="ko-KR" altLang="en-US" dirty="0" err="1" smtClean="0"/>
              <a:t>몰리브덴</a:t>
            </a:r>
            <a:r>
              <a:rPr lang="en-US" altLang="ko-KR" dirty="0" smtClean="0"/>
              <a:t>)</a:t>
            </a:r>
          </a:p>
          <a:p>
            <a:r>
              <a:rPr lang="en-US" altLang="ko-KR" dirty="0" smtClean="0"/>
              <a:t>Mo </a:t>
            </a:r>
            <a:r>
              <a:rPr lang="ko-KR" altLang="en-US" dirty="0" smtClean="0"/>
              <a:t>중독증은 풀의 </a:t>
            </a:r>
            <a:r>
              <a:rPr lang="en-US" altLang="ko-KR" dirty="0" smtClean="0"/>
              <a:t>Mo</a:t>
            </a:r>
            <a:r>
              <a:rPr lang="ko-KR" altLang="en-US" dirty="0" smtClean="0"/>
              <a:t>함량이 </a:t>
            </a:r>
            <a:r>
              <a:rPr lang="en-US" altLang="ko-KR" dirty="0" smtClean="0"/>
              <a:t>0.002% </a:t>
            </a:r>
            <a:r>
              <a:rPr lang="ko-KR" altLang="en-US" dirty="0" err="1" smtClean="0"/>
              <a:t>이상일때</a:t>
            </a:r>
            <a:r>
              <a:rPr lang="ko-KR" altLang="en-US" dirty="0" smtClean="0"/>
              <a:t> 나타나며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증세로는 심한 설사를 하고 털이 거칠어지며 빛깔이 변하여 허약해 지고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체중 및 생산능력이 감소되며 성장률을 감퇴 시킨다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그리고 과량 </a:t>
            </a:r>
            <a:r>
              <a:rPr lang="ko-KR" altLang="en-US" dirty="0" err="1" smtClean="0"/>
              <a:t>섭취시</a:t>
            </a:r>
            <a:r>
              <a:rPr lang="ko-KR" altLang="en-US" dirty="0" smtClean="0"/>
              <a:t> </a:t>
            </a:r>
            <a:r>
              <a:rPr lang="en-US" altLang="ko-KR" dirty="0" smtClean="0"/>
              <a:t>Cu</a:t>
            </a:r>
            <a:r>
              <a:rPr lang="ko-KR" altLang="en-US" dirty="0" smtClean="0"/>
              <a:t>결핍증을 촉진시키며</a:t>
            </a:r>
            <a:r>
              <a:rPr lang="en-US" altLang="ko-KR" dirty="0" smtClean="0"/>
              <a:t>, Cu</a:t>
            </a:r>
            <a:r>
              <a:rPr lang="ko-KR" altLang="en-US" dirty="0" smtClean="0"/>
              <a:t>를 더 추가 공급 하거나 면양의 경우 황산염</a:t>
            </a:r>
            <a:r>
              <a:rPr lang="en-US" altLang="ko-KR" dirty="0" smtClean="0"/>
              <a:t>(sulfate)</a:t>
            </a:r>
            <a:r>
              <a:rPr lang="ko-KR" altLang="en-US" dirty="0" smtClean="0"/>
              <a:t>의 섭취량을 증가시키면 </a:t>
            </a:r>
            <a:r>
              <a:rPr lang="en-US" altLang="ko-KR" dirty="0" smtClean="0"/>
              <a:t>Mo</a:t>
            </a:r>
            <a:r>
              <a:rPr lang="ko-KR" altLang="en-US" dirty="0" smtClean="0"/>
              <a:t>중독증을 예방 한다고 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o-KR" altLang="en-US" dirty="0" smtClean="0"/>
              <a:t>중독증세</a:t>
            </a:r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SzPct val="100000"/>
              <a:buFont typeface="+mj-lt"/>
              <a:buAutoNum type="arabicParenR" startAt="4"/>
            </a:pPr>
            <a:r>
              <a:rPr lang="en-US" altLang="ko-KR" dirty="0" err="1" smtClean="0"/>
              <a:t>Pb</a:t>
            </a:r>
            <a:r>
              <a:rPr lang="en-US" altLang="ko-KR" dirty="0" smtClean="0"/>
              <a:t>(</a:t>
            </a:r>
            <a:r>
              <a:rPr lang="ko-KR" altLang="en-US" dirty="0" smtClean="0"/>
              <a:t>납</a:t>
            </a:r>
            <a:r>
              <a:rPr lang="en-US" altLang="ko-KR" dirty="0" smtClean="0"/>
              <a:t>)</a:t>
            </a:r>
          </a:p>
          <a:p>
            <a:r>
              <a:rPr lang="en-US" altLang="ko-KR" dirty="0" err="1" smtClean="0"/>
              <a:t>Pb</a:t>
            </a:r>
            <a:r>
              <a:rPr lang="ko-KR" altLang="en-US" dirty="0" smtClean="0"/>
              <a:t>는 체내에 축적되는 독성물질로서 중독되면 신경의 손상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신장 세뇨관의 역기능</a:t>
            </a:r>
            <a:r>
              <a:rPr lang="en-US" altLang="ko-KR" dirty="0" smtClean="0"/>
              <a:t>, </a:t>
            </a:r>
            <a:r>
              <a:rPr lang="ko-KR" altLang="en-US" dirty="0" smtClean="0"/>
              <a:t>빈혈 등의 증상이 나타난다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흡수된 </a:t>
            </a:r>
            <a:r>
              <a:rPr lang="en-US" altLang="ko-KR" dirty="0" err="1" smtClean="0"/>
              <a:t>Pb</a:t>
            </a:r>
            <a:r>
              <a:rPr lang="ko-KR" altLang="en-US" dirty="0" smtClean="0"/>
              <a:t>는 주로 뼈에 많이 축적되고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근육과 뇌에 가장 적게 축적된다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o-KR" altLang="en-US" dirty="0" smtClean="0"/>
              <a:t>중독증세</a:t>
            </a:r>
            <a:endParaRPr lang="ko-KR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SzPct val="100000"/>
              <a:buFont typeface="+mj-lt"/>
              <a:buAutoNum type="arabicParenR" startAt="5"/>
            </a:pPr>
            <a:r>
              <a:rPr lang="en-US" altLang="ko-KR" dirty="0" smtClean="0"/>
              <a:t>Al(</a:t>
            </a:r>
            <a:r>
              <a:rPr lang="ko-KR" altLang="en-US" dirty="0" smtClean="0"/>
              <a:t>알루미늄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흡수와 체내 축적은 </a:t>
            </a:r>
            <a:r>
              <a:rPr lang="en-US" altLang="ko-KR" dirty="0" smtClean="0"/>
              <a:t>F</a:t>
            </a:r>
            <a:r>
              <a:rPr lang="ko-KR" altLang="en-US" dirty="0" smtClean="0"/>
              <a:t>의 섭취량에 의해서 영향을 받고</a:t>
            </a:r>
            <a:r>
              <a:rPr lang="en-US" altLang="ko-KR" dirty="0" smtClean="0"/>
              <a:t>, F</a:t>
            </a:r>
            <a:r>
              <a:rPr lang="ko-KR" altLang="en-US" dirty="0" smtClean="0"/>
              <a:t>는 분뇨를 통한 </a:t>
            </a:r>
            <a:r>
              <a:rPr lang="en-US" altLang="ko-KR" dirty="0" smtClean="0"/>
              <a:t>Al</a:t>
            </a:r>
            <a:r>
              <a:rPr lang="ko-KR" altLang="en-US" dirty="0" smtClean="0"/>
              <a:t>의 배설을 촉진하고</a:t>
            </a:r>
            <a:r>
              <a:rPr lang="en-US" altLang="ko-KR" dirty="0" smtClean="0"/>
              <a:t>, Al</a:t>
            </a:r>
            <a:r>
              <a:rPr lang="ko-KR" altLang="en-US" dirty="0" smtClean="0"/>
              <a:t>의 체내축적을 제한한다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다량섭취는 소화기를 자극하여 </a:t>
            </a:r>
            <a:r>
              <a:rPr lang="en-US" altLang="ko-KR" dirty="0" smtClean="0"/>
              <a:t>P</a:t>
            </a:r>
            <a:r>
              <a:rPr lang="ko-KR" altLang="en-US" dirty="0" smtClean="0"/>
              <a:t>의 흡수를 저해하기 때문에 구루병</a:t>
            </a:r>
            <a:r>
              <a:rPr lang="en-US" altLang="ko-KR" dirty="0" smtClean="0"/>
              <a:t>(rickets)</a:t>
            </a:r>
            <a:r>
              <a:rPr lang="ko-KR" altLang="en-US" dirty="0" smtClean="0"/>
              <a:t>이 발생한다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o-KR" altLang="en-US" dirty="0" smtClean="0"/>
              <a:t>중독증세</a:t>
            </a:r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고구려 벽화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173</TotalTime>
  <Words>474</Words>
  <Application>Microsoft Office PowerPoint</Application>
  <PresentationFormat>화면 슬라이드 쇼(4:3)</PresentationFormat>
  <Paragraphs>50</Paragraphs>
  <Slides>12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3" baseType="lpstr">
      <vt:lpstr>고구려 벽화</vt:lpstr>
      <vt:lpstr>중독무기물에 대해 논하시오. 동물영양학</vt:lpstr>
      <vt:lpstr>목차</vt:lpstr>
      <vt:lpstr>무기물이란?</vt:lpstr>
      <vt:lpstr>중독무기물은?</vt:lpstr>
      <vt:lpstr>중독증세</vt:lpstr>
      <vt:lpstr>중독증세</vt:lpstr>
      <vt:lpstr>중독증세</vt:lpstr>
      <vt:lpstr>중독증세</vt:lpstr>
      <vt:lpstr>중독증세</vt:lpstr>
      <vt:lpstr>중독증세</vt:lpstr>
      <vt:lpstr>중독증세</vt:lpstr>
      <vt:lpstr>출처</vt:lpstr>
    </vt:vector>
  </TitlesOfParts>
  <Company>R&amp;D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중독무기물에 대해 논하시오. 동물영양학</dc:title>
  <dc:creator>Microsoft Corporation</dc:creator>
  <cp:lastModifiedBy>여환설</cp:lastModifiedBy>
  <cp:revision>23</cp:revision>
  <dcterms:created xsi:type="dcterms:W3CDTF">2006-10-05T04:04:58Z</dcterms:created>
  <dcterms:modified xsi:type="dcterms:W3CDTF">2009-12-01T12:56:50Z</dcterms:modified>
</cp:coreProperties>
</file>