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3B19D-AAC0-4FC0-8277-1109648D0853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37A3-A355-4902-A573-43DFFB1EE8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7000" dirty="0" smtClean="0"/>
              <a:t>중독무기물</a:t>
            </a:r>
            <a:endParaRPr lang="ko-KR" altLang="en-US" sz="7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571736" y="5143512"/>
            <a:ext cx="6400800" cy="1257312"/>
          </a:xfrm>
        </p:spPr>
        <p:txBody>
          <a:bodyPr>
            <a:normAutofit/>
          </a:bodyPr>
          <a:lstStyle/>
          <a:p>
            <a:pPr algn="r"/>
            <a:r>
              <a:rPr lang="ko-KR" altLang="en-US" sz="2000" dirty="0" smtClean="0"/>
              <a:t>이름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여환설</a:t>
            </a:r>
            <a:endParaRPr lang="en-US" altLang="ko-KR" sz="2000" dirty="0" smtClean="0"/>
          </a:p>
          <a:p>
            <a:pPr algn="r"/>
            <a:r>
              <a:rPr lang="ko-KR" altLang="en-US" sz="2000" dirty="0" smtClean="0"/>
              <a:t>학번 </a:t>
            </a:r>
            <a:r>
              <a:rPr lang="en-US" altLang="ko-KR" sz="2000" dirty="0" smtClean="0"/>
              <a:t>: 20640041</a:t>
            </a:r>
          </a:p>
          <a:p>
            <a:pPr algn="r"/>
            <a:r>
              <a:rPr lang="ko-KR" altLang="en-US" sz="2000" dirty="0" smtClean="0"/>
              <a:t>학과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동물자원학과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ko-KR" sz="4800" dirty="0" smtClean="0"/>
              <a:t>5)Hg(</a:t>
            </a:r>
            <a:r>
              <a:rPr lang="ko-KR" altLang="en-US" sz="4800" dirty="0" smtClean="0"/>
              <a:t>수은</a:t>
            </a:r>
            <a:r>
              <a:rPr lang="en-US" altLang="ko-KR" sz="4800" dirty="0" smtClean="0"/>
              <a:t>)</a:t>
            </a:r>
          </a:p>
          <a:p>
            <a:pPr>
              <a:buNone/>
            </a:pPr>
            <a:r>
              <a:rPr lang="ko-KR" altLang="en-US" sz="4800" dirty="0" smtClean="0"/>
              <a:t>   유기수은중독의 증상은 신경계통에서 더욱 뚜렷하며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사지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혀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입술의 떨림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혼돈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그리고 진행성 보행 실조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발음장애 등이 나타날 수 있다</a:t>
            </a:r>
            <a:r>
              <a:rPr lang="en-US" altLang="ko-KR" sz="4800" dirty="0" smtClean="0"/>
              <a:t>. </a:t>
            </a:r>
          </a:p>
          <a:p>
            <a:pPr>
              <a:buNone/>
            </a:pPr>
            <a:r>
              <a:rPr lang="ko-KR" altLang="en-US" sz="4800" dirty="0" smtClean="0"/>
              <a:t>   또한 사지 말단부에서 </a:t>
            </a:r>
            <a:r>
              <a:rPr lang="ko-KR" altLang="en-US" sz="4800" dirty="0" err="1" smtClean="0"/>
              <a:t>곰지락운동</a:t>
            </a:r>
            <a:r>
              <a:rPr lang="en-US" altLang="ko-KR" sz="4800" dirty="0" smtClean="0"/>
              <a:t>(chorea, </a:t>
            </a:r>
            <a:r>
              <a:rPr lang="ko-KR" altLang="en-US" sz="4800" dirty="0" smtClean="0"/>
              <a:t>근육의 불수의적 운동장애</a:t>
            </a:r>
            <a:r>
              <a:rPr lang="en-US" altLang="ko-KR" sz="4800" dirty="0" smtClean="0"/>
              <a:t>)</a:t>
            </a:r>
            <a:r>
              <a:rPr lang="ko-KR" altLang="en-US" sz="4800" dirty="0" smtClean="0"/>
              <a:t>이 나타날 수 있고 감정의 변화 및 행동장애도 나타난다</a:t>
            </a:r>
            <a:r>
              <a:rPr lang="en-US" altLang="ko-KR" sz="4800" dirty="0" smtClean="0"/>
              <a:t>.</a:t>
            </a:r>
          </a:p>
          <a:p>
            <a:pPr>
              <a:buNone/>
            </a:pPr>
            <a:r>
              <a:rPr lang="ko-KR" altLang="en-US" sz="4800" dirty="0" smtClean="0"/>
              <a:t>   특히 감정의 변화는 초기에 무기력</a:t>
            </a:r>
            <a:r>
              <a:rPr lang="en-US" altLang="ko-KR" sz="4800" dirty="0" smtClean="0"/>
              <a:t>, </a:t>
            </a:r>
            <a:r>
              <a:rPr lang="ko-KR" altLang="en-US" sz="4800" dirty="0" smtClean="0"/>
              <a:t>피로 등으로 시작하지만 이후 심한 우울증으로 진행될 수 있다</a:t>
            </a:r>
            <a:r>
              <a:rPr lang="en-US" altLang="ko-KR" sz="4800" dirty="0" smtClean="0"/>
              <a:t>. </a:t>
            </a: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dirty="0" smtClean="0"/>
              <a:t>6)Cu(</a:t>
            </a:r>
            <a:r>
              <a:rPr lang="ko-KR" altLang="en-US" dirty="0" smtClean="0"/>
              <a:t>구리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구리는 빈혈을 방지하기 위하여 필요하다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기타 결핍증세로는 설사</a:t>
            </a:r>
            <a:r>
              <a:rPr lang="en-US" altLang="ko-KR" dirty="0" smtClean="0"/>
              <a:t>.</a:t>
            </a:r>
            <a:r>
              <a:rPr lang="ko-KR" altLang="en-US" dirty="0" smtClean="0"/>
              <a:t>식욕감퇴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체중감소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거친 우모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빈혈 등이 나타나며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특히 방목 중인 소에서 잘 나타난다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  구리를 과다하게 섭취하면 상당량이 간에 저장되고 저당된 구리가 갑자기 혈액으로 유리되면 중독을 일으킨다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우유 중의 구리함량은 구리섭취량에 따라 다르지만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ko-KR" altLang="en-US" dirty="0" smtClean="0"/>
              <a:t>  일반적으로 </a:t>
            </a:r>
            <a:r>
              <a:rPr lang="en-US" altLang="ko-KR" dirty="0" smtClean="0"/>
              <a:t>0.04 ~ 0.07 </a:t>
            </a:r>
            <a:r>
              <a:rPr lang="en-US" altLang="ko-KR" dirty="0" err="1" smtClean="0"/>
              <a:t>ppm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이며</a:t>
            </a:r>
            <a:r>
              <a:rPr lang="en-US" altLang="ko-KR" dirty="0" smtClean="0"/>
              <a:t>,</a:t>
            </a:r>
            <a:r>
              <a:rPr lang="ko-KR" altLang="en-US" dirty="0" smtClean="0"/>
              <a:t>구리함량이 부족하면 산유량이 적어지고 반대로 과다하면 우유에서 산화성의 냄새가 난다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"/>
          <p:cNvSpPr>
            <a:spLocks noGrp="1"/>
          </p:cNvSpPr>
          <p:nvPr>
            <p:ph idx="1"/>
          </p:nvPr>
        </p:nvSpPr>
        <p:spPr>
          <a:xfrm>
            <a:off x="500034" y="1000109"/>
            <a:ext cx="8229600" cy="4071966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sz="3000" dirty="0" smtClean="0"/>
              <a:t>구리의 최소 요구량을 급여하는 사료고형물의 </a:t>
            </a:r>
            <a:r>
              <a:rPr lang="en-US" altLang="ko-KR" sz="3000" dirty="0" smtClean="0"/>
              <a:t>10ppm, </a:t>
            </a:r>
            <a:r>
              <a:rPr lang="ko-KR" altLang="en-US" sz="3000" dirty="0" smtClean="0"/>
              <a:t>즉 사료 </a:t>
            </a:r>
            <a:r>
              <a:rPr lang="en-US" altLang="ko-KR" sz="3000" dirty="0" smtClean="0"/>
              <a:t>1Kg</a:t>
            </a:r>
            <a:r>
              <a:rPr lang="ko-KR" altLang="en-US" sz="3000" dirty="0" smtClean="0"/>
              <a:t>당 </a:t>
            </a:r>
            <a:r>
              <a:rPr lang="en-US" altLang="ko-KR" sz="3000" dirty="0" smtClean="0"/>
              <a:t>10mg</a:t>
            </a:r>
            <a:r>
              <a:rPr lang="ko-KR" altLang="en-US" sz="3000" dirty="0" smtClean="0"/>
              <a:t>이지만 </a:t>
            </a:r>
            <a:r>
              <a:rPr lang="en-US" altLang="ko-KR" sz="3000" dirty="0" smtClean="0"/>
              <a:t>, </a:t>
            </a:r>
            <a:r>
              <a:rPr lang="ko-KR" altLang="en-US" sz="3000" dirty="0" err="1" smtClean="0"/>
              <a:t>물리브덴이나</a:t>
            </a:r>
            <a:r>
              <a:rPr lang="ko-KR" altLang="en-US" sz="3000" dirty="0" smtClean="0"/>
              <a:t> 황산염 등의 저해 인자의 함량이 많을 때에는 그 이상 공급해야 한다</a:t>
            </a:r>
            <a:r>
              <a:rPr lang="en-US" altLang="ko-KR" sz="3000" dirty="0" smtClean="0"/>
              <a:t>.</a:t>
            </a:r>
          </a:p>
          <a:p>
            <a:pPr>
              <a:buNone/>
            </a:pPr>
            <a:r>
              <a:rPr lang="ko-KR" altLang="en-US" sz="3000" dirty="0" smtClean="0"/>
              <a:t>  특히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건조사료 나 농후사료를 급여했을 때보다 청초를 급여했을 때 구리요구량이 낮아지며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이것은 청초 중의 구리의 이용효율이 낮기 때문인 것으로 알려져 있다</a:t>
            </a:r>
            <a:r>
              <a:rPr lang="en-US" altLang="ko-KR" sz="3000" dirty="0" smtClean="0"/>
              <a:t>.</a:t>
            </a:r>
            <a:endParaRPr lang="ko-KR" alt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altLang="ko-KR" sz="6700" dirty="0" smtClean="0"/>
              <a:t>7)As(</a:t>
            </a:r>
            <a:r>
              <a:rPr lang="ko-KR" altLang="en-US" sz="6700" dirty="0" smtClean="0"/>
              <a:t>비소</a:t>
            </a:r>
            <a:r>
              <a:rPr lang="en-US" altLang="ko-KR" sz="6700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ko-KR" altLang="en-US" sz="6300" dirty="0" smtClean="0"/>
              <a:t>고체이며 부서지기 쉬운 비금속이지만 금속 광택을 지니고 있고 빛깔은 백색 내지 회색을 나타낸다</a:t>
            </a:r>
            <a:r>
              <a:rPr lang="en-US" altLang="ko-KR" sz="6300" dirty="0" smtClean="0"/>
              <a:t>. arsenic trioxide</a:t>
            </a:r>
            <a:r>
              <a:rPr lang="ko-KR" altLang="en-US" sz="6300" dirty="0" smtClean="0"/>
              <a:t>가 가장 흔한 화합물이며</a:t>
            </a:r>
            <a:r>
              <a:rPr lang="en-US" altLang="ko-KR" sz="6300" dirty="0" smtClean="0"/>
              <a:t>, </a:t>
            </a:r>
            <a:r>
              <a:rPr lang="ko-KR" altLang="en-US" sz="6300" dirty="0" smtClean="0"/>
              <a:t>주로 </a:t>
            </a:r>
            <a:r>
              <a:rPr lang="en-US" altLang="ko-KR" sz="6300" dirty="0" smtClean="0"/>
              <a:t>Cu</a:t>
            </a:r>
            <a:r>
              <a:rPr lang="ko-KR" altLang="en-US" sz="6300" dirty="0" smtClean="0"/>
              <a:t>와 </a:t>
            </a:r>
            <a:r>
              <a:rPr lang="en-US" altLang="ko-KR" sz="6300" dirty="0" err="1" smtClean="0"/>
              <a:t>Pb</a:t>
            </a:r>
            <a:r>
              <a:rPr lang="ko-KR" altLang="en-US" sz="6300" dirty="0" smtClean="0"/>
              <a:t>의 제련 시에 부산물로 생산되고</a:t>
            </a:r>
            <a:r>
              <a:rPr lang="en-US" altLang="ko-KR" sz="6300" dirty="0" smtClean="0"/>
              <a:t>, Au</a:t>
            </a:r>
            <a:r>
              <a:rPr lang="ko-KR" altLang="en-US" sz="6300" dirty="0" smtClean="0"/>
              <a:t>나 </a:t>
            </a:r>
            <a:r>
              <a:rPr lang="en-US" altLang="ko-KR" sz="6300" dirty="0" smtClean="0"/>
              <a:t>Ag</a:t>
            </a:r>
            <a:r>
              <a:rPr lang="ko-KR" altLang="en-US" sz="6300" dirty="0" smtClean="0"/>
              <a:t>와 같은 금속의 정제 시에 생산된다</a:t>
            </a:r>
            <a:r>
              <a:rPr lang="en-US" altLang="ko-KR" sz="6300" dirty="0" smtClean="0"/>
              <a:t>. </a:t>
            </a:r>
          </a:p>
          <a:p>
            <a:pPr>
              <a:buNone/>
            </a:pPr>
            <a:r>
              <a:rPr lang="en-US" altLang="ko-KR" sz="6300" dirty="0" smtClean="0"/>
              <a:t>   </a:t>
            </a:r>
            <a:r>
              <a:rPr lang="ko-KR" altLang="en-US" sz="6300" dirty="0" smtClean="0"/>
              <a:t>성장 중인 돼지의 사료에 </a:t>
            </a:r>
            <a:r>
              <a:rPr lang="en-US" altLang="ko-KR" sz="6300" dirty="0" smtClean="0"/>
              <a:t>0.01%</a:t>
            </a:r>
            <a:r>
              <a:rPr lang="ko-KR" altLang="en-US" sz="6300" dirty="0" smtClean="0"/>
              <a:t>의 유기 </a:t>
            </a:r>
            <a:r>
              <a:rPr lang="en-US" altLang="ko-KR" sz="6300" dirty="0" smtClean="0"/>
              <a:t>As</a:t>
            </a:r>
            <a:r>
              <a:rPr lang="ko-KR" altLang="en-US" sz="6300" dirty="0" smtClean="0"/>
              <a:t>화합물을 첨가하면 </a:t>
            </a:r>
            <a:r>
              <a:rPr lang="ko-KR" altLang="en-US" sz="6300" dirty="0" err="1" smtClean="0"/>
              <a:t>일당증체량이</a:t>
            </a:r>
            <a:r>
              <a:rPr lang="ko-KR" altLang="en-US" sz="6300" dirty="0" smtClean="0"/>
              <a:t> 증가되고 사료효율이 개선되며</a:t>
            </a:r>
            <a:r>
              <a:rPr lang="en-US" altLang="ko-KR" sz="6300" dirty="0" smtClean="0"/>
              <a:t>, </a:t>
            </a:r>
            <a:r>
              <a:rPr lang="ko-KR" altLang="en-US" sz="6300" dirty="0" smtClean="0"/>
              <a:t>장 질환을 예방하며 억제한다</a:t>
            </a:r>
            <a:r>
              <a:rPr lang="en-US" altLang="ko-KR" sz="6300" dirty="0" smtClean="0"/>
              <a:t>.</a:t>
            </a:r>
            <a:r>
              <a:rPr lang="en-US" altLang="ko-KR" sz="6300" dirty="0" smtClean="0">
                <a:latin typeface="Arial"/>
              </a:rPr>
              <a:t> </a:t>
            </a:r>
            <a:r>
              <a:rPr lang="en-US" altLang="ko-KR" sz="6300" dirty="0" smtClean="0"/>
              <a:t> </a:t>
            </a:r>
          </a:p>
          <a:p>
            <a:pPr>
              <a:buNone/>
            </a:pPr>
            <a:r>
              <a:rPr lang="en-US" altLang="ko-KR" sz="6300" dirty="0" smtClean="0"/>
              <a:t>    </a:t>
            </a:r>
            <a:endParaRPr lang="ko-KR" altLang="en-US" sz="6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비경구적으로 투여할 경우에는 </a:t>
            </a:r>
            <a:r>
              <a:rPr lang="en-US" altLang="ko-KR" dirty="0" smtClean="0"/>
              <a:t>24</a:t>
            </a:r>
            <a:r>
              <a:rPr lang="ko-KR" altLang="en-US" dirty="0" smtClean="0"/>
              <a:t>～</a:t>
            </a:r>
            <a:r>
              <a:rPr lang="en-US" altLang="ko-KR" dirty="0" smtClean="0"/>
              <a:t>48</a:t>
            </a:r>
            <a:r>
              <a:rPr lang="ko-KR" altLang="en-US" dirty="0" smtClean="0"/>
              <a:t>시간 내에 오줌을 통해 대부분 배설되며 경구적으로 투여할 경우에는 상당 부분이 대변을 통해 배설되는데 이것은 이들 화합물이 소화관을 통하여 잘 흡수되지 않는다는 것을 의미한다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8)Cr(</a:t>
            </a:r>
            <a:r>
              <a:rPr lang="ko-KR" altLang="en-US" dirty="0" smtClean="0"/>
              <a:t>크롬</a:t>
            </a:r>
            <a:r>
              <a:rPr lang="en-US" altLang="ko-KR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ko-KR" altLang="en-US" dirty="0" smtClean="0"/>
              <a:t>  사료로 섭취되는 </a:t>
            </a:r>
            <a:r>
              <a:rPr lang="ko-KR" altLang="en-US" dirty="0" err="1" smtClean="0"/>
              <a:t>무기태</a:t>
            </a:r>
            <a:r>
              <a:rPr lang="en-US" altLang="ko-KR" dirty="0" smtClean="0"/>
              <a:t>Cr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1%</a:t>
            </a:r>
            <a:r>
              <a:rPr lang="ko-KR" altLang="en-US" dirty="0" smtClean="0"/>
              <a:t>이하만이 흡수되는 반면 </a:t>
            </a:r>
            <a:r>
              <a:rPr lang="en-US" altLang="ko-KR" dirty="0" smtClean="0"/>
              <a:t>glucose </a:t>
            </a:r>
            <a:r>
              <a:rPr lang="en-US" altLang="ko-KR" dirty="0" err="1" smtClean="0"/>
              <a:t>tolernce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facter</a:t>
            </a:r>
            <a:r>
              <a:rPr lang="en-US" altLang="ko-KR" dirty="0" smtClean="0"/>
              <a:t>(GTF)</a:t>
            </a:r>
            <a:r>
              <a:rPr lang="ko-KR" altLang="en-US" dirty="0" smtClean="0"/>
              <a:t>의 경우 </a:t>
            </a:r>
            <a:r>
              <a:rPr lang="en-US" altLang="ko-KR" dirty="0" smtClean="0"/>
              <a:t>10</a:t>
            </a:r>
            <a:r>
              <a:rPr lang="ko-KR" altLang="en-US" dirty="0" smtClean="0"/>
              <a:t>～</a:t>
            </a:r>
            <a:r>
              <a:rPr lang="en-US" altLang="ko-KR" dirty="0" smtClean="0"/>
              <a:t>25%</a:t>
            </a:r>
            <a:r>
              <a:rPr lang="ko-KR" altLang="en-US" dirty="0" smtClean="0"/>
              <a:t>정도 흡수한다</a:t>
            </a:r>
            <a:r>
              <a:rPr lang="en-US" altLang="ko-KR" dirty="0" smtClean="0"/>
              <a:t>. </a:t>
            </a:r>
          </a:p>
          <a:p>
            <a:pPr>
              <a:lnSpc>
                <a:spcPct val="80000"/>
              </a:lnSpc>
              <a:buNone/>
            </a:pPr>
            <a:r>
              <a:rPr lang="ko-KR" altLang="en-US" dirty="0" smtClean="0"/>
              <a:t>  무기형태로 급여하기보다는 </a:t>
            </a:r>
            <a:r>
              <a:rPr lang="en-US" altLang="ko-KR" dirty="0" smtClean="0"/>
              <a:t>GTF </a:t>
            </a:r>
            <a:r>
              <a:rPr lang="ko-KR" altLang="en-US" dirty="0" smtClean="0"/>
              <a:t>형태로 급여할 경우에 훨씬 많은 양이 간에 축적된다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간에 존재하는 </a:t>
            </a:r>
            <a:r>
              <a:rPr lang="en-US" altLang="ko-KR" dirty="0" smtClean="0"/>
              <a:t>Cr</a:t>
            </a:r>
            <a:r>
              <a:rPr lang="ko-KR" altLang="en-US" dirty="0" smtClean="0"/>
              <a:t>이 </a:t>
            </a:r>
            <a:r>
              <a:rPr lang="en-US" altLang="ko-KR" dirty="0" smtClean="0"/>
              <a:t>GTF </a:t>
            </a:r>
            <a:r>
              <a:rPr lang="ko-KR" altLang="en-US" dirty="0" smtClean="0"/>
              <a:t>활력을 가지고 있음이 밝혀졌다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대부분의 </a:t>
            </a:r>
            <a:r>
              <a:rPr lang="en-US" altLang="ko-KR" dirty="0" smtClean="0"/>
              <a:t>Cr</a:t>
            </a:r>
            <a:r>
              <a:rPr lang="ko-KR" altLang="en-US" dirty="0" smtClean="0"/>
              <a:t>은 뇨를 통해 배출한다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ko-KR" altLang="en-US" dirty="0" smtClean="0"/>
              <a:t>  공급원은 </a:t>
            </a:r>
            <a:r>
              <a:rPr lang="en-US" altLang="ko-KR" dirty="0" smtClean="0"/>
              <a:t>blackstrap </a:t>
            </a:r>
            <a:r>
              <a:rPr lang="ko-KR" altLang="en-US" dirty="0" smtClean="0"/>
              <a:t>당밀</a:t>
            </a:r>
            <a:r>
              <a:rPr lang="en-US" altLang="ko-KR" dirty="0" smtClean="0"/>
              <a:t>, corn, liver meal, milk, </a:t>
            </a:r>
            <a:r>
              <a:rPr lang="ko-KR" altLang="en-US" dirty="0" smtClean="0"/>
              <a:t>감자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가금부산물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식물성 기름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밀기울이다</a:t>
            </a:r>
            <a:r>
              <a:rPr lang="en-US" altLang="ko-KR" dirty="0" smtClean="0"/>
              <a:t>. </a:t>
            </a:r>
          </a:p>
          <a:p>
            <a:pPr>
              <a:lnSpc>
                <a:spcPct val="80000"/>
              </a:lnSpc>
              <a:buNone/>
            </a:pPr>
            <a:r>
              <a:rPr lang="ko-KR" altLang="en-US" dirty="0" smtClean="0"/>
              <a:t>  사료에 함유된 양이나 이용성은 토양중의 </a:t>
            </a:r>
            <a:r>
              <a:rPr lang="en-US" altLang="ko-KR" dirty="0" smtClean="0"/>
              <a:t>Cr</a:t>
            </a:r>
            <a:r>
              <a:rPr lang="ko-KR" altLang="en-US" dirty="0" smtClean="0"/>
              <a:t>함량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곡류의 가공공정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당일의 정제과정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발효 등에 따라 </a:t>
            </a:r>
            <a:r>
              <a:rPr lang="ko-KR" altLang="en-US" dirty="0" err="1" smtClean="0"/>
              <a:t>영향받고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실제로 사료에 </a:t>
            </a:r>
            <a:r>
              <a:rPr lang="en-US" altLang="ko-KR" dirty="0" smtClean="0"/>
              <a:t>Cr</a:t>
            </a:r>
            <a:r>
              <a:rPr lang="ko-KR" altLang="en-US" dirty="0" smtClean="0"/>
              <a:t>을 보충해야 하는지에 실재적 증거는 없다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sz="3000" dirty="0" smtClean="0"/>
              <a:t>1. </a:t>
            </a:r>
            <a:r>
              <a:rPr lang="ko-KR" altLang="en-US" sz="3000" dirty="0" err="1" smtClean="0"/>
              <a:t>가축영약학</a:t>
            </a:r>
            <a:r>
              <a:rPr lang="ko-KR" altLang="en-US" sz="3000" dirty="0" smtClean="0"/>
              <a:t> </a:t>
            </a:r>
            <a:r>
              <a:rPr lang="ko-KR" altLang="en-US" sz="3000" dirty="0" smtClean="0">
                <a:latin typeface="HY강M" pitchFamily="18" charset="-127"/>
                <a:ea typeface="HY강M" pitchFamily="18" charset="-127"/>
              </a:rPr>
              <a:t>가축영양학</a:t>
            </a:r>
            <a:r>
              <a:rPr lang="en-US" altLang="ko-KR" sz="3000" dirty="0" smtClean="0">
                <a:latin typeface="HY강M" pitchFamily="18" charset="-127"/>
                <a:ea typeface="HY강M" pitchFamily="18" charset="-127"/>
              </a:rPr>
              <a:t>-(</a:t>
            </a:r>
            <a:r>
              <a:rPr lang="ko-KR" altLang="en-US" sz="3000" dirty="0" err="1" smtClean="0">
                <a:latin typeface="HY강M" pitchFamily="18" charset="-127"/>
                <a:ea typeface="HY강M" pitchFamily="18" charset="-127"/>
              </a:rPr>
              <a:t>향문사</a:t>
            </a:r>
            <a:r>
              <a:rPr lang="en-US" altLang="ko-KR" sz="3000" dirty="0" smtClean="0">
                <a:latin typeface="HY강M" pitchFamily="18" charset="-127"/>
                <a:ea typeface="HY강M" pitchFamily="18" charset="-127"/>
              </a:rPr>
              <a:t>)</a:t>
            </a:r>
            <a:r>
              <a:rPr lang="ko-KR" altLang="en-US" sz="3000" dirty="0" smtClean="0">
                <a:latin typeface="HY강M" pitchFamily="18" charset="-127"/>
                <a:ea typeface="HY강M" pitchFamily="18" charset="-127"/>
              </a:rPr>
              <a:t>윤희섭 외 </a:t>
            </a:r>
            <a:r>
              <a:rPr lang="en-US" altLang="ko-KR" sz="3000" dirty="0" smtClean="0">
                <a:latin typeface="HY강M" pitchFamily="18" charset="-127"/>
                <a:ea typeface="HY강M" pitchFamily="18" charset="-127"/>
              </a:rPr>
              <a:t>4</a:t>
            </a:r>
          </a:p>
          <a:p>
            <a:pPr>
              <a:buNone/>
            </a:pPr>
            <a:r>
              <a:rPr lang="en-US" altLang="ko-KR" sz="3000" dirty="0" smtClean="0"/>
              <a:t>2. </a:t>
            </a:r>
            <a:r>
              <a:rPr lang="ko-KR" altLang="en-US" sz="3000" dirty="0" smtClean="0"/>
              <a:t>진주 산업대학교 수업자료</a:t>
            </a:r>
            <a:endParaRPr lang="en-US" altLang="ko-KR" sz="3000" dirty="0" smtClean="0"/>
          </a:p>
          <a:p>
            <a:pPr>
              <a:buNone/>
            </a:pPr>
            <a:endParaRPr lang="ko-KR" alt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목   차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서론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   무기물의 </a:t>
            </a:r>
            <a:r>
              <a:rPr lang="ko-KR" altLang="en-US" dirty="0" smtClean="0"/>
              <a:t>종류와 기능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2.</a:t>
            </a:r>
            <a:r>
              <a:rPr lang="ko-KR" altLang="en-US" dirty="0" smtClean="0"/>
              <a:t>본론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종류와 중독증상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    1)</a:t>
            </a:r>
            <a:r>
              <a:rPr lang="ko-KR" altLang="en-US" dirty="0" err="1" smtClean="0"/>
              <a:t>셀리늄</a:t>
            </a:r>
            <a:r>
              <a:rPr lang="en-US" altLang="ko-KR" dirty="0" smtClean="0"/>
              <a:t>(Se)</a:t>
            </a:r>
          </a:p>
          <a:p>
            <a:pPr marL="514350" indent="-514350">
              <a:buNone/>
            </a:pPr>
            <a:r>
              <a:rPr lang="en-US" altLang="ko-KR" dirty="0" smtClean="0"/>
              <a:t>    2)</a:t>
            </a:r>
            <a:r>
              <a:rPr lang="ko-KR" altLang="en-US" dirty="0" err="1" smtClean="0"/>
              <a:t>몰리브덴</a:t>
            </a:r>
            <a:r>
              <a:rPr lang="en-US" altLang="ko-KR" dirty="0" smtClean="0"/>
              <a:t>(Mo)</a:t>
            </a:r>
          </a:p>
          <a:p>
            <a:pPr marL="514350" indent="-514350">
              <a:buNone/>
            </a:pPr>
            <a:r>
              <a:rPr lang="en-US" altLang="ko-KR" dirty="0" smtClean="0"/>
              <a:t>    3)</a:t>
            </a:r>
            <a:r>
              <a:rPr lang="ko-KR" altLang="en-US" dirty="0" smtClean="0"/>
              <a:t>불소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플로오르</a:t>
            </a:r>
            <a:r>
              <a:rPr lang="en-US" altLang="ko-KR" dirty="0" smtClean="0"/>
              <a:t>(F)</a:t>
            </a:r>
          </a:p>
          <a:p>
            <a:pPr marL="514350" indent="-514350">
              <a:buNone/>
            </a:pPr>
            <a:r>
              <a:rPr lang="en-US" altLang="ko-KR" dirty="0" smtClean="0"/>
              <a:t>    4)</a:t>
            </a:r>
            <a:r>
              <a:rPr lang="ko-KR" altLang="en-US" dirty="0" smtClean="0"/>
              <a:t>납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Pb</a:t>
            </a:r>
            <a:r>
              <a:rPr lang="en-US" altLang="ko-KR" dirty="0" smtClean="0"/>
              <a:t>)</a:t>
            </a:r>
          </a:p>
          <a:p>
            <a:pPr marL="514350" indent="-514350">
              <a:buNone/>
            </a:pPr>
            <a:r>
              <a:rPr lang="en-US" altLang="ko-KR" dirty="0" smtClean="0"/>
              <a:t>    5)</a:t>
            </a:r>
            <a:r>
              <a:rPr lang="ko-KR" altLang="en-US" dirty="0" smtClean="0"/>
              <a:t>수은</a:t>
            </a:r>
            <a:r>
              <a:rPr lang="en-US" altLang="ko-KR" dirty="0" smtClean="0"/>
              <a:t>(Hg)</a:t>
            </a:r>
          </a:p>
          <a:p>
            <a:pPr marL="514350" indent="-514350">
              <a:buNone/>
            </a:pPr>
            <a:r>
              <a:rPr lang="en-US" altLang="ko-KR" dirty="0" smtClean="0"/>
              <a:t>    6)</a:t>
            </a:r>
            <a:r>
              <a:rPr lang="ko-KR" altLang="en-US" dirty="0" smtClean="0"/>
              <a:t>구리</a:t>
            </a:r>
            <a:r>
              <a:rPr lang="en-US" altLang="ko-KR" dirty="0" smtClean="0"/>
              <a:t>(Cu)</a:t>
            </a:r>
          </a:p>
          <a:p>
            <a:pPr marL="514350" indent="-514350">
              <a:buNone/>
            </a:pPr>
            <a:r>
              <a:rPr lang="en-US" altLang="ko-KR" dirty="0" smtClean="0"/>
              <a:t>    7)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(As)</a:t>
            </a:r>
          </a:p>
          <a:p>
            <a:pPr marL="514350" indent="-514350">
              <a:buNone/>
            </a:pPr>
            <a:r>
              <a:rPr lang="en-US" altLang="ko-KR" dirty="0" smtClean="0"/>
              <a:t>    8)</a:t>
            </a:r>
            <a:r>
              <a:rPr lang="ko-KR" altLang="en-US" dirty="0" smtClean="0"/>
              <a:t>크롬</a:t>
            </a:r>
            <a:r>
              <a:rPr lang="en-US" altLang="ko-KR" dirty="0" smtClean="0"/>
              <a:t>(Cr)</a:t>
            </a:r>
          </a:p>
          <a:p>
            <a:pPr marL="514350" indent="-514350">
              <a:buNone/>
            </a:pPr>
            <a:r>
              <a:rPr lang="en-US" altLang="ko-KR" dirty="0" smtClean="0"/>
              <a:t>3.</a:t>
            </a:r>
            <a:r>
              <a:rPr lang="ko-KR" altLang="en-US" dirty="0" smtClean="0"/>
              <a:t>참고문헌</a:t>
            </a:r>
            <a:endParaRPr lang="en-US" altLang="ko-KR" dirty="0" smtClean="0"/>
          </a:p>
          <a:p>
            <a:pPr marL="514350" indent="-514350"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3000" dirty="0" smtClean="0"/>
              <a:t>◈무기물은 모든 체내 조직에 함유되어 있으며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비록 그 양이 소량이라고 하더라도 필수적으로 생명현상에 관여하는 것이 많으며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따라서 절대적으로 필요한 영양소이다</a:t>
            </a:r>
            <a:r>
              <a:rPr lang="en-US" altLang="ko-KR" sz="3000" dirty="0" smtClean="0"/>
              <a:t>.</a:t>
            </a:r>
            <a:endParaRPr lang="ko-KR" altLang="en-US" sz="3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428596" y="3571876"/>
            <a:ext cx="8554805" cy="939784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0" i="0" u="none" strike="noStrike" kern="1200" cap="none" spc="100" normalizeH="0" baseline="0" noProof="0" dirty="0" smtClean="0">
                <a:ln w="18000">
                  <a:noFill/>
                  <a:prstDash val="solid"/>
                </a:ln>
                <a:solidFill>
                  <a:schemeClr val="tx1"/>
                </a:solidFill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무기물의기능</a:t>
            </a:r>
            <a:endParaRPr kumimoji="0" lang="ko-KR" altLang="en-US" sz="4400" b="0" i="0" u="none" strike="noStrike" kern="1200" cap="none" spc="100" normalizeH="0" baseline="0" noProof="0" dirty="0">
              <a:ln w="18000">
                <a:noFill/>
                <a:prstDash val="solid"/>
              </a:ln>
              <a:solidFill>
                <a:schemeClr val="tx1"/>
              </a:solidFill>
              <a:effectLst>
                <a:outerShdw blurRad="44450" dist="25400" dir="2700000" algn="tl" rotWithShape="0">
                  <a:schemeClr val="bg1">
                    <a:alpha val="51000"/>
                  </a:scheme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428596" y="4357694"/>
            <a:ext cx="8229600" cy="2043114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kumimoji="0" lang="ko-KR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다른 영양소와는 달리 체내에서 생산되거나 완전히 소비되어 없어지는 것이 아니며 외부로 </a:t>
            </a:r>
            <a:r>
              <a:rPr kumimoji="0" lang="ko-KR" alt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부터</a:t>
            </a:r>
            <a:r>
              <a:rPr kumimoji="0" lang="ko-KR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섭취하여 흡수되어 이용된 후 일부는 </a:t>
            </a:r>
            <a:r>
              <a:rPr kumimoji="0" lang="ko-KR" alt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뇨와</a:t>
            </a:r>
            <a:r>
              <a:rPr kumimoji="0" lang="ko-KR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변으로 배설된다</a:t>
            </a:r>
            <a:r>
              <a:rPr kumimoji="0" lang="en-US" altLang="ko-K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ko-KR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무기물의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ko-KR" altLang="en-US" dirty="0" smtClean="0"/>
              <a:t>◈</a:t>
            </a:r>
            <a:r>
              <a:rPr lang="en-US" altLang="ko-KR" dirty="0" smtClean="0"/>
              <a:t>Ca, P, Mg, Na, K, </a:t>
            </a:r>
            <a:r>
              <a:rPr lang="en-US" altLang="ko-KR" dirty="0" err="1" smtClean="0"/>
              <a:t>Cl</a:t>
            </a:r>
            <a:r>
              <a:rPr lang="en-US" altLang="ko-KR" dirty="0" smtClean="0"/>
              <a:t>, S</a:t>
            </a:r>
            <a:r>
              <a:rPr lang="ko-KR" altLang="en-US" dirty="0" smtClean="0"/>
              <a:t>는 필수무기물 중에서 다량원소에 속하고</a:t>
            </a:r>
            <a:r>
              <a:rPr lang="en-US" altLang="ko-KR" dirty="0" smtClean="0"/>
              <a:t>, 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dirty="0" smtClean="0"/>
              <a:t>◈</a:t>
            </a:r>
            <a:r>
              <a:rPr lang="en-US" altLang="ko-KR" dirty="0" err="1" smtClean="0"/>
              <a:t>Mn</a:t>
            </a:r>
            <a:r>
              <a:rPr lang="en-US" altLang="ko-KR" dirty="0" smtClean="0"/>
              <a:t>, Fe, Cu, Co, I, Zn, F, Se, Mo, As</a:t>
            </a:r>
            <a:r>
              <a:rPr lang="ko-KR" altLang="en-US" dirty="0" smtClean="0"/>
              <a:t>는 미량원소에 속한다</a:t>
            </a:r>
            <a:r>
              <a:rPr lang="en-US" altLang="ko-KR" dirty="0" smtClean="0"/>
              <a:t>. 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dirty="0" smtClean="0"/>
              <a:t>◈</a:t>
            </a:r>
            <a:r>
              <a:rPr lang="en-US" altLang="ko-KR" dirty="0" smtClean="0"/>
              <a:t>Cu, Se, F, Mo, As, Cr, Hg,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는 중독무기물이다</a:t>
            </a:r>
            <a:r>
              <a:rPr lang="en-US" altLang="ko-KR" dirty="0" smtClean="0"/>
              <a:t>. 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dirty="0" smtClean="0"/>
              <a:t>◈</a:t>
            </a:r>
            <a:r>
              <a:rPr lang="en-US" altLang="ko-KR" dirty="0" smtClean="0"/>
              <a:t>Ca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P</a:t>
            </a:r>
            <a:r>
              <a:rPr lang="ko-KR" altLang="en-US" dirty="0" smtClean="0"/>
              <a:t>는 뼈의 주성분이고</a:t>
            </a:r>
            <a:r>
              <a:rPr lang="en-US" altLang="ko-KR" dirty="0" smtClean="0"/>
              <a:t>, Na, K, </a:t>
            </a:r>
            <a:r>
              <a:rPr lang="en-US" altLang="ko-KR" dirty="0" err="1" smtClean="0"/>
              <a:t>Cl</a:t>
            </a:r>
            <a:r>
              <a:rPr lang="en-US" altLang="ko-KR" dirty="0" smtClean="0"/>
              <a:t>, Mg</a:t>
            </a:r>
            <a:r>
              <a:rPr lang="ko-KR" altLang="en-US" dirty="0" smtClean="0"/>
              <a:t>는 체액의 전해질로서 중요한 역할을 하고 있다</a:t>
            </a:r>
            <a:r>
              <a:rPr lang="en-US" altLang="ko-KR" dirty="0" smtClean="0"/>
              <a:t>. 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dirty="0" smtClean="0"/>
              <a:t>◈그 외의 </a:t>
            </a:r>
            <a:r>
              <a:rPr lang="en-US" altLang="ko-KR" dirty="0" smtClean="0"/>
              <a:t>Fe, Co, Cu, </a:t>
            </a:r>
            <a:r>
              <a:rPr lang="en-US" altLang="ko-KR" dirty="0" err="1" smtClean="0"/>
              <a:t>Mn</a:t>
            </a:r>
            <a:r>
              <a:rPr lang="en-US" altLang="ko-KR" dirty="0" smtClean="0"/>
              <a:t>, Se, F, Mo, Zn</a:t>
            </a:r>
            <a:r>
              <a:rPr lang="ko-KR" altLang="en-US" dirty="0" smtClean="0"/>
              <a:t>은 몸               구성분으로서 또는 기능을 정상적으로 유지하기 위해서 미량으로 필요하여 미량원소라고 부른다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중독무기물은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3000" dirty="0" smtClean="0"/>
              <a:t>◈체내 함유량이 대단히 적은 상태일 경우에는 체내에서 중요한 생리적 기능을 수 행하지만</a:t>
            </a:r>
            <a:r>
              <a:rPr lang="en-US" altLang="ko-KR" sz="3000" dirty="0" smtClean="0"/>
              <a:t>,  </a:t>
            </a:r>
            <a:r>
              <a:rPr lang="ko-KR" altLang="en-US" sz="3000" dirty="0" smtClean="0"/>
              <a:t>그 원소가 필요로 하는 양보다 많이 함유되어 있을 경우에는 대사작용이나 또는 생명현상에 극히 나쁜 결과를 초래하는 무기물을 중독무기물이라 하며 </a:t>
            </a:r>
            <a:r>
              <a:rPr lang="en-US" altLang="ko-KR" sz="3000" dirty="0" smtClean="0"/>
              <a:t>Cu, Se, F, Mo, As, Cr, Hg, </a:t>
            </a:r>
            <a:r>
              <a:rPr lang="en-US" altLang="ko-KR" sz="3000" dirty="0" err="1" smtClean="0"/>
              <a:t>Cd</a:t>
            </a:r>
            <a:r>
              <a:rPr lang="en-US" altLang="ko-KR" sz="3000" dirty="0" smtClean="0"/>
              <a:t> </a:t>
            </a:r>
            <a:r>
              <a:rPr lang="ko-KR" altLang="en-US" sz="3000" dirty="0" smtClean="0"/>
              <a:t>등이 이에 속한다</a:t>
            </a:r>
            <a:r>
              <a:rPr lang="en-US" altLang="ko-KR" sz="3000" dirty="0" smtClean="0"/>
              <a:t>.</a:t>
            </a:r>
            <a:endParaRPr lang="ko-KR" altLang="en-US" sz="30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SzPct val="100000"/>
              <a:buFont typeface="+mj-lt"/>
              <a:buAutoNum type="arabicParenR"/>
            </a:pPr>
            <a:r>
              <a:rPr lang="en-US" altLang="ko-KR" dirty="0" smtClean="0"/>
              <a:t>Se(</a:t>
            </a:r>
            <a:r>
              <a:rPr lang="ko-KR" altLang="en-US" dirty="0" err="1" smtClean="0"/>
              <a:t>셀레늄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Se </a:t>
            </a:r>
            <a:r>
              <a:rPr lang="ko-KR" altLang="en-US" dirty="0" smtClean="0"/>
              <a:t>의 함량이 </a:t>
            </a:r>
            <a:r>
              <a:rPr lang="en-US" altLang="ko-KR" dirty="0" smtClean="0"/>
              <a:t>5~15mg/kg </a:t>
            </a:r>
            <a:r>
              <a:rPr lang="ko-KR" altLang="en-US" dirty="0" smtClean="0"/>
              <a:t>이상인 초지에서 방목하는 방추동물은 중독증상에 </a:t>
            </a:r>
            <a:r>
              <a:rPr lang="ko-KR" altLang="en-US" dirty="0" err="1" smtClean="0"/>
              <a:t>걸릴수</a:t>
            </a:r>
            <a:r>
              <a:rPr lang="ko-KR" altLang="en-US" dirty="0" smtClean="0"/>
              <a:t>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증상으로는 호흡이 거칠어지고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동작이 우둔해지며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장골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긴뼈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연결부위에 이상이 생기고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꼬리가 끊어지는 경우가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그밖에 식욕이 감퇴하고 피모와 발굽이 이상성장을 하거나 또는 거칠어진다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그리고 알칼리병과 같은 질환을 일으킨다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SzPct val="100000"/>
              <a:buNone/>
            </a:pPr>
            <a:r>
              <a:rPr lang="en-US" altLang="ko-KR" dirty="0" smtClean="0"/>
              <a:t>2) Mo(</a:t>
            </a:r>
            <a:r>
              <a:rPr lang="ko-KR" altLang="en-US" dirty="0" err="1" smtClean="0"/>
              <a:t>몰리브덴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Mo </a:t>
            </a:r>
            <a:r>
              <a:rPr lang="ko-KR" altLang="en-US" dirty="0" smtClean="0"/>
              <a:t>중독증은 풀의 </a:t>
            </a:r>
            <a:r>
              <a:rPr lang="en-US" altLang="ko-KR" dirty="0" smtClean="0"/>
              <a:t>Mo</a:t>
            </a:r>
            <a:r>
              <a:rPr lang="ko-KR" altLang="en-US" dirty="0" smtClean="0"/>
              <a:t>함량이 </a:t>
            </a:r>
            <a:r>
              <a:rPr lang="en-US" altLang="ko-KR" dirty="0" smtClean="0"/>
              <a:t>0.002% </a:t>
            </a:r>
            <a:r>
              <a:rPr lang="ko-KR" altLang="en-US" dirty="0" err="1" smtClean="0"/>
              <a:t>이상일때</a:t>
            </a:r>
            <a:r>
              <a:rPr lang="ko-KR" altLang="en-US" dirty="0" smtClean="0"/>
              <a:t> 나타나며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증세로는 심한 설사를 하고 털이 거칠어지며 빛깔이 변하여 허약해 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체중 및 생산능력이 감소되며 성장률을 감퇴 시킨다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과량 </a:t>
            </a:r>
            <a:r>
              <a:rPr lang="ko-KR" altLang="en-US" dirty="0" err="1" smtClean="0"/>
              <a:t>섭취시</a:t>
            </a:r>
            <a:r>
              <a:rPr lang="ko-KR" altLang="en-US" dirty="0" smtClean="0"/>
              <a:t> </a:t>
            </a:r>
            <a:r>
              <a:rPr lang="en-US" altLang="ko-KR" dirty="0" smtClean="0"/>
              <a:t>Cu</a:t>
            </a:r>
            <a:r>
              <a:rPr lang="ko-KR" altLang="en-US" dirty="0" smtClean="0"/>
              <a:t>결핍증을 촉진시키며</a:t>
            </a:r>
            <a:r>
              <a:rPr lang="en-US" altLang="ko-KR" dirty="0" smtClean="0"/>
              <a:t>, Cu</a:t>
            </a:r>
            <a:r>
              <a:rPr lang="ko-KR" altLang="en-US" dirty="0" smtClean="0"/>
              <a:t>를 더 추가 공급 하거나 면양의 경우 황산염</a:t>
            </a:r>
            <a:r>
              <a:rPr lang="en-US" altLang="ko-KR" dirty="0" smtClean="0"/>
              <a:t>(sulfate)</a:t>
            </a:r>
            <a:r>
              <a:rPr lang="ko-KR" altLang="en-US" dirty="0" smtClean="0"/>
              <a:t>의 섭취량을 증가시키면 </a:t>
            </a:r>
            <a:r>
              <a:rPr lang="en-US" altLang="ko-KR" dirty="0" smtClean="0"/>
              <a:t>Mo</a:t>
            </a:r>
            <a:r>
              <a:rPr lang="ko-KR" altLang="en-US" dirty="0" smtClean="0"/>
              <a:t>중독증을 예방 한다고 한다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100000"/>
              <a:buNone/>
            </a:pPr>
            <a:r>
              <a:rPr lang="en-US" altLang="ko-KR" sz="3000" dirty="0" smtClean="0"/>
              <a:t>3) F(</a:t>
            </a:r>
            <a:r>
              <a:rPr lang="ko-KR" altLang="en-US" sz="3000" dirty="0" smtClean="0"/>
              <a:t>플루오르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불소</a:t>
            </a:r>
            <a:r>
              <a:rPr lang="en-US" altLang="ko-KR" sz="3000" dirty="0" smtClean="0"/>
              <a:t>)</a:t>
            </a:r>
          </a:p>
          <a:p>
            <a:pPr>
              <a:buNone/>
            </a:pPr>
            <a:r>
              <a:rPr lang="ko-KR" altLang="en-US" sz="3000" dirty="0" smtClean="0"/>
              <a:t>   </a:t>
            </a:r>
            <a:r>
              <a:rPr lang="en-US" altLang="ko-KR" sz="3000" dirty="0" smtClean="0"/>
              <a:t>F</a:t>
            </a:r>
            <a:r>
              <a:rPr lang="ko-KR" altLang="en-US" sz="3000" dirty="0" smtClean="0"/>
              <a:t>를 과다 </a:t>
            </a:r>
            <a:r>
              <a:rPr lang="ko-KR" altLang="en-US" sz="3000" dirty="0" err="1" smtClean="0"/>
              <a:t>섭취시</a:t>
            </a:r>
            <a:r>
              <a:rPr lang="ko-KR" altLang="en-US" sz="3000" dirty="0" smtClean="0"/>
              <a:t> 오줌을 통해 배설되나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과다 섭취가 계속되면 </a:t>
            </a:r>
            <a:r>
              <a:rPr lang="ko-KR" altLang="en-US" sz="3000" dirty="0" err="1" smtClean="0"/>
              <a:t>골격내에</a:t>
            </a:r>
            <a:r>
              <a:rPr lang="ko-KR" altLang="en-US" sz="3000" dirty="0" smtClean="0"/>
              <a:t> </a:t>
            </a:r>
            <a:r>
              <a:rPr lang="en-US" altLang="ko-KR" sz="3000" dirty="0" smtClean="0"/>
              <a:t>F</a:t>
            </a:r>
            <a:r>
              <a:rPr lang="ko-KR" altLang="en-US" sz="3000" dirty="0" smtClean="0"/>
              <a:t>가 계속 축적되어 골격 내의 </a:t>
            </a:r>
            <a:r>
              <a:rPr lang="en-US" altLang="ko-KR" sz="3000" dirty="0" smtClean="0"/>
              <a:t>F </a:t>
            </a:r>
            <a:r>
              <a:rPr lang="ko-KR" altLang="en-US" sz="3000" dirty="0" smtClean="0"/>
              <a:t>함량이 </a:t>
            </a:r>
            <a:r>
              <a:rPr lang="en-US" altLang="ko-KR" sz="3000" dirty="0" smtClean="0"/>
              <a:t>30~40</a:t>
            </a:r>
            <a:r>
              <a:rPr lang="ko-KR" altLang="en-US" sz="3000" dirty="0" smtClean="0"/>
              <a:t>배에 달하면 중독증상이 나타난다</a:t>
            </a:r>
            <a:r>
              <a:rPr lang="en-US" altLang="ko-KR" sz="3000" dirty="0" smtClean="0"/>
              <a:t>. </a:t>
            </a:r>
            <a:r>
              <a:rPr lang="ko-KR" altLang="en-US" sz="3000" dirty="0" smtClean="0"/>
              <a:t>증상으로는 뼈의 정상적인 빛깔이 없어지고 두꺼워지며 약해지고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그 밖에 사료섭취량이 </a:t>
            </a:r>
            <a:r>
              <a:rPr lang="ko-KR" altLang="en-US" sz="3000" dirty="0" err="1" smtClean="0"/>
              <a:t>감소되며성장불량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번식장애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산유량감소 등의 부차적인 증상이 나타난다</a:t>
            </a:r>
            <a:r>
              <a:rPr lang="en-US" altLang="ko-KR" sz="3000" dirty="0" smtClean="0"/>
              <a:t>.</a:t>
            </a:r>
            <a:r>
              <a:rPr lang="ko-KR" altLang="en-US" sz="3000" dirty="0" smtClean="0"/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100000"/>
              <a:buFont typeface="+mj-lt"/>
              <a:buAutoNum type="arabicParenR" startAt="4"/>
            </a:pPr>
            <a:r>
              <a:rPr lang="en-US" altLang="ko-KR" sz="3000" dirty="0" err="1" smtClean="0"/>
              <a:t>Pb</a:t>
            </a:r>
            <a:r>
              <a:rPr lang="en-US" altLang="ko-KR" sz="3000" dirty="0" smtClean="0"/>
              <a:t>(</a:t>
            </a:r>
            <a:r>
              <a:rPr lang="ko-KR" altLang="en-US" sz="3000" dirty="0" smtClean="0"/>
              <a:t>납</a:t>
            </a:r>
            <a:r>
              <a:rPr lang="en-US" altLang="ko-KR" sz="3000" dirty="0" smtClean="0"/>
              <a:t>)</a:t>
            </a:r>
          </a:p>
          <a:p>
            <a:pPr>
              <a:buNone/>
            </a:pPr>
            <a:r>
              <a:rPr lang="ko-KR" altLang="en-US" sz="3000" dirty="0" smtClean="0"/>
              <a:t>   </a:t>
            </a:r>
            <a:r>
              <a:rPr lang="en-US" altLang="ko-KR" sz="3000" dirty="0" err="1" smtClean="0"/>
              <a:t>Pb</a:t>
            </a:r>
            <a:r>
              <a:rPr lang="ko-KR" altLang="en-US" sz="3000" dirty="0" smtClean="0"/>
              <a:t>는 체내에 축적되는 독성물질로서 중독되면 신경의 손상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신장 세뇨관의 역기능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빈혈 등의 증상이 나타난다</a:t>
            </a:r>
            <a:r>
              <a:rPr lang="en-US" altLang="ko-KR" sz="3000" dirty="0" smtClean="0"/>
              <a:t>. </a:t>
            </a:r>
            <a:r>
              <a:rPr lang="ko-KR" altLang="en-US" sz="3000" dirty="0" smtClean="0"/>
              <a:t>흡수된 </a:t>
            </a:r>
            <a:r>
              <a:rPr lang="en-US" altLang="ko-KR" sz="3000" dirty="0" err="1" smtClean="0"/>
              <a:t>Pb</a:t>
            </a:r>
            <a:r>
              <a:rPr lang="ko-KR" altLang="en-US" sz="3000" dirty="0" smtClean="0"/>
              <a:t>는 주로 뼈에 많이 축적되고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근육과 뇌에 가장 적게 축적된다</a:t>
            </a:r>
            <a:r>
              <a:rPr lang="en-US" altLang="ko-KR" sz="3000" dirty="0" smtClean="0"/>
              <a:t>.</a:t>
            </a:r>
            <a:endParaRPr lang="ko-KR" altLang="en-US" sz="30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952</Words>
  <Application>Microsoft Office PowerPoint</Application>
  <PresentationFormat>화면 슬라이드 쇼(4:3)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중독무기물</vt:lpstr>
      <vt:lpstr>목   차 </vt:lpstr>
      <vt:lpstr>무기물이란?</vt:lpstr>
      <vt:lpstr>무기물의 종류</vt:lpstr>
      <vt:lpstr>중독무기물은?</vt:lpstr>
      <vt:lpstr>중독증상</vt:lpstr>
      <vt:lpstr>중독증상</vt:lpstr>
      <vt:lpstr>중독증상</vt:lpstr>
      <vt:lpstr>중독증상</vt:lpstr>
      <vt:lpstr>중독증상</vt:lpstr>
      <vt:lpstr>중독증상</vt:lpstr>
      <vt:lpstr>슬라이드 12</vt:lpstr>
      <vt:lpstr>중독증상</vt:lpstr>
      <vt:lpstr>슬라이드 14</vt:lpstr>
      <vt:lpstr>중독증상</vt:lpstr>
      <vt:lpstr>슬라이드 16</vt:lpstr>
      <vt:lpstr>참고문헌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</dc:title>
  <dc:creator>여환설</dc:creator>
  <cp:lastModifiedBy>여환설</cp:lastModifiedBy>
  <cp:revision>9</cp:revision>
  <dcterms:created xsi:type="dcterms:W3CDTF">2009-11-29T15:12:37Z</dcterms:created>
  <dcterms:modified xsi:type="dcterms:W3CDTF">2009-12-01T04:26:42Z</dcterms:modified>
</cp:coreProperties>
</file>