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80" r:id="rId4"/>
    <p:sldId id="281" r:id="rId5"/>
    <p:sldId id="284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68" r:id="rId15"/>
    <p:sldId id="267" r:id="rId16"/>
    <p:sldId id="266" r:id="rId17"/>
    <p:sldId id="270" r:id="rId18"/>
    <p:sldId id="279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82" r:id="rId27"/>
    <p:sldId id="283" r:id="rId28"/>
    <p:sldId id="278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52" autoAdjust="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919F40-53AD-4546-991D-1C609E3B6E6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B13E89C-A6F5-4E42-80F9-5C3044292D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20838329 </a:t>
            </a:r>
            <a:r>
              <a:rPr lang="ko-KR" altLang="en-US" dirty="0" smtClean="0"/>
              <a:t>김미라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중독무기물에 대하여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②불소중독</a:t>
            </a:r>
            <a:r>
              <a:rPr lang="en-US" dirty="0"/>
              <a:t/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47500" lnSpcReduction="20000"/>
          </a:bodyPr>
          <a:lstStyle/>
          <a:p>
            <a:r>
              <a:rPr lang="ko-KR" altLang="en-US" sz="5100" b="1" dirty="0"/>
              <a:t>불소중독</a:t>
            </a:r>
            <a:r>
              <a:rPr lang="en-US" altLang="ko-KR" sz="5100" b="1" dirty="0"/>
              <a:t>(</a:t>
            </a:r>
            <a:r>
              <a:rPr lang="en-US" sz="5100" b="1" dirty="0"/>
              <a:t>Fluorine Poisoning</a:t>
            </a:r>
            <a:r>
              <a:rPr lang="en-US" dirty="0"/>
              <a:t>) </a:t>
            </a:r>
            <a:endParaRPr lang="en-US" dirty="0" smtClean="0"/>
          </a:p>
          <a:p>
            <a:endParaRPr lang="en-US" dirty="0"/>
          </a:p>
          <a:p>
            <a:r>
              <a:rPr lang="en-US" altLang="ko-KR" dirty="0"/>
              <a:t>- </a:t>
            </a:r>
            <a:r>
              <a:rPr lang="ko-KR" altLang="en-US" dirty="0"/>
              <a:t>만성질병으로 소량의 불소가 사료나 음수에 혼합되어 장기간 섭식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- </a:t>
            </a:r>
            <a:r>
              <a:rPr lang="ko-KR" altLang="en-US" dirty="0"/>
              <a:t>발육중의 치아에 마모 및 골다공증이 특징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- </a:t>
            </a:r>
            <a:r>
              <a:rPr lang="ko-KR" altLang="en-US" dirty="0"/>
              <a:t>급성 불소중독</a:t>
            </a:r>
            <a:r>
              <a:rPr lang="en-US" altLang="ko-KR" dirty="0"/>
              <a:t>: </a:t>
            </a:r>
            <a:r>
              <a:rPr lang="ko-KR" altLang="en-US" dirty="0"/>
              <a:t>불소 함유 </a:t>
            </a:r>
            <a:r>
              <a:rPr lang="en-US" altLang="ko-KR" dirty="0"/>
              <a:t>gas</a:t>
            </a:r>
            <a:r>
              <a:rPr lang="ko-KR" altLang="en-US" dirty="0"/>
              <a:t>흡입</a:t>
            </a:r>
            <a:r>
              <a:rPr lang="en-US" altLang="ko-KR" dirty="0"/>
              <a:t>, </a:t>
            </a:r>
            <a:r>
              <a:rPr lang="ko-KR" altLang="en-US" dirty="0"/>
              <a:t>다량의 불소화합물 섭취</a:t>
            </a:r>
            <a:r>
              <a:rPr lang="en-US" altLang="ko-KR" dirty="0"/>
              <a:t>, </a:t>
            </a:r>
            <a:r>
              <a:rPr lang="ko-KR" altLang="en-US" dirty="0"/>
              <a:t>위장염을 일으킴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en-US" altLang="ko-KR" dirty="0">
                <a:solidFill>
                  <a:srgbClr val="002060"/>
                </a:solidFill>
              </a:rPr>
              <a:t>1) </a:t>
            </a:r>
            <a:r>
              <a:rPr lang="ko-KR" altLang="en-US" dirty="0">
                <a:solidFill>
                  <a:srgbClr val="002060"/>
                </a:solidFill>
              </a:rPr>
              <a:t>원인</a:t>
            </a:r>
            <a:r>
              <a:rPr lang="ko-KR" altLang="en-US" dirty="0"/>
              <a:t> </a:t>
            </a:r>
          </a:p>
          <a:p>
            <a:r>
              <a:rPr lang="en-US" altLang="ko-KR" dirty="0"/>
              <a:t>- </a:t>
            </a:r>
            <a:r>
              <a:rPr lang="ko-KR" altLang="en-US" dirty="0"/>
              <a:t>섭취량과 불소화합물의 </a:t>
            </a:r>
            <a:r>
              <a:rPr lang="ko-KR" altLang="en-US" dirty="0" err="1"/>
              <a:t>용해성</a:t>
            </a:r>
            <a:r>
              <a:rPr lang="en-US" altLang="ko-KR" dirty="0"/>
              <a:t>, </a:t>
            </a:r>
            <a:r>
              <a:rPr lang="ko-KR" altLang="en-US" dirty="0"/>
              <a:t>흡수성 및 연령에 따라 다름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- </a:t>
            </a:r>
            <a:r>
              <a:rPr lang="ko-KR" altLang="en-US" dirty="0" err="1"/>
              <a:t>인회석이나</a:t>
            </a:r>
            <a:r>
              <a:rPr lang="ko-KR" altLang="en-US" dirty="0"/>
              <a:t> </a:t>
            </a:r>
            <a:r>
              <a:rPr lang="ko-KR" altLang="en-US" dirty="0" err="1"/>
              <a:t>수정석</a:t>
            </a:r>
            <a:r>
              <a:rPr lang="en-US" altLang="ko-KR" dirty="0"/>
              <a:t>(</a:t>
            </a:r>
            <a:r>
              <a:rPr lang="en-US" altLang="ko-KR" dirty="0" err="1"/>
              <a:t>cryolite</a:t>
            </a:r>
            <a:r>
              <a:rPr lang="en-US" altLang="ko-KR" dirty="0"/>
              <a:t>)</a:t>
            </a:r>
            <a:r>
              <a:rPr lang="ko-KR" altLang="en-US" dirty="0"/>
              <a:t>에 </a:t>
            </a:r>
            <a:r>
              <a:rPr lang="en-US" altLang="ko-KR" dirty="0"/>
              <a:t>100ppm</a:t>
            </a:r>
            <a:r>
              <a:rPr lang="ko-KR" altLang="en-US" dirty="0"/>
              <a:t>이상이면 소</a:t>
            </a:r>
            <a:r>
              <a:rPr lang="en-US" altLang="ko-KR" dirty="0"/>
              <a:t>, </a:t>
            </a:r>
            <a:r>
              <a:rPr lang="ko-KR" altLang="en-US" dirty="0"/>
              <a:t>면양</a:t>
            </a:r>
            <a:r>
              <a:rPr lang="en-US" altLang="ko-KR" dirty="0"/>
              <a:t>, </a:t>
            </a:r>
            <a:r>
              <a:rPr lang="ko-KR" altLang="en-US" dirty="0"/>
              <a:t>돼지에 중독증상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- </a:t>
            </a:r>
            <a:r>
              <a:rPr lang="ko-KR" altLang="en-US" dirty="0"/>
              <a:t>음수 중엔 </a:t>
            </a:r>
            <a:r>
              <a:rPr lang="en-US" altLang="ko-KR" dirty="0"/>
              <a:t>5ppm</a:t>
            </a:r>
            <a:r>
              <a:rPr lang="ko-KR" altLang="en-US" dirty="0"/>
              <a:t>의 불소</a:t>
            </a:r>
            <a:r>
              <a:rPr lang="en-US" altLang="ko-KR" dirty="0"/>
              <a:t>: </a:t>
            </a:r>
            <a:r>
              <a:rPr lang="ko-KR" altLang="en-US" dirty="0"/>
              <a:t>치아에 </a:t>
            </a:r>
            <a:r>
              <a:rPr lang="ko-KR" altLang="en-US" dirty="0" err="1"/>
              <a:t>병변</a:t>
            </a:r>
            <a:r>
              <a:rPr lang="ko-KR" altLang="en-US" dirty="0"/>
              <a:t> </a:t>
            </a:r>
          </a:p>
          <a:p>
            <a:r>
              <a:rPr lang="en-US" altLang="ko-KR" dirty="0"/>
              <a:t>10ppm</a:t>
            </a:r>
            <a:r>
              <a:rPr lang="ko-KR" altLang="en-US" dirty="0"/>
              <a:t>의 불소</a:t>
            </a:r>
            <a:r>
              <a:rPr lang="en-US" altLang="ko-KR" dirty="0"/>
              <a:t>: </a:t>
            </a:r>
            <a:r>
              <a:rPr lang="ko-KR" altLang="en-US" dirty="0"/>
              <a:t>치아의 마멸과 영양장애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30ppm</a:t>
            </a:r>
            <a:r>
              <a:rPr lang="ko-KR" altLang="en-US" dirty="0"/>
              <a:t>의 불소</a:t>
            </a:r>
            <a:r>
              <a:rPr lang="en-US" altLang="ko-KR" dirty="0"/>
              <a:t>: </a:t>
            </a:r>
            <a:r>
              <a:rPr lang="ko-KR" altLang="en-US" dirty="0"/>
              <a:t>심한 전신성 장애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  <a:p>
            <a:r>
              <a:rPr lang="en-US" altLang="ko-KR" dirty="0">
                <a:solidFill>
                  <a:srgbClr val="002060"/>
                </a:solidFill>
              </a:rPr>
              <a:t>2) </a:t>
            </a:r>
            <a:r>
              <a:rPr lang="ko-KR" altLang="en-US" dirty="0">
                <a:solidFill>
                  <a:srgbClr val="002060"/>
                </a:solidFill>
              </a:rPr>
              <a:t>역학 </a:t>
            </a:r>
          </a:p>
          <a:p>
            <a:r>
              <a:rPr lang="en-US" altLang="ko-KR" dirty="0"/>
              <a:t>- </a:t>
            </a:r>
            <a:r>
              <a:rPr lang="ko-KR" altLang="en-US" dirty="0"/>
              <a:t>목초의 오염 즉 목초지에 인산이 함유된 석회석을 비료로 사용했을 경우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- </a:t>
            </a:r>
            <a:r>
              <a:rPr lang="ko-KR" altLang="en-US" dirty="0" err="1"/>
              <a:t>인산염의</a:t>
            </a:r>
            <a:r>
              <a:rPr lang="ko-KR" altLang="en-US" dirty="0"/>
              <a:t> 사료첨가물에 의해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en-US" altLang="ko-KR" dirty="0"/>
              <a:t>- </a:t>
            </a:r>
            <a:r>
              <a:rPr lang="ko-KR" altLang="en-US" dirty="0"/>
              <a:t>우물물 등 음수에서 얻어지는 불소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3) </a:t>
            </a:r>
            <a:r>
              <a:rPr lang="ko-KR" altLang="en-US" dirty="0" err="1" smtClean="0">
                <a:solidFill>
                  <a:srgbClr val="002060"/>
                </a:solidFill>
              </a:rPr>
              <a:t>기병론</a:t>
            </a:r>
            <a:r>
              <a:rPr lang="ko-KR" altLang="en-US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전신적인 </a:t>
            </a:r>
            <a:r>
              <a:rPr lang="ko-KR" altLang="en-US" dirty="0" err="1" smtClean="0"/>
              <a:t>조직독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err="1" smtClean="0"/>
              <a:t>불화수소산의</a:t>
            </a:r>
            <a:r>
              <a:rPr lang="ko-KR" altLang="en-US" dirty="0" smtClean="0"/>
              <a:t> 형성으로 위장점막 자극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err="1" smtClean="0"/>
              <a:t>인산염과</a:t>
            </a:r>
            <a:r>
              <a:rPr lang="ko-KR" altLang="en-US" dirty="0" smtClean="0"/>
              <a:t> 결합하여 치아와 골에 침착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②불소중독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472518" cy="5715040"/>
          </a:xfrm>
        </p:spPr>
        <p:txBody>
          <a:bodyPr>
            <a:normAutofit fontScale="40000" lnSpcReduction="20000"/>
          </a:bodyPr>
          <a:lstStyle/>
          <a:p>
            <a:r>
              <a:rPr lang="en-US" altLang="ko-KR" sz="3400" dirty="0" smtClean="0">
                <a:solidFill>
                  <a:srgbClr val="002060"/>
                </a:solidFill>
              </a:rPr>
              <a:t>4</a:t>
            </a:r>
            <a:r>
              <a:rPr lang="en-US" altLang="ko-KR" sz="3400" dirty="0">
                <a:solidFill>
                  <a:srgbClr val="002060"/>
                </a:solidFill>
              </a:rPr>
              <a:t>) </a:t>
            </a:r>
            <a:r>
              <a:rPr lang="ko-KR" altLang="en-US" sz="3400" dirty="0">
                <a:solidFill>
                  <a:srgbClr val="002060"/>
                </a:solidFill>
              </a:rPr>
              <a:t>증상 </a:t>
            </a:r>
          </a:p>
          <a:p>
            <a:r>
              <a:rPr lang="ko-KR" altLang="en-US" sz="3400" dirty="0"/>
              <a:t>① </a:t>
            </a:r>
            <a:r>
              <a:rPr lang="ko-KR" altLang="en-US" sz="3400" dirty="0" smtClean="0"/>
              <a:t>급성증상</a:t>
            </a:r>
            <a:r>
              <a:rPr lang="en-US" altLang="ko-KR" sz="3400" dirty="0" smtClean="0"/>
              <a:t> </a:t>
            </a:r>
          </a:p>
          <a:p>
            <a:pPr>
              <a:buNone/>
            </a:pPr>
            <a:r>
              <a:rPr lang="en-US" altLang="ko-KR" sz="3400" dirty="0"/>
              <a:t> </a:t>
            </a:r>
            <a:r>
              <a:rPr lang="en-US" altLang="ko-KR" sz="3400" dirty="0" smtClean="0"/>
              <a:t>   </a:t>
            </a:r>
            <a:r>
              <a:rPr lang="ko-KR" altLang="en-US" sz="3400" dirty="0" err="1" smtClean="0"/>
              <a:t>근진전</a:t>
            </a:r>
            <a:r>
              <a:rPr lang="en-US" altLang="ko-KR" sz="3400" dirty="0"/>
              <a:t>, </a:t>
            </a:r>
            <a:r>
              <a:rPr lang="ko-KR" altLang="en-US" sz="3400" dirty="0"/>
              <a:t>허약</a:t>
            </a:r>
            <a:r>
              <a:rPr lang="en-US" altLang="ko-KR" sz="3400" dirty="0"/>
              <a:t>, </a:t>
            </a:r>
            <a:r>
              <a:rPr lang="ko-KR" altLang="en-US" sz="3400" dirty="0"/>
              <a:t>깜짝 놀람</a:t>
            </a:r>
            <a:r>
              <a:rPr lang="en-US" altLang="ko-KR" sz="3400" dirty="0"/>
              <a:t>, </a:t>
            </a:r>
            <a:r>
              <a:rPr lang="ko-KR" altLang="en-US" sz="3400" dirty="0"/>
              <a:t>동공산대</a:t>
            </a:r>
            <a:r>
              <a:rPr lang="en-US" altLang="ko-KR" sz="3400" dirty="0"/>
              <a:t>, </a:t>
            </a:r>
            <a:r>
              <a:rPr lang="ko-KR" altLang="en-US" sz="3400" dirty="0"/>
              <a:t>지각과민</a:t>
            </a:r>
            <a:r>
              <a:rPr lang="en-US" altLang="ko-KR" sz="3400" dirty="0"/>
              <a:t>, </a:t>
            </a:r>
            <a:r>
              <a:rPr lang="ko-KR" altLang="en-US" sz="3400" dirty="0"/>
              <a:t>계속적인 이갈기 후 진행되면 폐사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개와 돼지</a:t>
            </a:r>
            <a:r>
              <a:rPr lang="en-US" altLang="ko-KR" sz="3400" dirty="0"/>
              <a:t>: </a:t>
            </a:r>
            <a:r>
              <a:rPr lang="ko-KR" altLang="en-US" sz="3400" dirty="0"/>
              <a:t>위장염</a:t>
            </a:r>
            <a:r>
              <a:rPr lang="en-US" altLang="ko-KR" sz="3400" dirty="0"/>
              <a:t>, </a:t>
            </a:r>
            <a:r>
              <a:rPr lang="ko-KR" altLang="en-US" sz="3400" dirty="0" err="1"/>
              <a:t>식욕절폐</a:t>
            </a:r>
            <a:r>
              <a:rPr lang="en-US" altLang="ko-KR" sz="3400" dirty="0"/>
              <a:t>, </a:t>
            </a:r>
            <a:r>
              <a:rPr lang="ko-KR" altLang="en-US" sz="3400" dirty="0"/>
              <a:t>구토</a:t>
            </a:r>
            <a:r>
              <a:rPr lang="en-US" altLang="ko-KR" sz="3400" dirty="0"/>
              <a:t>, </a:t>
            </a:r>
            <a:r>
              <a:rPr lang="ko-KR" altLang="en-US" sz="3400" dirty="0"/>
              <a:t>설사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반추동물 </a:t>
            </a:r>
            <a:r>
              <a:rPr lang="en-US" altLang="ko-KR" sz="3400" dirty="0"/>
              <a:t>: </a:t>
            </a:r>
            <a:r>
              <a:rPr lang="ko-KR" altLang="en-US" sz="3400" dirty="0"/>
              <a:t>제 </a:t>
            </a:r>
            <a:r>
              <a:rPr lang="en-US" altLang="ko-KR" sz="3400" dirty="0"/>
              <a:t>1</a:t>
            </a:r>
            <a:r>
              <a:rPr lang="ko-KR" altLang="en-US" sz="3400" dirty="0"/>
              <a:t>위의 운동정지와 변비</a:t>
            </a:r>
            <a:r>
              <a:rPr lang="en-US" altLang="ko-KR" sz="3400" dirty="0"/>
              <a:t>, </a:t>
            </a:r>
            <a:r>
              <a:rPr lang="ko-KR" altLang="en-US" sz="3400" dirty="0"/>
              <a:t>설사</a:t>
            </a:r>
            <a:r>
              <a:rPr lang="en-US" altLang="ko-KR" sz="3400" dirty="0"/>
              <a:t>. </a:t>
            </a:r>
            <a:endParaRPr lang="en-US" altLang="ko-KR" sz="3400" dirty="0" smtClean="0"/>
          </a:p>
          <a:p>
            <a:pPr>
              <a:buNone/>
            </a:pPr>
            <a:endParaRPr lang="ko-KR" altLang="en-US" sz="3400" dirty="0"/>
          </a:p>
          <a:p>
            <a:r>
              <a:rPr lang="ko-KR" altLang="en-US" sz="3400" dirty="0"/>
              <a:t>② </a:t>
            </a:r>
            <a:r>
              <a:rPr lang="ko-KR" altLang="en-US" sz="3400" dirty="0" smtClean="0"/>
              <a:t>만성증상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치성불소중독</a:t>
            </a:r>
            <a:r>
              <a:rPr lang="en-US" altLang="ko-KR" sz="3400" dirty="0"/>
              <a:t>(dental </a:t>
            </a:r>
            <a:r>
              <a:rPr lang="en-US" altLang="ko-KR" sz="3400" dirty="0" err="1"/>
              <a:t>fluorosis</a:t>
            </a:r>
            <a:r>
              <a:rPr lang="en-US" altLang="ko-KR" sz="3400" dirty="0"/>
              <a:t>): </a:t>
            </a:r>
            <a:r>
              <a:rPr lang="ko-KR" altLang="en-US" sz="3400" dirty="0"/>
              <a:t>치아의 변화</a:t>
            </a:r>
            <a:r>
              <a:rPr lang="en-US" altLang="ko-KR" sz="3400" dirty="0"/>
              <a:t>.(</a:t>
            </a:r>
            <a:r>
              <a:rPr lang="ko-KR" altLang="en-US" sz="3400" dirty="0"/>
              <a:t>초기</a:t>
            </a:r>
            <a:r>
              <a:rPr lang="en-US" altLang="ko-KR" sz="3400" dirty="0"/>
              <a:t>)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손상성 불소중독</a:t>
            </a:r>
            <a:r>
              <a:rPr lang="en-US" altLang="ko-KR" sz="3400" dirty="0"/>
              <a:t>(</a:t>
            </a:r>
            <a:r>
              <a:rPr lang="en-US" altLang="ko-KR" sz="3400" dirty="0" err="1"/>
              <a:t>Osteo</a:t>
            </a:r>
            <a:r>
              <a:rPr lang="en-US" altLang="ko-KR" sz="3400" dirty="0"/>
              <a:t> </a:t>
            </a:r>
            <a:r>
              <a:rPr lang="en-US" altLang="ko-KR" sz="3400" dirty="0" err="1"/>
              <a:t>fluorosis</a:t>
            </a:r>
            <a:r>
              <a:rPr lang="en-US" altLang="ko-KR" sz="3400" dirty="0"/>
              <a:t>) : </a:t>
            </a:r>
            <a:r>
              <a:rPr lang="ko-KR" altLang="en-US" sz="3400" dirty="0"/>
              <a:t>치아의 변화와 더불어 파행과 </a:t>
            </a:r>
            <a:r>
              <a:rPr lang="ko-KR" altLang="en-US" sz="3400" dirty="0" smtClean="0"/>
              <a:t>전신적인 </a:t>
            </a:r>
            <a:r>
              <a:rPr lang="ko-KR" altLang="en-US" sz="3400" dirty="0" err="1"/>
              <a:t>병변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소에서 집단적인 </a:t>
            </a:r>
            <a:r>
              <a:rPr lang="ko-KR" altLang="en-US" sz="3400" dirty="0" err="1"/>
              <a:t>고관절</a:t>
            </a:r>
            <a:r>
              <a:rPr lang="ko-KR" altLang="en-US" sz="3400" dirty="0"/>
              <a:t> 파행은 불소중독의 특징</a:t>
            </a:r>
            <a:r>
              <a:rPr lang="en-US" altLang="ko-KR" sz="3400" dirty="0"/>
              <a:t>. </a:t>
            </a:r>
            <a:endParaRPr lang="en-US" altLang="ko-KR" sz="3400" dirty="0" smtClean="0"/>
          </a:p>
          <a:p>
            <a:pPr>
              <a:buNone/>
            </a:pPr>
            <a:endParaRPr lang="ko-KR" altLang="en-US" sz="3400" dirty="0"/>
          </a:p>
          <a:p>
            <a:r>
              <a:rPr lang="en-US" altLang="ko-KR" sz="3400" dirty="0">
                <a:solidFill>
                  <a:srgbClr val="002060"/>
                </a:solidFill>
              </a:rPr>
              <a:t>5) </a:t>
            </a:r>
            <a:r>
              <a:rPr lang="ko-KR" altLang="en-US" sz="3400" dirty="0">
                <a:solidFill>
                  <a:srgbClr val="002060"/>
                </a:solidFill>
              </a:rPr>
              <a:t>임상병리 </a:t>
            </a:r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중독된 동물 조직중의 구연산 농도의 측정에 의한 간접 검사</a:t>
            </a:r>
            <a:r>
              <a:rPr lang="en-US" altLang="ko-KR" sz="3400" dirty="0"/>
              <a:t>. </a:t>
            </a:r>
            <a:endParaRPr lang="en-US" altLang="ko-KR" sz="3400" dirty="0" smtClean="0"/>
          </a:p>
          <a:p>
            <a:pPr>
              <a:buNone/>
            </a:pPr>
            <a:endParaRPr lang="ko-KR" altLang="en-US" sz="3400" dirty="0"/>
          </a:p>
          <a:p>
            <a:r>
              <a:rPr lang="en-US" altLang="ko-KR" sz="3400" dirty="0">
                <a:solidFill>
                  <a:srgbClr val="002060"/>
                </a:solidFill>
              </a:rPr>
              <a:t>6) </a:t>
            </a:r>
            <a:r>
              <a:rPr lang="ko-KR" altLang="en-US" sz="3400" dirty="0">
                <a:solidFill>
                  <a:srgbClr val="002060"/>
                </a:solidFill>
              </a:rPr>
              <a:t>부검 </a:t>
            </a:r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급성</a:t>
            </a:r>
            <a:r>
              <a:rPr lang="en-US" altLang="ko-KR" sz="3400" dirty="0"/>
              <a:t>: </a:t>
            </a:r>
            <a:r>
              <a:rPr lang="ko-KR" altLang="en-US" sz="3400" dirty="0"/>
              <a:t>심한 위장염과 뼈는 </a:t>
            </a:r>
            <a:r>
              <a:rPr lang="ko-KR" altLang="en-US" sz="3400" dirty="0" err="1"/>
              <a:t>분필같은</a:t>
            </a:r>
            <a:r>
              <a:rPr lang="ko-KR" altLang="en-US" sz="3400" dirty="0"/>
              <a:t> 외관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장골간에 </a:t>
            </a:r>
            <a:r>
              <a:rPr lang="ko-KR" altLang="en-US" sz="3400" dirty="0" err="1"/>
              <a:t>골신생이</a:t>
            </a:r>
            <a:r>
              <a:rPr lang="ko-KR" altLang="en-US" sz="3400" dirty="0"/>
              <a:t> 있고 어린 동물은 에나멜질과 상아질의 부전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 err="1"/>
              <a:t>중증시</a:t>
            </a:r>
            <a:r>
              <a:rPr lang="ko-KR" altLang="en-US" sz="3400" dirty="0"/>
              <a:t> 재생불량성 빈혈도 발생</a:t>
            </a:r>
            <a:r>
              <a:rPr lang="en-US" altLang="ko-KR" sz="3400" dirty="0"/>
              <a:t>. </a:t>
            </a:r>
            <a:endParaRPr lang="en-US" altLang="ko-KR" sz="3400" dirty="0" smtClean="0"/>
          </a:p>
          <a:p>
            <a:pPr>
              <a:buNone/>
            </a:pPr>
            <a:endParaRPr lang="ko-KR" altLang="en-US" sz="3400" dirty="0"/>
          </a:p>
          <a:p>
            <a:r>
              <a:rPr lang="en-US" altLang="ko-KR" sz="3400" dirty="0">
                <a:solidFill>
                  <a:srgbClr val="002060"/>
                </a:solidFill>
              </a:rPr>
              <a:t>7) </a:t>
            </a:r>
            <a:r>
              <a:rPr lang="ko-KR" altLang="en-US" sz="3400" dirty="0">
                <a:solidFill>
                  <a:srgbClr val="002060"/>
                </a:solidFill>
              </a:rPr>
              <a:t>치료 </a:t>
            </a:r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ko-KR" altLang="en-US" sz="3400" dirty="0"/>
              <a:t>불소의 섭취방지하고 </a:t>
            </a:r>
            <a:r>
              <a:rPr lang="en-US" altLang="ko-KR" sz="3400" dirty="0" err="1"/>
              <a:t>aluminium</a:t>
            </a:r>
            <a:r>
              <a:rPr lang="en-US" altLang="ko-KR" sz="3400" dirty="0"/>
              <a:t> </a:t>
            </a:r>
            <a:r>
              <a:rPr lang="en-US" altLang="ko-KR" sz="3400" dirty="0" err="1"/>
              <a:t>sultate</a:t>
            </a:r>
            <a:r>
              <a:rPr lang="ko-KR" altLang="en-US" sz="3400" dirty="0"/>
              <a:t>의 대량 투여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pPr>
              <a:buNone/>
            </a:pPr>
            <a:r>
              <a:rPr lang="en-US" altLang="ko-KR" sz="3400" dirty="0" smtClean="0"/>
              <a:t>    - </a:t>
            </a:r>
            <a:r>
              <a:rPr lang="en-US" altLang="ko-KR" sz="3400" dirty="0"/>
              <a:t>Calcium salts</a:t>
            </a:r>
            <a:r>
              <a:rPr lang="ko-KR" altLang="en-US" sz="3400" dirty="0"/>
              <a:t>의 정맥주사와 </a:t>
            </a:r>
            <a:r>
              <a:rPr lang="en-US" altLang="ko-KR" sz="3400" dirty="0"/>
              <a:t>glucose</a:t>
            </a:r>
            <a:r>
              <a:rPr lang="ko-KR" altLang="en-US" sz="3400" dirty="0"/>
              <a:t>의 비경구투여</a:t>
            </a:r>
            <a:r>
              <a:rPr lang="en-US" altLang="ko-KR" sz="3400" dirty="0"/>
              <a:t>. </a:t>
            </a:r>
            <a:endParaRPr lang="ko-KR" altLang="en-US" sz="3400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③비소중독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sz="4400" b="1" dirty="0"/>
              <a:t>비소 중독</a:t>
            </a:r>
            <a:r>
              <a:rPr lang="en-US" altLang="ko-KR" sz="4400" b="1" dirty="0"/>
              <a:t>(</a:t>
            </a:r>
            <a:r>
              <a:rPr lang="en-US" sz="4400" b="1" dirty="0"/>
              <a:t>Arsenic </a:t>
            </a:r>
            <a:r>
              <a:rPr lang="en-US" sz="4400" b="1" dirty="0" smtClean="0"/>
              <a:t>Poisoning)</a:t>
            </a:r>
          </a:p>
          <a:p>
            <a:pPr>
              <a:buNone/>
            </a:pPr>
            <a:r>
              <a:rPr lang="en-US" altLang="ko-KR" dirty="0" smtClean="0"/>
              <a:t>    : </a:t>
            </a:r>
            <a:r>
              <a:rPr lang="ko-KR" altLang="en-US" dirty="0"/>
              <a:t>경구 </a:t>
            </a:r>
            <a:r>
              <a:rPr lang="ko-KR" altLang="en-US" dirty="0" err="1"/>
              <a:t>섭취시</a:t>
            </a:r>
            <a:r>
              <a:rPr lang="ko-KR" altLang="en-US" dirty="0"/>
              <a:t> 중독다발</a:t>
            </a:r>
            <a:r>
              <a:rPr lang="en-US" altLang="ko-KR" dirty="0"/>
              <a:t>( </a:t>
            </a:r>
            <a:r>
              <a:rPr lang="ko-KR" altLang="en-US" dirty="0" err="1"/>
              <a:t>아비산나트륨</a:t>
            </a:r>
            <a:r>
              <a:rPr lang="ko-KR" altLang="en-US" dirty="0"/>
              <a:t> </a:t>
            </a:r>
            <a:r>
              <a:rPr lang="en-US" altLang="ko-KR" dirty="0"/>
              <a:t>- </a:t>
            </a:r>
            <a:r>
              <a:rPr lang="ko-KR" altLang="en-US" dirty="0"/>
              <a:t>중독성 큼 </a:t>
            </a:r>
            <a:r>
              <a:rPr lang="en-US" altLang="ko-KR" dirty="0"/>
              <a:t>), </a:t>
            </a:r>
            <a:r>
              <a:rPr lang="ko-KR" altLang="en-US" dirty="0" err="1"/>
              <a:t>경피흡수시</a:t>
            </a:r>
            <a:r>
              <a:rPr lang="ko-KR" altLang="en-US" dirty="0"/>
              <a:t> 중독 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1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역학 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>
                <a:solidFill>
                  <a:srgbClr val="002060"/>
                </a:solidFill>
              </a:rPr>
              <a:t> </a:t>
            </a:r>
            <a:r>
              <a:rPr lang="en-US" altLang="ko-KR" dirty="0" smtClean="0">
                <a:solidFill>
                  <a:srgbClr val="002060"/>
                </a:solidFill>
              </a:rPr>
              <a:t>   </a:t>
            </a:r>
            <a:r>
              <a:rPr lang="en-US" altLang="ko-KR" dirty="0" smtClean="0"/>
              <a:t>: </a:t>
            </a:r>
            <a:r>
              <a:rPr lang="ko-KR" altLang="en-US" dirty="0"/>
              <a:t>돼지 비육촉진제</a:t>
            </a:r>
            <a:r>
              <a:rPr lang="en-US" altLang="ko-KR" dirty="0"/>
              <a:t>, </a:t>
            </a:r>
            <a:r>
              <a:rPr lang="ko-KR" altLang="en-US" dirty="0" err="1"/>
              <a:t>셀레늄</a:t>
            </a:r>
            <a:r>
              <a:rPr lang="ko-KR" altLang="en-US" dirty="0"/>
              <a:t> 중독의 해독제</a:t>
            </a:r>
            <a:r>
              <a:rPr lang="en-US" altLang="ko-KR" dirty="0"/>
              <a:t>, </a:t>
            </a:r>
            <a:r>
              <a:rPr lang="en-US" altLang="ko-KR" dirty="0" err="1"/>
              <a:t>vibriosis</a:t>
            </a:r>
            <a:r>
              <a:rPr lang="en-US" altLang="ko-KR" dirty="0"/>
              <a:t> </a:t>
            </a:r>
            <a:r>
              <a:rPr lang="ko-KR" altLang="en-US" dirty="0"/>
              <a:t>치료제</a:t>
            </a:r>
            <a:r>
              <a:rPr lang="en-US" altLang="ko-KR" dirty="0"/>
              <a:t>, </a:t>
            </a:r>
            <a:r>
              <a:rPr lang="ko-KR" altLang="en-US" dirty="0"/>
              <a:t>제초제</a:t>
            </a:r>
            <a:r>
              <a:rPr lang="en-US" altLang="ko-KR" dirty="0"/>
              <a:t>, </a:t>
            </a:r>
            <a:r>
              <a:rPr lang="ko-KR" altLang="en-US" dirty="0"/>
              <a:t>외부기생충 구충제 과량 경구 </a:t>
            </a:r>
            <a:r>
              <a:rPr lang="ko-KR" altLang="en-US" dirty="0" err="1"/>
              <a:t>섭취시</a:t>
            </a:r>
            <a:r>
              <a:rPr lang="en-US" altLang="ko-KR" dirty="0"/>
              <a:t>, </a:t>
            </a:r>
            <a:r>
              <a:rPr lang="ko-KR" altLang="en-US" dirty="0"/>
              <a:t>철</a:t>
            </a:r>
            <a:r>
              <a:rPr lang="en-US" altLang="ko-KR" dirty="0"/>
              <a:t>, </a:t>
            </a:r>
            <a:r>
              <a:rPr lang="ko-KR" altLang="en-US" dirty="0"/>
              <a:t>구리 광석 제련소의 연기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2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 err="1">
                <a:solidFill>
                  <a:srgbClr val="002060"/>
                </a:solidFill>
              </a:rPr>
              <a:t>기병론</a:t>
            </a:r>
            <a:r>
              <a:rPr lang="ko-KR" altLang="en-US" dirty="0">
                <a:solidFill>
                  <a:srgbClr val="002060"/>
                </a:solidFill>
              </a:rPr>
              <a:t> 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>
                <a:solidFill>
                  <a:srgbClr val="002060"/>
                </a:solidFill>
              </a:rPr>
              <a:t> </a:t>
            </a:r>
            <a:r>
              <a:rPr lang="en-US" altLang="ko-KR" dirty="0" smtClean="0">
                <a:solidFill>
                  <a:srgbClr val="002060"/>
                </a:solidFill>
              </a:rPr>
              <a:t>   </a:t>
            </a:r>
            <a:r>
              <a:rPr lang="en-US" altLang="ko-KR" dirty="0" smtClean="0"/>
              <a:t> </a:t>
            </a:r>
            <a:r>
              <a:rPr lang="ko-KR" altLang="en-US" dirty="0" err="1"/>
              <a:t>전신조직독</a:t>
            </a:r>
            <a:r>
              <a:rPr lang="en-US" altLang="ko-KR" dirty="0"/>
              <a:t>, </a:t>
            </a:r>
            <a:r>
              <a:rPr lang="ko-KR" altLang="en-US" dirty="0"/>
              <a:t>조직효소중의 </a:t>
            </a:r>
            <a:r>
              <a:rPr lang="en-US" altLang="ko-KR" dirty="0"/>
              <a:t>-SH(</a:t>
            </a:r>
            <a:r>
              <a:rPr lang="en-US" altLang="ko-KR" dirty="0" err="1"/>
              <a:t>thiol</a:t>
            </a:r>
            <a:r>
              <a:rPr lang="ko-KR" altLang="en-US" dirty="0"/>
              <a:t>기</a:t>
            </a:r>
            <a:r>
              <a:rPr lang="en-US" altLang="ko-KR" dirty="0"/>
              <a:t>)</a:t>
            </a:r>
            <a:r>
              <a:rPr lang="ko-KR" altLang="en-US" dirty="0"/>
              <a:t>기와 결합하여 불활성화함으로써 독성발현</a:t>
            </a:r>
            <a:r>
              <a:rPr lang="en-US" altLang="ko-KR" dirty="0"/>
              <a:t>, </a:t>
            </a:r>
            <a:r>
              <a:rPr lang="ko-KR" altLang="en-US" dirty="0"/>
              <a:t>신경조직에 친화성 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3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증상 </a:t>
            </a:r>
          </a:p>
          <a:p>
            <a:pPr>
              <a:buNone/>
            </a:pPr>
            <a:r>
              <a:rPr lang="ko-KR" altLang="en-US" dirty="0" smtClean="0"/>
              <a:t>     ① </a:t>
            </a:r>
            <a:r>
              <a:rPr lang="ko-KR" altLang="en-US" dirty="0" err="1"/>
              <a:t>급성시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무기비소로 인한 심한 위장염</a:t>
            </a:r>
            <a:r>
              <a:rPr lang="en-US" altLang="ko-KR" dirty="0"/>
              <a:t>, </a:t>
            </a:r>
            <a:r>
              <a:rPr lang="ko-KR" altLang="en-US" dirty="0"/>
              <a:t>심한 복통</a:t>
            </a:r>
            <a:r>
              <a:rPr lang="en-US" altLang="ko-KR" dirty="0"/>
              <a:t>, </a:t>
            </a:r>
            <a:r>
              <a:rPr lang="ko-KR" altLang="en-US" dirty="0"/>
              <a:t>불안</a:t>
            </a:r>
            <a:r>
              <a:rPr lang="en-US" altLang="ko-KR" dirty="0"/>
              <a:t>, </a:t>
            </a:r>
            <a:r>
              <a:rPr lang="ko-KR" altLang="en-US" dirty="0"/>
              <a:t>신음</a:t>
            </a:r>
            <a:r>
              <a:rPr lang="en-US" altLang="ko-KR" dirty="0"/>
              <a:t>, </a:t>
            </a:r>
            <a:r>
              <a:rPr lang="ko-KR" altLang="en-US" dirty="0"/>
              <a:t>호흡수 증가</a:t>
            </a:r>
            <a:r>
              <a:rPr lang="en-US" altLang="ko-KR" dirty="0"/>
              <a:t>, </a:t>
            </a:r>
            <a:r>
              <a:rPr lang="ko-KR" altLang="en-US" dirty="0"/>
              <a:t>유연</a:t>
            </a:r>
            <a:r>
              <a:rPr lang="en-US" altLang="ko-KR" dirty="0"/>
              <a:t>, </a:t>
            </a:r>
            <a:r>
              <a:rPr lang="ko-KR" altLang="en-US" dirty="0"/>
              <a:t>이갈기</a:t>
            </a:r>
            <a:r>
              <a:rPr lang="en-US" altLang="ko-KR" dirty="0"/>
              <a:t>, </a:t>
            </a:r>
            <a:r>
              <a:rPr lang="ko-KR" altLang="en-US" dirty="0"/>
              <a:t>구토</a:t>
            </a:r>
            <a:r>
              <a:rPr lang="en-US" altLang="ko-KR" dirty="0"/>
              <a:t>, </a:t>
            </a:r>
            <a:r>
              <a:rPr lang="ko-KR" altLang="en-US" dirty="0"/>
              <a:t>완전한 제</a:t>
            </a:r>
            <a:r>
              <a:rPr lang="en-US" altLang="ko-KR" dirty="0"/>
              <a:t>1</a:t>
            </a:r>
            <a:r>
              <a:rPr lang="ko-KR" altLang="en-US" dirty="0"/>
              <a:t>위의 이완</a:t>
            </a:r>
            <a:r>
              <a:rPr lang="en-US" altLang="ko-KR" dirty="0"/>
              <a:t>, </a:t>
            </a:r>
            <a:r>
              <a:rPr lang="ko-KR" altLang="en-US" dirty="0" err="1"/>
              <a:t>악취나는</a:t>
            </a:r>
            <a:r>
              <a:rPr lang="ko-KR" altLang="en-US" dirty="0"/>
              <a:t> 액상의 설사</a:t>
            </a:r>
            <a:r>
              <a:rPr lang="en-US" altLang="ko-KR" dirty="0"/>
              <a:t>, </a:t>
            </a:r>
            <a:r>
              <a:rPr lang="ko-KR" altLang="en-US" dirty="0" err="1"/>
              <a:t>심박수의</a:t>
            </a:r>
            <a:r>
              <a:rPr lang="ko-KR" altLang="en-US" dirty="0"/>
              <a:t> 증가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ko-KR" altLang="en-US" dirty="0" smtClean="0"/>
              <a:t>     ② </a:t>
            </a:r>
            <a:r>
              <a:rPr lang="ko-KR" altLang="en-US" dirty="0" err="1"/>
              <a:t>만성시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후구</a:t>
            </a:r>
            <a:r>
              <a:rPr lang="ko-KR" altLang="en-US" dirty="0"/>
              <a:t> 또는 사지 마비와 같은 신경증상</a:t>
            </a:r>
            <a:r>
              <a:rPr lang="en-US" altLang="ko-KR" dirty="0"/>
              <a:t>, </a:t>
            </a:r>
            <a:r>
              <a:rPr lang="ko-KR" altLang="en-US" dirty="0"/>
              <a:t>성장장애와 건조하고 </a:t>
            </a:r>
            <a:r>
              <a:rPr lang="ko-KR" altLang="en-US" dirty="0" err="1"/>
              <a:t>역립된</a:t>
            </a:r>
            <a:r>
              <a:rPr lang="ko-KR" altLang="en-US" dirty="0"/>
              <a:t> 피모 </a:t>
            </a:r>
          </a:p>
          <a:p>
            <a:endParaRPr lang="en-US" altLang="ko-KR" dirty="0" smtClean="0">
              <a:solidFill>
                <a:srgbClr val="002060"/>
              </a:solidFill>
            </a:endParaRPr>
          </a:p>
          <a:p>
            <a:r>
              <a:rPr lang="en-US" altLang="ko-KR" dirty="0" smtClean="0">
                <a:solidFill>
                  <a:srgbClr val="002060"/>
                </a:solidFill>
              </a:rPr>
              <a:t>4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진단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중금속의 진단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en-US" altLang="ko-KR" dirty="0" err="1"/>
              <a:t>Reinsch</a:t>
            </a:r>
            <a:r>
              <a:rPr lang="en-US" altLang="ko-KR" dirty="0"/>
              <a:t> test : </a:t>
            </a:r>
            <a:r>
              <a:rPr lang="ko-KR" altLang="en-US" dirty="0"/>
              <a:t>수은 → 은색 변화</a:t>
            </a:r>
            <a:r>
              <a:rPr lang="en-US" altLang="ko-KR" dirty="0"/>
              <a:t>. </a:t>
            </a:r>
            <a:r>
              <a:rPr lang="ko-KR" altLang="en-US" dirty="0"/>
              <a:t>비소</a:t>
            </a:r>
            <a:r>
              <a:rPr lang="en-US" altLang="ko-KR" dirty="0"/>
              <a:t>, </a:t>
            </a:r>
            <a:r>
              <a:rPr lang="ko-KR" altLang="en-US" dirty="0"/>
              <a:t>납 → 흑색변화 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5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치료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수산화 제이철로 장내 비소를 침전시킴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해독제로서는 </a:t>
            </a:r>
            <a:r>
              <a:rPr lang="en-US" altLang="ko-KR" dirty="0"/>
              <a:t>sodium </a:t>
            </a:r>
            <a:r>
              <a:rPr lang="en-US" altLang="ko-KR" dirty="0" err="1"/>
              <a:t>thiosulphate</a:t>
            </a:r>
            <a:r>
              <a:rPr lang="en-US" altLang="ko-KR" dirty="0"/>
              <a:t>, BAL(</a:t>
            </a:r>
            <a:r>
              <a:rPr lang="ko-KR" altLang="en-US" dirty="0"/>
              <a:t>유기 비소 살충제 중독에 대한 해독제</a:t>
            </a:r>
            <a:r>
              <a:rPr lang="en-US" altLang="ko-KR" dirty="0"/>
              <a:t>)</a:t>
            </a:r>
            <a:r>
              <a:rPr lang="ko-KR" altLang="en-US" dirty="0"/>
              <a:t>도 유효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심한 </a:t>
            </a:r>
            <a:r>
              <a:rPr lang="ko-KR" altLang="en-US" dirty="0" err="1"/>
              <a:t>탈수시</a:t>
            </a:r>
            <a:r>
              <a:rPr lang="ko-KR" altLang="en-US" dirty="0"/>
              <a:t> 다량의 수액 필요</a:t>
            </a:r>
            <a:r>
              <a:rPr lang="en-US" altLang="ko-KR" dirty="0"/>
              <a:t>, </a:t>
            </a:r>
            <a:r>
              <a:rPr lang="ko-KR" altLang="en-US" dirty="0"/>
              <a:t>수렴제의 경구투여도 탈수방지에 도움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④</a:t>
            </a:r>
            <a:r>
              <a:rPr lang="ko-KR" altLang="en-US" dirty="0" err="1" smtClean="0"/>
              <a:t>셀레늄중독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 fontScale="25000" lnSpcReduction="20000"/>
          </a:bodyPr>
          <a:lstStyle/>
          <a:p>
            <a:r>
              <a:rPr lang="ko-KR" altLang="en-US" sz="7400" b="1" dirty="0" err="1"/>
              <a:t>셀레늄</a:t>
            </a:r>
            <a:r>
              <a:rPr lang="ko-KR" altLang="en-US" sz="7400" b="1" dirty="0"/>
              <a:t> 중독</a:t>
            </a:r>
            <a:r>
              <a:rPr lang="en-US" altLang="ko-KR" sz="7400" b="1" dirty="0"/>
              <a:t>(Selenium Poisoning) </a:t>
            </a:r>
            <a:endParaRPr lang="en-US" altLang="ko-KR" sz="7400" b="1" dirty="0" smtClean="0"/>
          </a:p>
          <a:p>
            <a:endParaRPr lang="en-US" altLang="ko-KR" sz="7400" b="1" dirty="0" smtClean="0">
              <a:solidFill>
                <a:srgbClr val="002060"/>
              </a:solidFill>
            </a:endParaRPr>
          </a:p>
          <a:p>
            <a:r>
              <a:rPr lang="en-US" altLang="ko-KR" sz="5600" dirty="0" smtClean="0">
                <a:solidFill>
                  <a:srgbClr val="002060"/>
                </a:solidFill>
              </a:rPr>
              <a:t>1</a:t>
            </a:r>
            <a:r>
              <a:rPr lang="en-US" altLang="ko-KR" sz="5600" dirty="0">
                <a:solidFill>
                  <a:srgbClr val="002060"/>
                </a:solidFill>
              </a:rPr>
              <a:t>) </a:t>
            </a:r>
            <a:r>
              <a:rPr lang="ko-KR" altLang="en-US" sz="5600" dirty="0">
                <a:solidFill>
                  <a:srgbClr val="002060"/>
                </a:solidFill>
              </a:rPr>
              <a:t>원인 </a:t>
            </a:r>
            <a:endParaRPr lang="en-US" altLang="ko-KR" sz="56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sz="5600" dirty="0" smtClean="0"/>
              <a:t>     </a:t>
            </a:r>
            <a:r>
              <a:rPr lang="ko-KR" altLang="en-US" sz="4800" dirty="0" err="1" smtClean="0"/>
              <a:t>셀레늄</a:t>
            </a:r>
            <a:r>
              <a:rPr lang="ko-KR" altLang="en-US" sz="4800" dirty="0" smtClean="0"/>
              <a:t> </a:t>
            </a:r>
            <a:r>
              <a:rPr lang="ko-KR" altLang="en-US" sz="4800" dirty="0"/>
              <a:t>농도 높은 토양의 목초나 곡류의 섭식에 기인</a:t>
            </a:r>
            <a:r>
              <a:rPr lang="en-US" altLang="ko-KR" sz="4800" dirty="0"/>
              <a:t>. </a:t>
            </a:r>
            <a:r>
              <a:rPr lang="ko-KR" altLang="en-US" sz="4800" dirty="0"/>
              <a:t>독성에 영향을 주는 인자 </a:t>
            </a:r>
            <a:r>
              <a:rPr lang="en-US" altLang="ko-KR" sz="4800" dirty="0"/>
              <a:t>- </a:t>
            </a:r>
            <a:r>
              <a:rPr lang="ko-KR" altLang="en-US" sz="4800" dirty="0"/>
              <a:t>식물중의 코발트와 단백질</a:t>
            </a:r>
            <a:r>
              <a:rPr lang="en-US" altLang="ko-KR" sz="4800" dirty="0"/>
              <a:t>, </a:t>
            </a:r>
            <a:r>
              <a:rPr lang="ko-KR" altLang="en-US" sz="4800" dirty="0" err="1"/>
              <a:t>셀렌의</a:t>
            </a:r>
            <a:r>
              <a:rPr lang="ko-KR" altLang="en-US" sz="4800" dirty="0"/>
              <a:t> 섭취기간</a:t>
            </a:r>
            <a:r>
              <a:rPr lang="en-US" altLang="ko-KR" sz="4800" dirty="0"/>
              <a:t>, </a:t>
            </a:r>
            <a:r>
              <a:rPr lang="ko-KR" altLang="en-US" sz="4800" dirty="0"/>
              <a:t>횟수 및 </a:t>
            </a:r>
            <a:r>
              <a:rPr lang="ko-KR" altLang="en-US" sz="4800" dirty="0" err="1"/>
              <a:t>동물종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‧ </a:t>
            </a:r>
            <a:r>
              <a:rPr lang="en-US" altLang="ko-KR" sz="4800" dirty="0"/>
              <a:t>1</a:t>
            </a:r>
            <a:r>
              <a:rPr lang="ko-KR" altLang="en-US" sz="4800" dirty="0"/>
              <a:t>회 경구투여로 중독되는 양 </a:t>
            </a:r>
            <a:r>
              <a:rPr lang="en-US" altLang="ko-KR" sz="4800" dirty="0"/>
              <a:t>: </a:t>
            </a:r>
            <a:r>
              <a:rPr lang="ko-KR" altLang="en-US" sz="4800" dirty="0"/>
              <a:t>말</a:t>
            </a:r>
            <a:r>
              <a:rPr lang="en-US" altLang="ko-KR" sz="4800" dirty="0"/>
              <a:t>, </a:t>
            </a:r>
            <a:r>
              <a:rPr lang="ko-KR" altLang="en-US" sz="4800" dirty="0"/>
              <a:t>면양</a:t>
            </a:r>
            <a:r>
              <a:rPr lang="en-US" altLang="ko-KR" sz="4800" dirty="0"/>
              <a:t>(2.2㎎/㎏), </a:t>
            </a:r>
            <a:r>
              <a:rPr lang="ko-KR" altLang="en-US" sz="4800" dirty="0"/>
              <a:t>소</a:t>
            </a:r>
            <a:r>
              <a:rPr lang="en-US" altLang="ko-KR" sz="4800" dirty="0"/>
              <a:t>(9.0㎎/㎏), </a:t>
            </a:r>
            <a:r>
              <a:rPr lang="ko-KR" altLang="en-US" sz="4800" dirty="0"/>
              <a:t>돼지</a:t>
            </a:r>
            <a:r>
              <a:rPr lang="en-US" altLang="ko-KR" sz="4800" dirty="0"/>
              <a:t>(15.0㎎/㎏) </a:t>
            </a:r>
            <a:endParaRPr lang="en-US" altLang="ko-KR" sz="4800" dirty="0" smtClean="0"/>
          </a:p>
          <a:p>
            <a:endParaRPr lang="ko-KR" altLang="en-US" sz="4800" dirty="0"/>
          </a:p>
          <a:p>
            <a:r>
              <a:rPr lang="en-US" altLang="ko-KR" sz="4800" dirty="0">
                <a:solidFill>
                  <a:srgbClr val="002060"/>
                </a:solidFill>
              </a:rPr>
              <a:t>2) </a:t>
            </a:r>
            <a:r>
              <a:rPr lang="ko-KR" altLang="en-US" sz="4800" dirty="0">
                <a:solidFill>
                  <a:srgbClr val="002060"/>
                </a:solidFill>
              </a:rPr>
              <a:t>증상 </a:t>
            </a:r>
          </a:p>
          <a:p>
            <a:pPr>
              <a:buNone/>
            </a:pPr>
            <a:r>
              <a:rPr lang="ko-KR" altLang="en-US" sz="4800" dirty="0" smtClean="0"/>
              <a:t>     ① </a:t>
            </a:r>
            <a:r>
              <a:rPr lang="ko-KR" altLang="en-US" sz="4800" dirty="0"/>
              <a:t>급성 </a:t>
            </a:r>
            <a:r>
              <a:rPr lang="en-US" altLang="ko-KR" sz="4800" dirty="0"/>
              <a:t>: </a:t>
            </a:r>
            <a:r>
              <a:rPr lang="ko-KR" altLang="en-US" sz="4800" dirty="0"/>
              <a:t>맹목과 방황</a:t>
            </a:r>
            <a:r>
              <a:rPr lang="en-US" altLang="ko-KR" sz="4800" dirty="0"/>
              <a:t>. </a:t>
            </a:r>
            <a:r>
              <a:rPr lang="ko-KR" altLang="en-US" sz="4800" dirty="0"/>
              <a:t>원운동</a:t>
            </a:r>
            <a:r>
              <a:rPr lang="en-US" altLang="ko-KR" sz="4800" dirty="0"/>
              <a:t>(blind staggers)</a:t>
            </a:r>
            <a:r>
              <a:rPr lang="ko-KR" altLang="en-US" sz="4800" dirty="0"/>
              <a:t>을 하다가 말기에는 마비</a:t>
            </a:r>
            <a:r>
              <a:rPr lang="en-US" altLang="ko-KR" sz="4800" dirty="0"/>
              <a:t>, </a:t>
            </a:r>
            <a:r>
              <a:rPr lang="ko-KR" altLang="en-US" sz="4800" dirty="0"/>
              <a:t>호흡부전으로 폐사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 - </a:t>
            </a:r>
            <a:r>
              <a:rPr lang="ko-KR" altLang="en-US" sz="4800" dirty="0"/>
              <a:t>면양</a:t>
            </a:r>
            <a:r>
              <a:rPr lang="en-US" altLang="ko-KR" sz="4800" dirty="0"/>
              <a:t>: </a:t>
            </a:r>
            <a:r>
              <a:rPr lang="ko-KR" altLang="en-US" sz="4800" dirty="0"/>
              <a:t>동공산대</a:t>
            </a:r>
            <a:r>
              <a:rPr lang="en-US" altLang="ko-KR" sz="4800" dirty="0"/>
              <a:t>, </a:t>
            </a:r>
            <a:r>
              <a:rPr lang="ko-KR" altLang="en-US" sz="4800" dirty="0" err="1"/>
              <a:t>치아노제</a:t>
            </a:r>
            <a:r>
              <a:rPr lang="ko-KR" altLang="en-US" sz="4800" dirty="0"/>
              <a:t> </a:t>
            </a:r>
            <a:r>
              <a:rPr lang="en-US" altLang="ko-KR" sz="4800" dirty="0"/>
              <a:t>&lt;-- </a:t>
            </a:r>
            <a:r>
              <a:rPr lang="ko-KR" altLang="en-US" sz="4800" dirty="0" err="1"/>
              <a:t>아셀레산염</a:t>
            </a:r>
            <a:r>
              <a:rPr lang="ko-KR" altLang="en-US" sz="4800" dirty="0"/>
              <a:t> </a:t>
            </a:r>
            <a:r>
              <a:rPr lang="ko-KR" altLang="en-US" sz="4800" dirty="0" err="1"/>
              <a:t>투여시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 - </a:t>
            </a:r>
            <a:r>
              <a:rPr lang="ko-KR" altLang="en-US" sz="4800" dirty="0"/>
              <a:t>돼지</a:t>
            </a:r>
            <a:r>
              <a:rPr lang="en-US" altLang="ko-KR" sz="4800" dirty="0"/>
              <a:t>: </a:t>
            </a:r>
            <a:r>
              <a:rPr lang="ko-KR" altLang="en-US" sz="4800" dirty="0"/>
              <a:t>구토</a:t>
            </a:r>
            <a:r>
              <a:rPr lang="en-US" altLang="ko-KR" sz="4800" dirty="0"/>
              <a:t>, </a:t>
            </a:r>
            <a:r>
              <a:rPr lang="ko-KR" altLang="en-US" sz="4800" dirty="0"/>
              <a:t>설사</a:t>
            </a:r>
            <a:r>
              <a:rPr lang="en-US" altLang="ko-KR" sz="4800" dirty="0"/>
              <a:t>, </a:t>
            </a:r>
            <a:r>
              <a:rPr lang="ko-KR" altLang="en-US" sz="4800" dirty="0"/>
              <a:t>둔감</a:t>
            </a:r>
            <a:r>
              <a:rPr lang="en-US" altLang="ko-KR" sz="4800" dirty="0"/>
              <a:t>, </a:t>
            </a:r>
            <a:r>
              <a:rPr lang="ko-KR" altLang="en-US" sz="4800" dirty="0"/>
              <a:t>호흡곤란</a:t>
            </a:r>
            <a:r>
              <a:rPr lang="en-US" altLang="ko-KR" sz="4800" dirty="0"/>
              <a:t>, </a:t>
            </a:r>
            <a:r>
              <a:rPr lang="ko-KR" altLang="en-US" sz="4800" dirty="0"/>
              <a:t>혼수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 - </a:t>
            </a:r>
            <a:r>
              <a:rPr lang="ko-KR" altLang="en-US" sz="4800" dirty="0"/>
              <a:t>종말</a:t>
            </a:r>
            <a:r>
              <a:rPr lang="en-US" altLang="ko-KR" sz="4800" dirty="0"/>
              <a:t>: </a:t>
            </a:r>
            <a:r>
              <a:rPr lang="ko-KR" altLang="en-US" sz="4800" dirty="0"/>
              <a:t>운동실조</a:t>
            </a:r>
            <a:r>
              <a:rPr lang="en-US" altLang="ko-KR" sz="4800" dirty="0"/>
              <a:t>, head pressing, </a:t>
            </a:r>
            <a:r>
              <a:rPr lang="ko-KR" altLang="en-US" sz="4800" dirty="0" err="1"/>
              <a:t>횡와</a:t>
            </a:r>
            <a:r>
              <a:rPr lang="en-US" altLang="ko-KR" sz="4800" dirty="0"/>
              <a:t>, </a:t>
            </a:r>
            <a:r>
              <a:rPr lang="ko-KR" altLang="en-US" sz="4800" dirty="0"/>
              <a:t>경련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ko-KR" altLang="en-US" sz="4800" dirty="0" smtClean="0"/>
              <a:t>     ② </a:t>
            </a:r>
            <a:r>
              <a:rPr lang="ko-KR" altLang="en-US" sz="4800" dirty="0"/>
              <a:t>만성 </a:t>
            </a:r>
            <a:r>
              <a:rPr lang="en-US" altLang="ko-KR" sz="4800" dirty="0"/>
              <a:t>: </a:t>
            </a:r>
            <a:r>
              <a:rPr lang="ko-KR" altLang="en-US" sz="4800" dirty="0"/>
              <a:t>침울</a:t>
            </a:r>
            <a:r>
              <a:rPr lang="en-US" altLang="ko-KR" sz="4800" dirty="0"/>
              <a:t>, </a:t>
            </a:r>
            <a:r>
              <a:rPr lang="ko-KR" altLang="en-US" sz="4800" dirty="0"/>
              <a:t>쇠약</a:t>
            </a:r>
            <a:r>
              <a:rPr lang="en-US" altLang="ko-KR" sz="4800" dirty="0"/>
              <a:t>, </a:t>
            </a:r>
            <a:r>
              <a:rPr lang="ko-KR" altLang="en-US" sz="4800" dirty="0"/>
              <a:t>원기소실</a:t>
            </a:r>
            <a:r>
              <a:rPr lang="en-US" altLang="ko-KR" sz="4800" dirty="0"/>
              <a:t>, </a:t>
            </a:r>
            <a:r>
              <a:rPr lang="ko-KR" altLang="en-US" sz="4800" dirty="0"/>
              <a:t>몸의 강직</a:t>
            </a:r>
            <a:r>
              <a:rPr lang="en-US" altLang="ko-KR" sz="4800" dirty="0"/>
              <a:t>, </a:t>
            </a:r>
            <a:r>
              <a:rPr lang="ko-KR" altLang="en-US" sz="4800" dirty="0"/>
              <a:t>파행</a:t>
            </a:r>
            <a:r>
              <a:rPr lang="en-US" altLang="ko-KR" sz="4800" dirty="0"/>
              <a:t>, </a:t>
            </a:r>
            <a:r>
              <a:rPr lang="ko-KR" altLang="en-US" sz="4800" dirty="0"/>
              <a:t>제관부의 종창</a:t>
            </a:r>
            <a:r>
              <a:rPr lang="en-US" altLang="ko-KR" sz="4800" dirty="0"/>
              <a:t>, </a:t>
            </a:r>
            <a:r>
              <a:rPr lang="ko-KR" altLang="en-US" sz="4800" dirty="0"/>
              <a:t>제의 변형과 </a:t>
            </a:r>
            <a:r>
              <a:rPr lang="ko-KR" altLang="en-US" sz="4800" dirty="0" err="1"/>
              <a:t>이개와</a:t>
            </a:r>
            <a:r>
              <a:rPr lang="ko-KR" altLang="en-US" sz="4800" dirty="0"/>
              <a:t> </a:t>
            </a:r>
            <a:r>
              <a:rPr lang="ko-KR" altLang="en-US" sz="4800" dirty="0" err="1"/>
              <a:t>탈락등의</a:t>
            </a:r>
            <a:r>
              <a:rPr lang="ko-KR" altLang="en-US" sz="4800" dirty="0"/>
              <a:t> 제이상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 - </a:t>
            </a:r>
            <a:r>
              <a:rPr lang="ko-KR" altLang="en-US" sz="4800" dirty="0"/>
              <a:t>소</a:t>
            </a:r>
            <a:r>
              <a:rPr lang="en-US" altLang="ko-KR" sz="4800" dirty="0"/>
              <a:t>, </a:t>
            </a:r>
            <a:r>
              <a:rPr lang="ko-KR" altLang="en-US" sz="4800" dirty="0"/>
              <a:t>말</a:t>
            </a:r>
            <a:r>
              <a:rPr lang="en-US" altLang="ko-KR" sz="4800" dirty="0"/>
              <a:t>, </a:t>
            </a:r>
            <a:r>
              <a:rPr lang="ko-KR" altLang="en-US" sz="4800" dirty="0"/>
              <a:t>노새</a:t>
            </a:r>
            <a:r>
              <a:rPr lang="en-US" altLang="ko-KR" sz="4800" dirty="0"/>
              <a:t>: </a:t>
            </a:r>
            <a:r>
              <a:rPr lang="ko-KR" altLang="en-US" sz="4800" dirty="0" err="1"/>
              <a:t>미근부와</a:t>
            </a:r>
            <a:r>
              <a:rPr lang="ko-KR" altLang="en-US" sz="4800" dirty="0"/>
              <a:t> </a:t>
            </a:r>
            <a:r>
              <a:rPr lang="ko-KR" altLang="en-US" sz="4800" dirty="0" err="1"/>
              <a:t>미선단부에</a:t>
            </a:r>
            <a:r>
              <a:rPr lang="ko-KR" altLang="en-US" sz="4800" dirty="0"/>
              <a:t> 탈모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 - </a:t>
            </a:r>
            <a:r>
              <a:rPr lang="ko-KR" altLang="en-US" sz="4800" dirty="0"/>
              <a:t>돼지</a:t>
            </a:r>
            <a:r>
              <a:rPr lang="en-US" altLang="ko-KR" sz="4800" dirty="0"/>
              <a:t>: </a:t>
            </a:r>
            <a:r>
              <a:rPr lang="ko-KR" altLang="en-US" sz="4800" dirty="0"/>
              <a:t>전신에 탈모 </a:t>
            </a:r>
          </a:p>
          <a:p>
            <a:pPr>
              <a:buNone/>
            </a:pPr>
            <a:r>
              <a:rPr lang="ko-KR" altLang="en-US" sz="4800" dirty="0" smtClean="0"/>
              <a:t>     ③ </a:t>
            </a:r>
            <a:r>
              <a:rPr lang="ko-KR" altLang="en-US" sz="4800" dirty="0" err="1"/>
              <a:t>부족시</a:t>
            </a:r>
            <a:r>
              <a:rPr lang="ko-KR" altLang="en-US" sz="4800" dirty="0"/>
              <a:t> </a:t>
            </a:r>
            <a:r>
              <a:rPr lang="ko-KR" altLang="en-US" sz="4800" dirty="0" err="1"/>
              <a:t>영양성</a:t>
            </a:r>
            <a:r>
              <a:rPr lang="ko-KR" altLang="en-US" sz="4800" dirty="0"/>
              <a:t> </a:t>
            </a:r>
            <a:r>
              <a:rPr lang="ko-KR" altLang="en-US" sz="4800" dirty="0" err="1"/>
              <a:t>근이영양증</a:t>
            </a:r>
            <a:r>
              <a:rPr lang="en-US" altLang="ko-KR" sz="4800" dirty="0"/>
              <a:t>, </a:t>
            </a:r>
            <a:r>
              <a:rPr lang="ko-KR" altLang="en-US" sz="4800" dirty="0"/>
              <a:t>태반정체</a:t>
            </a:r>
            <a:r>
              <a:rPr lang="en-US" altLang="ko-KR" sz="4800" dirty="0"/>
              <a:t>, </a:t>
            </a:r>
            <a:r>
              <a:rPr lang="ko-KR" altLang="en-US" sz="4800" dirty="0"/>
              <a:t>빈혈</a:t>
            </a:r>
            <a:r>
              <a:rPr lang="en-US" altLang="ko-KR" sz="4800" dirty="0"/>
              <a:t>, </a:t>
            </a:r>
            <a:r>
              <a:rPr lang="ko-KR" altLang="en-US" sz="4800" dirty="0"/>
              <a:t>상실심장</a:t>
            </a:r>
            <a:r>
              <a:rPr lang="en-US" altLang="ko-KR" sz="4800" dirty="0"/>
              <a:t>, </a:t>
            </a:r>
            <a:r>
              <a:rPr lang="ko-KR" altLang="en-US" sz="4800" dirty="0"/>
              <a:t>식이성 간증 </a:t>
            </a:r>
          </a:p>
          <a:p>
            <a:pPr>
              <a:buNone/>
            </a:pPr>
            <a:r>
              <a:rPr lang="ko-KR" altLang="en-US" sz="4800" dirty="0" smtClean="0"/>
              <a:t>     ④ </a:t>
            </a:r>
            <a:r>
              <a:rPr lang="ko-KR" altLang="en-US" sz="4800" dirty="0"/>
              <a:t>식물중의 코발트와 단백질 결핍 </a:t>
            </a:r>
            <a:r>
              <a:rPr lang="en-US" altLang="ko-KR" sz="4800" dirty="0"/>
              <a:t>: </a:t>
            </a:r>
            <a:r>
              <a:rPr lang="ko-KR" altLang="en-US" sz="4800" dirty="0" err="1"/>
              <a:t>셀레늄의</a:t>
            </a:r>
            <a:r>
              <a:rPr lang="ko-KR" altLang="en-US" sz="4800" dirty="0"/>
              <a:t> 중독</a:t>
            </a:r>
            <a:r>
              <a:rPr lang="en-US" altLang="ko-KR" sz="4800" dirty="0"/>
              <a:t>(</a:t>
            </a:r>
            <a:r>
              <a:rPr lang="ko-KR" altLang="en-US" sz="4800" dirty="0"/>
              <a:t>감수성 증가에 의해</a:t>
            </a:r>
            <a:r>
              <a:rPr lang="en-US" altLang="ko-KR" sz="4800" dirty="0"/>
              <a:t>) </a:t>
            </a:r>
            <a:endParaRPr lang="ko-KR" altLang="en-US" sz="4800" dirty="0"/>
          </a:p>
          <a:p>
            <a:endParaRPr lang="en-US" altLang="ko-KR" sz="4800" dirty="0" smtClean="0">
              <a:solidFill>
                <a:srgbClr val="002060"/>
              </a:solidFill>
            </a:endParaRPr>
          </a:p>
          <a:p>
            <a:r>
              <a:rPr lang="en-US" altLang="ko-KR" sz="4800" dirty="0" smtClean="0">
                <a:solidFill>
                  <a:srgbClr val="002060"/>
                </a:solidFill>
              </a:rPr>
              <a:t>3</a:t>
            </a:r>
            <a:r>
              <a:rPr lang="en-US" altLang="ko-KR" sz="4800" dirty="0">
                <a:solidFill>
                  <a:srgbClr val="002060"/>
                </a:solidFill>
              </a:rPr>
              <a:t>) </a:t>
            </a:r>
            <a:r>
              <a:rPr lang="ko-KR" altLang="en-US" sz="4800" dirty="0">
                <a:solidFill>
                  <a:srgbClr val="002060"/>
                </a:solidFill>
              </a:rPr>
              <a:t>진단 </a:t>
            </a:r>
          </a:p>
          <a:p>
            <a:pPr>
              <a:buNone/>
            </a:pPr>
            <a:r>
              <a:rPr lang="en-US" altLang="ko-KR" sz="4800" dirty="0" smtClean="0"/>
              <a:t>      - </a:t>
            </a:r>
            <a:r>
              <a:rPr lang="ko-KR" altLang="en-US" sz="4800" dirty="0"/>
              <a:t>급성</a:t>
            </a:r>
            <a:r>
              <a:rPr lang="en-US" altLang="ko-KR" sz="4800" dirty="0"/>
              <a:t>: </a:t>
            </a:r>
            <a:r>
              <a:rPr lang="ko-KR" altLang="en-US" sz="4800" dirty="0"/>
              <a:t>납의 </a:t>
            </a:r>
            <a:r>
              <a:rPr lang="ko-KR" altLang="en-US" sz="4800" dirty="0" err="1"/>
              <a:t>아급성중독</a:t>
            </a:r>
            <a:r>
              <a:rPr lang="en-US" altLang="ko-KR" sz="4800" dirty="0"/>
              <a:t>, </a:t>
            </a:r>
            <a:r>
              <a:rPr lang="ko-KR" altLang="en-US" sz="4800" dirty="0" err="1"/>
              <a:t>간기능부전에</a:t>
            </a:r>
            <a:r>
              <a:rPr lang="ko-KR" altLang="en-US" sz="4800" dirty="0"/>
              <a:t> 의한 </a:t>
            </a:r>
            <a:r>
              <a:rPr lang="ko-KR" altLang="en-US" sz="4800" dirty="0" err="1"/>
              <a:t>뇌질병</a:t>
            </a:r>
            <a:r>
              <a:rPr lang="en-US" altLang="ko-KR" sz="4800" dirty="0"/>
              <a:t>, </a:t>
            </a:r>
            <a:r>
              <a:rPr lang="ko-KR" altLang="en-US" sz="4800" dirty="0" err="1"/>
              <a:t>뇌연화증과</a:t>
            </a:r>
            <a:r>
              <a:rPr lang="ko-KR" altLang="en-US" sz="4800" dirty="0"/>
              <a:t> 구별</a:t>
            </a:r>
            <a:r>
              <a:rPr lang="en-US" altLang="ko-KR" sz="4800" dirty="0"/>
              <a:t>. </a:t>
            </a:r>
            <a:endParaRPr lang="ko-KR" altLang="en-US" sz="4800" dirty="0"/>
          </a:p>
          <a:p>
            <a:pPr>
              <a:buNone/>
            </a:pPr>
            <a:r>
              <a:rPr lang="en-US" altLang="ko-KR" sz="4800" dirty="0" smtClean="0"/>
              <a:t>      - </a:t>
            </a:r>
            <a:r>
              <a:rPr lang="ko-KR" altLang="en-US" sz="4800" dirty="0"/>
              <a:t>만성</a:t>
            </a:r>
            <a:r>
              <a:rPr lang="en-US" altLang="ko-KR" sz="4800" dirty="0"/>
              <a:t>: </a:t>
            </a:r>
            <a:r>
              <a:rPr lang="ko-KR" altLang="en-US" sz="4800" dirty="0"/>
              <a:t>비타민 </a:t>
            </a:r>
            <a:r>
              <a:rPr lang="en-US" altLang="ko-KR" sz="4800" dirty="0"/>
              <a:t>A </a:t>
            </a:r>
            <a:r>
              <a:rPr lang="ko-KR" altLang="en-US" sz="4800" dirty="0"/>
              <a:t>결핍증과 구별</a:t>
            </a:r>
            <a:r>
              <a:rPr lang="en-US" altLang="ko-KR" sz="4800" dirty="0"/>
              <a:t>. </a:t>
            </a:r>
            <a:endParaRPr lang="en-US" altLang="ko-KR" sz="4800" dirty="0" smtClean="0"/>
          </a:p>
          <a:p>
            <a:endParaRPr lang="ko-KR" altLang="en-US" sz="4800" dirty="0"/>
          </a:p>
          <a:p>
            <a:r>
              <a:rPr lang="en-US" altLang="ko-KR" sz="4800" dirty="0">
                <a:solidFill>
                  <a:srgbClr val="002060"/>
                </a:solidFill>
              </a:rPr>
              <a:t>4) </a:t>
            </a:r>
            <a:r>
              <a:rPr lang="ko-KR" altLang="en-US" sz="4800" dirty="0">
                <a:solidFill>
                  <a:srgbClr val="002060"/>
                </a:solidFill>
              </a:rPr>
              <a:t>치료 </a:t>
            </a:r>
            <a:endParaRPr lang="en-US" altLang="ko-KR" sz="4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ko-KR" altLang="en-US" sz="4800" dirty="0" smtClean="0"/>
              <a:t>      ① </a:t>
            </a:r>
            <a:r>
              <a:rPr lang="en-US" altLang="ko-KR" sz="4800" dirty="0"/>
              <a:t>potassium iodide, ascorbic acid, beet pectin, </a:t>
            </a:r>
            <a:r>
              <a:rPr lang="ko-KR" altLang="en-US" sz="4800" dirty="0"/>
              <a:t>식염</a:t>
            </a:r>
            <a:r>
              <a:rPr lang="en-US" altLang="ko-KR" sz="4800" dirty="0"/>
              <a:t>, </a:t>
            </a:r>
            <a:r>
              <a:rPr lang="ko-KR" altLang="en-US" sz="4800" dirty="0" err="1"/>
              <a:t>아질산나트륨</a:t>
            </a:r>
            <a:r>
              <a:rPr lang="ko-KR" altLang="en-US" sz="4800" dirty="0"/>
              <a:t> </a:t>
            </a:r>
          </a:p>
          <a:p>
            <a:pPr>
              <a:buNone/>
            </a:pPr>
            <a:r>
              <a:rPr lang="ko-KR" altLang="en-US" sz="4800" dirty="0" smtClean="0"/>
              <a:t>      ② </a:t>
            </a:r>
            <a:r>
              <a:rPr lang="en-US" altLang="ko-KR" sz="4800" dirty="0"/>
              <a:t>BAL</a:t>
            </a:r>
            <a:r>
              <a:rPr lang="ko-KR" altLang="en-US" sz="4800" dirty="0"/>
              <a:t>은 금기 </a:t>
            </a:r>
          </a:p>
          <a:p>
            <a:endParaRPr lang="ko-KR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⑤</a:t>
            </a:r>
            <a:r>
              <a:rPr lang="ko-KR" altLang="en-US" dirty="0" err="1" smtClean="0"/>
              <a:t>인중독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3400" b="1" dirty="0" err="1"/>
              <a:t>인중독</a:t>
            </a:r>
            <a:r>
              <a:rPr lang="en-US" altLang="ko-KR" sz="3400" b="1" dirty="0"/>
              <a:t>(</a:t>
            </a:r>
            <a:r>
              <a:rPr lang="en-US" sz="3400" b="1" dirty="0"/>
              <a:t>Phosphorus Poisoning</a:t>
            </a:r>
            <a:r>
              <a:rPr lang="en-US" sz="3400" b="1" dirty="0" smtClean="0"/>
              <a:t>)</a:t>
            </a:r>
          </a:p>
          <a:p>
            <a:pPr>
              <a:buNone/>
            </a:pPr>
            <a:r>
              <a:rPr lang="en-US" sz="2600" b="1" dirty="0" smtClean="0"/>
              <a:t> </a:t>
            </a:r>
          </a:p>
          <a:p>
            <a:r>
              <a:rPr lang="en-US" altLang="ko-KR" sz="2900" dirty="0" smtClean="0">
                <a:solidFill>
                  <a:srgbClr val="002060"/>
                </a:solidFill>
              </a:rPr>
              <a:t>1</a:t>
            </a:r>
            <a:r>
              <a:rPr lang="en-US" altLang="ko-KR" sz="2900" dirty="0">
                <a:solidFill>
                  <a:srgbClr val="002060"/>
                </a:solidFill>
              </a:rPr>
              <a:t>) </a:t>
            </a:r>
            <a:r>
              <a:rPr lang="ko-KR" altLang="en-US" sz="2900" dirty="0">
                <a:solidFill>
                  <a:srgbClr val="002060"/>
                </a:solidFill>
              </a:rPr>
              <a:t>원인 </a:t>
            </a:r>
            <a:r>
              <a:rPr lang="en-US" altLang="ko-KR" sz="29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sz="2900" dirty="0"/>
              <a:t> </a:t>
            </a:r>
            <a:r>
              <a:rPr lang="en-US" altLang="ko-KR" sz="2900" dirty="0" smtClean="0"/>
              <a:t>  </a:t>
            </a:r>
            <a:r>
              <a:rPr lang="ko-KR" altLang="en-US" sz="2900" dirty="0" err="1" smtClean="0"/>
              <a:t>살서제로</a:t>
            </a:r>
            <a:r>
              <a:rPr lang="ko-KR" altLang="en-US" sz="2900" dirty="0" smtClean="0"/>
              <a:t> </a:t>
            </a:r>
            <a:r>
              <a:rPr lang="ko-KR" altLang="en-US" sz="2900" dirty="0"/>
              <a:t>사용된 인의 섭취 </a:t>
            </a:r>
          </a:p>
          <a:p>
            <a:endParaRPr lang="en-US" altLang="ko-KR" sz="2900" dirty="0" smtClean="0"/>
          </a:p>
          <a:p>
            <a:r>
              <a:rPr lang="en-US" altLang="ko-KR" sz="2900" dirty="0" smtClean="0">
                <a:solidFill>
                  <a:srgbClr val="002060"/>
                </a:solidFill>
              </a:rPr>
              <a:t>2</a:t>
            </a:r>
            <a:r>
              <a:rPr lang="en-US" altLang="ko-KR" sz="2900" dirty="0">
                <a:solidFill>
                  <a:srgbClr val="002060"/>
                </a:solidFill>
              </a:rPr>
              <a:t>) </a:t>
            </a:r>
            <a:r>
              <a:rPr lang="ko-KR" altLang="en-US" sz="2900" dirty="0" err="1">
                <a:solidFill>
                  <a:srgbClr val="002060"/>
                </a:solidFill>
              </a:rPr>
              <a:t>기병론</a:t>
            </a:r>
            <a:r>
              <a:rPr lang="ko-KR" altLang="en-US" sz="2900" dirty="0">
                <a:solidFill>
                  <a:srgbClr val="002060"/>
                </a:solidFill>
              </a:rPr>
              <a:t> </a:t>
            </a:r>
            <a:endParaRPr lang="en-US" altLang="ko-KR" sz="2900" dirty="0" smtClean="0">
              <a:solidFill>
                <a:srgbClr val="002060"/>
              </a:solidFill>
            </a:endParaRPr>
          </a:p>
          <a:p>
            <a:r>
              <a:rPr lang="ko-KR" altLang="en-US" sz="2900" dirty="0" smtClean="0"/>
              <a:t>국소의 </a:t>
            </a:r>
            <a:r>
              <a:rPr lang="ko-KR" altLang="en-US" sz="2900" dirty="0"/>
              <a:t>부식작용 → 점막 자극 → 위장염 초기엔 내과</a:t>
            </a:r>
            <a:r>
              <a:rPr lang="en-US" altLang="ko-KR" sz="2900" dirty="0"/>
              <a:t>(4-10</a:t>
            </a:r>
            <a:r>
              <a:rPr lang="ko-KR" altLang="en-US" sz="2900" dirty="0"/>
              <a:t>일 후</a:t>
            </a:r>
            <a:r>
              <a:rPr lang="en-US" altLang="ko-KR" sz="2900" dirty="0"/>
              <a:t>) → </a:t>
            </a:r>
            <a:r>
              <a:rPr lang="ko-KR" altLang="en-US" sz="2900" dirty="0"/>
              <a:t>간 및 신장기능 부전 → 수면</a:t>
            </a:r>
            <a:r>
              <a:rPr lang="en-US" altLang="ko-KR" sz="2900" dirty="0"/>
              <a:t>, </a:t>
            </a:r>
            <a:r>
              <a:rPr lang="ko-KR" altLang="en-US" sz="2900" dirty="0"/>
              <a:t>경련 → 폐사 </a:t>
            </a:r>
          </a:p>
          <a:p>
            <a:endParaRPr lang="en-US" altLang="ko-KR" sz="2900" dirty="0" smtClean="0"/>
          </a:p>
          <a:p>
            <a:r>
              <a:rPr lang="en-US" altLang="ko-KR" sz="2900" dirty="0" smtClean="0">
                <a:solidFill>
                  <a:srgbClr val="002060"/>
                </a:solidFill>
              </a:rPr>
              <a:t>3</a:t>
            </a:r>
            <a:r>
              <a:rPr lang="en-US" altLang="ko-KR" sz="2900" dirty="0">
                <a:solidFill>
                  <a:srgbClr val="002060"/>
                </a:solidFill>
              </a:rPr>
              <a:t>) </a:t>
            </a:r>
            <a:r>
              <a:rPr lang="ko-KR" altLang="en-US" sz="2900" dirty="0" smtClean="0">
                <a:solidFill>
                  <a:srgbClr val="002060"/>
                </a:solidFill>
              </a:rPr>
              <a:t>증상</a:t>
            </a:r>
            <a:r>
              <a:rPr lang="en-US" altLang="ko-KR" sz="29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sz="2900" dirty="0"/>
              <a:t> </a:t>
            </a:r>
            <a:r>
              <a:rPr lang="en-US" altLang="ko-KR" sz="2900" dirty="0" smtClean="0"/>
              <a:t>  </a:t>
            </a:r>
            <a:r>
              <a:rPr lang="ko-KR" altLang="en-US" sz="2900" dirty="0" smtClean="0"/>
              <a:t>격렬한 </a:t>
            </a:r>
            <a:r>
              <a:rPr lang="ko-KR" altLang="en-US" sz="2900" dirty="0"/>
              <a:t>위장염과 심한 설사</a:t>
            </a:r>
            <a:r>
              <a:rPr lang="en-US" altLang="ko-KR" sz="2900" dirty="0"/>
              <a:t>, </a:t>
            </a:r>
            <a:r>
              <a:rPr lang="ko-KR" altLang="en-US" sz="2900" dirty="0"/>
              <a:t>급성 복통</a:t>
            </a:r>
            <a:r>
              <a:rPr lang="en-US" altLang="ko-KR" sz="2900" dirty="0"/>
              <a:t>, </a:t>
            </a:r>
            <a:r>
              <a:rPr lang="ko-KR" altLang="en-US" sz="2900" dirty="0" err="1"/>
              <a:t>침흘림</a:t>
            </a:r>
            <a:r>
              <a:rPr lang="en-US" altLang="ko-KR" sz="2900" dirty="0"/>
              <a:t>, </a:t>
            </a:r>
            <a:r>
              <a:rPr lang="ko-KR" altLang="en-US" sz="2900" dirty="0"/>
              <a:t>갈증 수반</a:t>
            </a:r>
            <a:r>
              <a:rPr lang="en-US" altLang="ko-KR" sz="2900" dirty="0"/>
              <a:t>, </a:t>
            </a:r>
            <a:r>
              <a:rPr lang="ko-KR" altLang="en-US" sz="2900" dirty="0" smtClean="0"/>
              <a:t>황   달</a:t>
            </a:r>
            <a:r>
              <a:rPr lang="en-US" altLang="ko-KR" sz="2900" dirty="0"/>
              <a:t>, </a:t>
            </a:r>
            <a:r>
              <a:rPr lang="ko-KR" altLang="en-US" sz="2900" dirty="0"/>
              <a:t>쇠약</a:t>
            </a:r>
            <a:r>
              <a:rPr lang="en-US" altLang="ko-KR" sz="2900" dirty="0"/>
              <a:t>, </a:t>
            </a:r>
            <a:r>
              <a:rPr lang="ko-KR" altLang="en-US" sz="2900" dirty="0"/>
              <a:t>식욕감퇴</a:t>
            </a:r>
            <a:r>
              <a:rPr lang="en-US" altLang="ko-KR" sz="2900" dirty="0"/>
              <a:t>, </a:t>
            </a:r>
            <a:r>
              <a:rPr lang="ko-KR" altLang="en-US" sz="2900" dirty="0" err="1"/>
              <a:t>다뇨</a:t>
            </a:r>
            <a:r>
              <a:rPr lang="en-US" altLang="ko-KR" sz="2900" dirty="0"/>
              <a:t>, </a:t>
            </a:r>
            <a:r>
              <a:rPr lang="ko-KR" altLang="en-US" sz="2900" dirty="0"/>
              <a:t>혈뇨 </a:t>
            </a:r>
          </a:p>
          <a:p>
            <a:pPr>
              <a:buNone/>
            </a:pPr>
            <a:r>
              <a:rPr lang="en-US" altLang="ko-KR" sz="2900" dirty="0" smtClean="0"/>
              <a:t>    - </a:t>
            </a:r>
            <a:r>
              <a:rPr lang="ko-KR" altLang="en-US" sz="2900" dirty="0"/>
              <a:t>돼지에서 심한 구토가 있고 </a:t>
            </a:r>
            <a:r>
              <a:rPr lang="ko-KR" altLang="en-US" sz="2900" dirty="0" err="1"/>
              <a:t>토물은</a:t>
            </a:r>
            <a:r>
              <a:rPr lang="ko-KR" altLang="en-US" sz="2900" dirty="0"/>
              <a:t> </a:t>
            </a:r>
            <a:r>
              <a:rPr lang="ko-KR" altLang="en-US" sz="2900" dirty="0" err="1"/>
              <a:t>발광성이고</a:t>
            </a:r>
            <a:r>
              <a:rPr lang="ko-KR" altLang="en-US" sz="2900" dirty="0"/>
              <a:t> 마늘 냄새 </a:t>
            </a:r>
          </a:p>
          <a:p>
            <a:endParaRPr lang="en-US" altLang="ko-KR" sz="2900" dirty="0" smtClean="0"/>
          </a:p>
          <a:p>
            <a:r>
              <a:rPr lang="en-US" altLang="ko-KR" sz="2900" dirty="0" smtClean="0">
                <a:solidFill>
                  <a:srgbClr val="002060"/>
                </a:solidFill>
              </a:rPr>
              <a:t>4</a:t>
            </a:r>
            <a:r>
              <a:rPr lang="en-US" altLang="ko-KR" sz="2900" dirty="0">
                <a:solidFill>
                  <a:srgbClr val="002060"/>
                </a:solidFill>
              </a:rPr>
              <a:t>) </a:t>
            </a:r>
            <a:r>
              <a:rPr lang="ko-KR" altLang="en-US" sz="2900" dirty="0">
                <a:solidFill>
                  <a:srgbClr val="002060"/>
                </a:solidFill>
              </a:rPr>
              <a:t>치료 </a:t>
            </a:r>
            <a:r>
              <a:rPr lang="en-US" altLang="ko-KR" sz="2900" dirty="0" smtClean="0"/>
              <a:t> </a:t>
            </a:r>
          </a:p>
          <a:p>
            <a:r>
              <a:rPr lang="ko-KR" altLang="en-US" sz="2900" dirty="0" err="1" smtClean="0"/>
              <a:t>토제</a:t>
            </a:r>
            <a:r>
              <a:rPr lang="ko-KR" altLang="en-US" sz="2900" dirty="0" smtClean="0"/>
              <a:t> </a:t>
            </a:r>
            <a:r>
              <a:rPr lang="ko-KR" altLang="en-US" sz="2900" dirty="0"/>
              <a:t>및 하제</a:t>
            </a:r>
            <a:r>
              <a:rPr lang="en-US" altLang="ko-KR" sz="2900" dirty="0"/>
              <a:t>(MgSO4)</a:t>
            </a:r>
            <a:r>
              <a:rPr lang="ko-KR" altLang="en-US" sz="2900" dirty="0"/>
              <a:t>즉시 투여</a:t>
            </a:r>
            <a:r>
              <a:rPr lang="en-US" altLang="ko-KR" sz="2900" dirty="0"/>
              <a:t>( copper </a:t>
            </a:r>
            <a:r>
              <a:rPr lang="en-US" altLang="ko-KR" sz="2900" dirty="0" err="1"/>
              <a:t>sulphate</a:t>
            </a:r>
            <a:r>
              <a:rPr lang="en-US" altLang="ko-KR" sz="2900" dirty="0"/>
              <a:t> ), </a:t>
            </a:r>
            <a:r>
              <a:rPr lang="en-US" altLang="ko-KR" sz="2900" dirty="0" err="1"/>
              <a:t>glutamic</a:t>
            </a:r>
            <a:r>
              <a:rPr lang="en-US" altLang="ko-KR" sz="2900" dirty="0"/>
              <a:t> acid </a:t>
            </a:r>
            <a:r>
              <a:rPr lang="ko-KR" altLang="en-US" sz="2900" dirty="0"/>
              <a:t>투여 </a:t>
            </a:r>
          </a:p>
          <a:p>
            <a:pPr>
              <a:buNone/>
            </a:pPr>
            <a:r>
              <a:rPr lang="ko-KR" altLang="en-US" sz="2900" dirty="0" smtClean="0"/>
              <a:t>    유성하제는 </a:t>
            </a:r>
            <a:r>
              <a:rPr lang="ko-KR" altLang="en-US" sz="2900" dirty="0"/>
              <a:t>인의 흡수를 조장</a:t>
            </a:r>
            <a:r>
              <a:rPr lang="en-US" altLang="ko-KR" sz="2900" dirty="0"/>
              <a:t>, </a:t>
            </a:r>
            <a:r>
              <a:rPr lang="ko-KR" altLang="en-US" sz="2900" dirty="0"/>
              <a:t>따라서 금기 </a:t>
            </a:r>
          </a:p>
          <a:p>
            <a:pPr>
              <a:buNone/>
            </a:pPr>
            <a:r>
              <a:rPr lang="ko-KR" altLang="en-US" sz="2900" dirty="0" smtClean="0"/>
              <a:t>    위장염에는 </a:t>
            </a:r>
            <a:r>
              <a:rPr lang="ko-KR" altLang="en-US" sz="2900" dirty="0" err="1"/>
              <a:t>수렴제</a:t>
            </a:r>
            <a:r>
              <a:rPr lang="en-US" altLang="ko-KR" sz="2900" dirty="0"/>
              <a:t>, </a:t>
            </a:r>
            <a:r>
              <a:rPr lang="ko-KR" altLang="en-US" sz="2900" dirty="0" err="1"/>
              <a:t>탈수시에는</a:t>
            </a:r>
            <a:r>
              <a:rPr lang="ko-KR" altLang="en-US" sz="2900" dirty="0"/>
              <a:t> 전해질 공급</a:t>
            </a:r>
            <a:r>
              <a:rPr lang="en-US" altLang="ko-KR" sz="2900" dirty="0"/>
              <a:t>. </a:t>
            </a:r>
            <a:endParaRPr lang="ko-KR" altLang="en-US" sz="2900" dirty="0"/>
          </a:p>
          <a:p>
            <a:endParaRPr lang="en-US" sz="2900" dirty="0"/>
          </a:p>
          <a:p>
            <a:endParaRPr lang="ko-KR" altLang="en-US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⑥수은중독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00034" y="1000108"/>
            <a:ext cx="8143932" cy="5857892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4400" b="1" dirty="0"/>
              <a:t>수은중독</a:t>
            </a:r>
            <a:r>
              <a:rPr lang="en-US" altLang="ko-KR" sz="4400" b="1" dirty="0"/>
              <a:t>(</a:t>
            </a:r>
            <a:r>
              <a:rPr lang="en-US" sz="4400" b="1" dirty="0"/>
              <a:t>Mercury Poisoning</a:t>
            </a:r>
            <a:r>
              <a:rPr lang="en-US" b="1" dirty="0"/>
              <a:t>)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1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원인 </a:t>
            </a:r>
            <a:r>
              <a:rPr lang="en-US" altLang="ko-KR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-</a:t>
            </a:r>
            <a:r>
              <a:rPr lang="ko-KR" altLang="en-US" dirty="0" smtClean="0"/>
              <a:t>소는 </a:t>
            </a:r>
            <a:r>
              <a:rPr lang="ko-KR" altLang="en-US" dirty="0"/>
              <a:t>가장 감수성이 높다 </a:t>
            </a:r>
          </a:p>
          <a:p>
            <a:pPr>
              <a:buNone/>
            </a:pPr>
            <a:r>
              <a:rPr lang="ko-KR" altLang="en-US" dirty="0" smtClean="0"/>
              <a:t>    수은은 </a:t>
            </a:r>
            <a:r>
              <a:rPr lang="ko-KR" altLang="en-US" dirty="0"/>
              <a:t>소독제</a:t>
            </a:r>
            <a:r>
              <a:rPr lang="en-US" altLang="ko-KR" dirty="0"/>
              <a:t>, </a:t>
            </a:r>
            <a:r>
              <a:rPr lang="ko-KR" altLang="en-US" dirty="0" err="1"/>
              <a:t>사하제</a:t>
            </a:r>
            <a:r>
              <a:rPr lang="en-US" altLang="ko-KR" dirty="0"/>
              <a:t>, </a:t>
            </a:r>
            <a:r>
              <a:rPr lang="ko-KR" altLang="en-US" dirty="0"/>
              <a:t>이뇨제</a:t>
            </a:r>
            <a:r>
              <a:rPr lang="en-US" altLang="ko-KR" dirty="0"/>
              <a:t>, </a:t>
            </a:r>
            <a:r>
              <a:rPr lang="ko-KR" altLang="en-US" dirty="0"/>
              <a:t>항진균제 등에 쓰이기 때문에 장기간 사용시 중독가능</a:t>
            </a:r>
            <a:r>
              <a:rPr lang="en-US" altLang="ko-KR" dirty="0"/>
              <a:t>(</a:t>
            </a:r>
            <a:r>
              <a:rPr lang="ko-KR" altLang="en-US" dirty="0"/>
              <a:t>무기수은</a:t>
            </a:r>
            <a:r>
              <a:rPr lang="en-US" altLang="ko-KR" dirty="0"/>
              <a:t>, </a:t>
            </a:r>
            <a:r>
              <a:rPr lang="ko-KR" altLang="en-US" dirty="0"/>
              <a:t>소독제</a:t>
            </a:r>
            <a:r>
              <a:rPr lang="en-US" altLang="ko-KR" dirty="0"/>
              <a:t>, </a:t>
            </a:r>
            <a:r>
              <a:rPr lang="ko-KR" altLang="en-US" dirty="0" err="1"/>
              <a:t>사하제</a:t>
            </a:r>
            <a:r>
              <a:rPr lang="en-US" altLang="ko-KR" dirty="0"/>
              <a:t>, </a:t>
            </a:r>
            <a:r>
              <a:rPr lang="ko-KR" altLang="en-US" dirty="0"/>
              <a:t>유기수은</a:t>
            </a:r>
            <a:r>
              <a:rPr lang="en-US" altLang="ko-KR" dirty="0"/>
              <a:t>, </a:t>
            </a:r>
            <a:r>
              <a:rPr lang="ko-KR" altLang="en-US" dirty="0"/>
              <a:t>항진균제</a:t>
            </a:r>
            <a:r>
              <a:rPr lang="en-US" altLang="ko-KR" dirty="0"/>
              <a:t>, </a:t>
            </a:r>
            <a:r>
              <a:rPr lang="ko-KR" altLang="en-US" dirty="0"/>
              <a:t>이뇨제</a:t>
            </a:r>
            <a:r>
              <a:rPr lang="en-US" altLang="ko-KR" dirty="0"/>
              <a:t>, </a:t>
            </a:r>
            <a:r>
              <a:rPr lang="ko-KR" altLang="en-US" dirty="0"/>
              <a:t>소독제</a:t>
            </a:r>
            <a:r>
              <a:rPr lang="en-US" altLang="ko-KR" dirty="0"/>
              <a:t>) 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2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 err="1">
                <a:solidFill>
                  <a:srgbClr val="002060"/>
                </a:solidFill>
              </a:rPr>
              <a:t>기병론</a:t>
            </a:r>
            <a:r>
              <a:rPr lang="ko-KR" altLang="en-US" dirty="0">
                <a:solidFill>
                  <a:srgbClr val="002060"/>
                </a:solidFill>
              </a:rPr>
              <a:t> 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- </a:t>
            </a:r>
            <a:r>
              <a:rPr lang="ko-KR" altLang="en-US" dirty="0"/>
              <a:t>무기수은은 소화관 점막을 응고시킨다</a:t>
            </a:r>
            <a:r>
              <a:rPr lang="en-US" altLang="ko-KR" dirty="0"/>
              <a:t>. → </a:t>
            </a:r>
            <a:r>
              <a:rPr lang="ko-KR" altLang="en-US" dirty="0"/>
              <a:t>위장염유발</a:t>
            </a:r>
            <a:r>
              <a:rPr lang="en-US" altLang="ko-KR" dirty="0"/>
              <a:t>(Ag</a:t>
            </a:r>
            <a:r>
              <a:rPr lang="ko-KR" altLang="en-US" dirty="0"/>
              <a:t>는 </a:t>
            </a:r>
            <a:r>
              <a:rPr lang="en-US" altLang="ko-KR" dirty="0"/>
              <a:t>SH</a:t>
            </a:r>
            <a:r>
              <a:rPr lang="ko-KR" altLang="en-US" dirty="0"/>
              <a:t>기의 결합성이 강해서 </a:t>
            </a:r>
            <a:r>
              <a:rPr lang="en-US" altLang="ko-KR" dirty="0"/>
              <a:t>SH</a:t>
            </a:r>
            <a:r>
              <a:rPr lang="ko-KR" altLang="en-US" dirty="0"/>
              <a:t>기를 가진 효소를 억제하여 세포대사기능은 장해</a:t>
            </a:r>
            <a:r>
              <a:rPr lang="en-US" altLang="ko-KR" dirty="0"/>
              <a:t>)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유기수은은 조직 중에 유리되어 뇌</a:t>
            </a:r>
            <a:r>
              <a:rPr lang="en-US" altLang="ko-KR" dirty="0"/>
              <a:t>, </a:t>
            </a:r>
            <a:r>
              <a:rPr lang="ko-KR" altLang="en-US" dirty="0"/>
              <a:t>말초신경 및 신장의 변성유발 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3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증상 </a:t>
            </a:r>
            <a:r>
              <a:rPr lang="en-US" altLang="ko-KR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① </a:t>
            </a:r>
            <a:r>
              <a:rPr lang="ko-KR" altLang="en-US" dirty="0"/>
              <a:t>급성 </a:t>
            </a:r>
            <a:r>
              <a:rPr lang="en-US" altLang="ko-KR" dirty="0" smtClean="0"/>
              <a:t>- </a:t>
            </a:r>
            <a:r>
              <a:rPr lang="ko-KR" altLang="en-US" dirty="0"/>
              <a:t>다량의 유기수은 </a:t>
            </a:r>
            <a:r>
              <a:rPr lang="ko-KR" altLang="en-US" dirty="0" err="1"/>
              <a:t>섭취시</a:t>
            </a:r>
            <a:r>
              <a:rPr lang="ko-KR" altLang="en-US" dirty="0"/>
              <a:t> 발생 </a:t>
            </a:r>
          </a:p>
          <a:p>
            <a:pPr>
              <a:buNone/>
            </a:pPr>
            <a:r>
              <a:rPr lang="en-US" altLang="ko-KR" dirty="0" smtClean="0"/>
              <a:t>              - </a:t>
            </a:r>
            <a:r>
              <a:rPr lang="ko-KR" altLang="en-US" dirty="0"/>
              <a:t>구토와 설사를 동반하는 위장염</a:t>
            </a:r>
            <a:r>
              <a:rPr lang="en-US" altLang="ko-KR" dirty="0"/>
              <a:t>, </a:t>
            </a:r>
            <a:r>
              <a:rPr lang="ko-KR" altLang="en-US" dirty="0" err="1"/>
              <a:t>핍뇨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      </a:t>
            </a:r>
            <a:r>
              <a:rPr lang="en-US" altLang="ko-KR" dirty="0" smtClean="0"/>
              <a:t>- </a:t>
            </a:r>
            <a:r>
              <a:rPr lang="ko-KR" altLang="en-US" dirty="0"/>
              <a:t>쇼크나 탈수로 인해 수시간 이내에 </a:t>
            </a:r>
            <a:r>
              <a:rPr lang="ko-KR" altLang="en-US" dirty="0" err="1"/>
              <a:t>죽게된다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ko-KR" altLang="en-US" dirty="0" smtClean="0"/>
              <a:t>   ② </a:t>
            </a:r>
            <a:r>
              <a:rPr lang="ko-KR" altLang="en-US" dirty="0"/>
              <a:t>만성 </a:t>
            </a:r>
            <a:r>
              <a:rPr lang="en-US" altLang="ko-KR" dirty="0"/>
              <a:t>- </a:t>
            </a:r>
            <a:r>
              <a:rPr lang="ko-KR" altLang="en-US" dirty="0"/>
              <a:t>소량을 장기간 섭취 </a:t>
            </a:r>
          </a:p>
          <a:p>
            <a:pPr>
              <a:buNone/>
            </a:pPr>
            <a:r>
              <a:rPr lang="en-US" altLang="ko-KR" dirty="0" smtClean="0"/>
              <a:t>              - </a:t>
            </a:r>
            <a:r>
              <a:rPr lang="ko-KR" altLang="en-US" dirty="0"/>
              <a:t>주요증상 </a:t>
            </a:r>
            <a:r>
              <a:rPr lang="en-US" altLang="ko-KR" dirty="0"/>
              <a:t>: </a:t>
            </a:r>
            <a:r>
              <a:rPr lang="ko-KR" altLang="en-US" dirty="0"/>
              <a:t>침울</a:t>
            </a:r>
            <a:r>
              <a:rPr lang="en-US" altLang="ko-KR" dirty="0"/>
              <a:t>, </a:t>
            </a:r>
            <a:r>
              <a:rPr lang="ko-KR" altLang="en-US" dirty="0" err="1"/>
              <a:t>식욕절폐</a:t>
            </a:r>
            <a:r>
              <a:rPr lang="en-US" altLang="ko-KR" dirty="0"/>
              <a:t>, </a:t>
            </a:r>
            <a:r>
              <a:rPr lang="ko-KR" altLang="en-US" dirty="0"/>
              <a:t>쇠약</a:t>
            </a:r>
            <a:r>
              <a:rPr lang="en-US" altLang="ko-KR" dirty="0"/>
              <a:t>, </a:t>
            </a:r>
            <a:r>
              <a:rPr lang="ko-KR" altLang="en-US" dirty="0"/>
              <a:t>보행강구 및 가벼운 </a:t>
            </a:r>
            <a:r>
              <a:rPr lang="ko-KR" altLang="en-US" dirty="0" smtClean="0"/>
              <a:t>마비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                      신경증상으로 </a:t>
            </a:r>
            <a:r>
              <a:rPr lang="ko-KR" altLang="en-US" dirty="0"/>
              <a:t>허약</a:t>
            </a:r>
            <a:r>
              <a:rPr lang="en-US" altLang="ko-KR" dirty="0"/>
              <a:t>, </a:t>
            </a:r>
            <a:r>
              <a:rPr lang="ko-KR" altLang="en-US" dirty="0"/>
              <a:t>운동실조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⑥수은중독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401080" cy="585789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dirty="0" smtClean="0">
                <a:solidFill>
                  <a:srgbClr val="002060"/>
                </a:solidFill>
              </a:rPr>
              <a:t>4) </a:t>
            </a:r>
            <a:r>
              <a:rPr lang="ko-KR" altLang="en-US" dirty="0" smtClean="0">
                <a:solidFill>
                  <a:srgbClr val="002060"/>
                </a:solidFill>
              </a:rPr>
              <a:t>임상병리 </a:t>
            </a:r>
            <a:endParaRPr lang="en-US" altLang="ko-KR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분변이나 </a:t>
            </a:r>
            <a:r>
              <a:rPr lang="ko-KR" altLang="en-US" dirty="0" err="1" smtClean="0"/>
              <a:t>뇨중</a:t>
            </a:r>
            <a:r>
              <a:rPr lang="ko-KR" altLang="en-US" dirty="0" smtClean="0"/>
              <a:t> 검출 </a:t>
            </a:r>
          </a:p>
          <a:p>
            <a:pPr>
              <a:buNone/>
            </a:pPr>
            <a:r>
              <a:rPr lang="ko-KR" altLang="en-US" dirty="0" smtClean="0"/>
              <a:t>   수은중독에 의한 신독성의 징후가 가장 빠르고 정확하게 나   </a:t>
            </a:r>
            <a:r>
              <a:rPr lang="ko-KR" altLang="en-US" dirty="0" err="1" smtClean="0"/>
              <a:t>타나는</a:t>
            </a:r>
            <a:r>
              <a:rPr lang="ko-KR" altLang="en-US" dirty="0" smtClean="0"/>
              <a:t> 경우 </a:t>
            </a:r>
          </a:p>
          <a:p>
            <a:pPr>
              <a:buNone/>
            </a:pPr>
            <a:r>
              <a:rPr lang="ko-KR" altLang="en-US" dirty="0" smtClean="0"/>
              <a:t>  →★</a:t>
            </a:r>
            <a:r>
              <a:rPr lang="en-US" altLang="ko-KR" dirty="0" smtClean="0"/>
              <a:t>alkaline </a:t>
            </a:r>
            <a:r>
              <a:rPr lang="en-US" altLang="ko-KR" dirty="0" err="1" smtClean="0"/>
              <a:t>pgosphate</a:t>
            </a:r>
            <a:r>
              <a:rPr lang="en-US" altLang="ko-KR" dirty="0" smtClean="0"/>
              <a:t> 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γ-GTP</a:t>
            </a:r>
            <a:r>
              <a:rPr lang="ko-KR" altLang="en-US" dirty="0" smtClean="0"/>
              <a:t>의 뇨중 농도가 증가할 때 </a:t>
            </a:r>
            <a:r>
              <a:rPr lang="en-US" altLang="ko-KR" dirty="0" smtClean="0"/>
              <a:t> </a:t>
            </a:r>
          </a:p>
          <a:p>
            <a:r>
              <a:rPr lang="en-US" altLang="ko-KR" dirty="0" smtClean="0"/>
              <a:t>(</a:t>
            </a:r>
            <a:r>
              <a:rPr lang="en-US" altLang="ko-KR" dirty="0" err="1" smtClean="0"/>
              <a:t>Reinsch</a:t>
            </a:r>
            <a:r>
              <a:rPr lang="en-US" altLang="ko-KR" dirty="0" smtClean="0"/>
              <a:t> test : </a:t>
            </a:r>
            <a:r>
              <a:rPr lang="ko-KR" altLang="en-US" dirty="0" smtClean="0"/>
              <a:t>수은 → 은색 변화</a:t>
            </a:r>
            <a:r>
              <a:rPr lang="en-US" altLang="ko-KR" dirty="0" smtClean="0"/>
              <a:t>. 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납 → 흑색변화</a:t>
            </a:r>
            <a:r>
              <a:rPr lang="en-US" altLang="ko-KR" dirty="0" smtClean="0"/>
              <a:t>) </a:t>
            </a:r>
          </a:p>
          <a:p>
            <a:endParaRPr lang="ko-KR" altLang="en-US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5) </a:t>
            </a:r>
            <a:r>
              <a:rPr lang="ko-KR" altLang="en-US" dirty="0" smtClean="0">
                <a:solidFill>
                  <a:srgbClr val="002060"/>
                </a:solidFill>
              </a:rPr>
              <a:t>부검 </a:t>
            </a:r>
            <a:endParaRPr lang="en-US" altLang="ko-KR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조직 중 수은의 농도가 가장 높은 곳 → 신장 </a:t>
            </a:r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6) </a:t>
            </a:r>
            <a:r>
              <a:rPr lang="ko-KR" altLang="en-US" dirty="0" smtClean="0">
                <a:solidFill>
                  <a:srgbClr val="002060"/>
                </a:solidFill>
              </a:rPr>
              <a:t>치료 </a:t>
            </a:r>
            <a:r>
              <a:rPr lang="en-US" altLang="ko-KR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ko-KR" altLang="en-US" dirty="0" err="1" smtClean="0"/>
              <a:t>급성중독시</a:t>
            </a:r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계란과 같이 응고하기 쉬운 단백질을 다량 경구투여 </a:t>
            </a:r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ko-KR" altLang="en-US" dirty="0" err="1" smtClean="0"/>
              <a:t>약물치료시</a:t>
            </a:r>
            <a:r>
              <a:rPr lang="ko-KR" altLang="en-US" dirty="0" smtClean="0"/>
              <a:t> </a:t>
            </a:r>
            <a:r>
              <a:rPr lang="en-US" altLang="ko-KR" dirty="0" smtClean="0"/>
              <a:t>- Sodium </a:t>
            </a:r>
            <a:r>
              <a:rPr lang="en-US" altLang="ko-KR" dirty="0" err="1" smtClean="0"/>
              <a:t>thiosulfate</a:t>
            </a:r>
            <a:r>
              <a:rPr lang="en-US" altLang="ko-KR" dirty="0" smtClean="0"/>
              <a:t> ,BAL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※ </a:t>
            </a:r>
            <a:r>
              <a:rPr lang="en-US" altLang="ko-KR" dirty="0" err="1" smtClean="0"/>
              <a:t>Minamata</a:t>
            </a:r>
            <a:r>
              <a:rPr lang="en-US" altLang="ko-KR" dirty="0" smtClean="0"/>
              <a:t> disease : </a:t>
            </a:r>
            <a:r>
              <a:rPr lang="ko-KR" altLang="en-US" dirty="0" smtClean="0"/>
              <a:t>수은종류 폐기물의 방류로 세균에 의해 </a:t>
            </a:r>
            <a:r>
              <a:rPr lang="en-US" altLang="ko-KR" dirty="0" smtClean="0"/>
              <a:t>Hg</a:t>
            </a:r>
            <a:r>
              <a:rPr lang="ko-KR" altLang="en-US" dirty="0" smtClean="0"/>
              <a:t>이 </a:t>
            </a:r>
            <a:r>
              <a:rPr lang="en-US" altLang="ko-KR" dirty="0" smtClean="0"/>
              <a:t>Methyl Hg </a:t>
            </a:r>
            <a:r>
              <a:rPr lang="ko-KR" altLang="en-US" dirty="0" smtClean="0"/>
              <a:t>즉 </a:t>
            </a:r>
            <a:r>
              <a:rPr lang="en-US" altLang="ko-KR" dirty="0" smtClean="0"/>
              <a:t>Alkyl </a:t>
            </a:r>
            <a:r>
              <a:rPr lang="ko-KR" altLang="en-US" dirty="0" smtClean="0"/>
              <a:t>수은이 되어 먹이연쇄에 의해 사람에게 중독되어 나타난 질병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smtClean="0"/>
              <a:t>입술주변이나 팔다리 말단의 지각이상으로 운동실조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언어장해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시야협착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정신장애 등의 신경계 증상이 나타난다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중독무기물의 예 ⑦</a:t>
            </a:r>
            <a:r>
              <a:rPr lang="ko-KR" altLang="en-US" dirty="0" err="1" smtClean="0"/>
              <a:t>몰리브덴중독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 fontScale="40000" lnSpcReduction="20000"/>
          </a:bodyPr>
          <a:lstStyle/>
          <a:p>
            <a:endParaRPr lang="en-US" altLang="ko-KR" sz="8000" b="1" dirty="0" smtClean="0"/>
          </a:p>
          <a:p>
            <a:pPr>
              <a:buNone/>
            </a:pPr>
            <a:endParaRPr lang="en-US" altLang="ko-KR" sz="8000" b="1" dirty="0" smtClean="0"/>
          </a:p>
          <a:p>
            <a:endParaRPr lang="en-US" altLang="ko-KR" sz="8000" b="1" dirty="0" smtClean="0"/>
          </a:p>
          <a:p>
            <a:r>
              <a:rPr lang="ko-KR" altLang="en-US" sz="8000" b="1" dirty="0" err="1" smtClean="0"/>
              <a:t>몰리브덴</a:t>
            </a:r>
            <a:r>
              <a:rPr lang="ko-KR" altLang="en-US" sz="8000" b="1" dirty="0" smtClean="0"/>
              <a:t> </a:t>
            </a:r>
            <a:r>
              <a:rPr lang="ko-KR" altLang="en-US" sz="8000" b="1" dirty="0"/>
              <a:t>중독</a:t>
            </a:r>
            <a:r>
              <a:rPr lang="en-US" altLang="ko-KR" sz="8000" b="1" dirty="0"/>
              <a:t>(Molybdenum Poisoning) </a:t>
            </a:r>
          </a:p>
          <a:p>
            <a:pPr>
              <a:buNone/>
            </a:pPr>
            <a:r>
              <a:rPr lang="en-US" altLang="ko-KR" sz="4800" dirty="0" smtClean="0"/>
              <a:t>     </a:t>
            </a:r>
            <a:r>
              <a:rPr lang="en-US" altLang="ko-KR" sz="5200" dirty="0" smtClean="0"/>
              <a:t>: </a:t>
            </a:r>
            <a:r>
              <a:rPr lang="ko-KR" altLang="en-US" sz="5200" dirty="0"/>
              <a:t>속발적으로 </a:t>
            </a:r>
            <a:r>
              <a:rPr lang="ko-KR" altLang="en-US" sz="5200" dirty="0" err="1"/>
              <a:t>동결핍을</a:t>
            </a:r>
            <a:r>
              <a:rPr lang="ko-KR" altLang="en-US" sz="5200" dirty="0"/>
              <a:t> 일으키며 지속적인 설사와 피모의 탈색이 특징</a:t>
            </a:r>
            <a:r>
              <a:rPr lang="en-US" altLang="ko-KR" sz="5200" dirty="0"/>
              <a:t>. </a:t>
            </a:r>
            <a:endParaRPr lang="ko-KR" altLang="en-US" sz="5200" dirty="0"/>
          </a:p>
          <a:p>
            <a:endParaRPr lang="en-US" altLang="ko-KR" sz="5200" dirty="0" smtClean="0"/>
          </a:p>
          <a:p>
            <a:r>
              <a:rPr lang="en-US" altLang="ko-KR" sz="5200" dirty="0" smtClean="0">
                <a:solidFill>
                  <a:srgbClr val="002060"/>
                </a:solidFill>
              </a:rPr>
              <a:t>1</a:t>
            </a:r>
            <a:r>
              <a:rPr lang="en-US" altLang="ko-KR" sz="5200" dirty="0">
                <a:solidFill>
                  <a:srgbClr val="002060"/>
                </a:solidFill>
              </a:rPr>
              <a:t>) </a:t>
            </a:r>
            <a:r>
              <a:rPr lang="ko-KR" altLang="en-US" sz="5200" dirty="0" smtClean="0">
                <a:solidFill>
                  <a:srgbClr val="002060"/>
                </a:solidFill>
              </a:rPr>
              <a:t>원인</a:t>
            </a:r>
            <a:endParaRPr lang="en-US" altLang="ko-KR" sz="52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ko-KR" altLang="en-US" sz="5200" dirty="0" smtClean="0"/>
              <a:t>     토양중의 </a:t>
            </a:r>
            <a:r>
              <a:rPr lang="ko-KR" altLang="en-US" sz="5200" dirty="0"/>
              <a:t>함유량</a:t>
            </a:r>
            <a:r>
              <a:rPr lang="en-US" altLang="ko-KR" sz="5200" dirty="0"/>
              <a:t>. </a:t>
            </a:r>
            <a:endParaRPr lang="en-US" altLang="ko-KR" sz="5200" dirty="0" smtClean="0"/>
          </a:p>
          <a:p>
            <a:pPr>
              <a:buNone/>
            </a:pPr>
            <a:r>
              <a:rPr lang="ko-KR" altLang="en-US" sz="5200" dirty="0" smtClean="0"/>
              <a:t>     </a:t>
            </a:r>
            <a:r>
              <a:rPr lang="en-US" altLang="ko-KR" sz="5200" dirty="0" smtClean="0"/>
              <a:t>- </a:t>
            </a:r>
            <a:r>
              <a:rPr lang="ko-KR" altLang="en-US" sz="5200" dirty="0"/>
              <a:t>중독량은 유산화합물</a:t>
            </a:r>
            <a:r>
              <a:rPr lang="en-US" altLang="ko-KR" sz="5200" dirty="0"/>
              <a:t>, </a:t>
            </a:r>
            <a:r>
              <a:rPr lang="ko-KR" altLang="en-US" sz="5200" dirty="0"/>
              <a:t>동 및 다른 요인에 의하여 변화가 큼</a:t>
            </a:r>
            <a:r>
              <a:rPr lang="en-US" altLang="ko-KR" sz="5200" dirty="0" smtClean="0"/>
              <a:t>.</a:t>
            </a:r>
          </a:p>
          <a:p>
            <a:pPr>
              <a:buNone/>
            </a:pPr>
            <a:r>
              <a:rPr lang="en-US" altLang="ko-KR" sz="5200" dirty="0" smtClean="0">
                <a:solidFill>
                  <a:srgbClr val="002060"/>
                </a:solidFill>
              </a:rPr>
              <a:t>        2</a:t>
            </a:r>
            <a:r>
              <a:rPr lang="en-US" altLang="ko-KR" sz="5200" dirty="0">
                <a:solidFill>
                  <a:srgbClr val="002060"/>
                </a:solidFill>
              </a:rPr>
              <a:t>) </a:t>
            </a:r>
            <a:r>
              <a:rPr lang="ko-KR" altLang="en-US" sz="5200" dirty="0">
                <a:solidFill>
                  <a:srgbClr val="002060"/>
                </a:solidFill>
              </a:rPr>
              <a:t>역학 </a:t>
            </a:r>
          </a:p>
          <a:p>
            <a:pPr>
              <a:buNone/>
            </a:pPr>
            <a:r>
              <a:rPr lang="en-US" altLang="ko-KR" sz="5200" dirty="0" smtClean="0"/>
              <a:t>     - </a:t>
            </a:r>
            <a:r>
              <a:rPr lang="ko-KR" altLang="en-US" sz="5200" dirty="0"/>
              <a:t>발육과 생산장애가 현저 </a:t>
            </a:r>
          </a:p>
          <a:p>
            <a:pPr>
              <a:buNone/>
            </a:pPr>
            <a:r>
              <a:rPr lang="en-US" altLang="ko-KR" sz="5200" dirty="0" smtClean="0"/>
              <a:t>     - </a:t>
            </a:r>
            <a:r>
              <a:rPr lang="ko-KR" altLang="en-US" sz="5200" dirty="0"/>
              <a:t>소는 면양보다 감수성이 높다</a:t>
            </a:r>
            <a:r>
              <a:rPr lang="en-US" altLang="ko-KR" sz="5200" dirty="0"/>
              <a:t>. </a:t>
            </a:r>
            <a:endParaRPr lang="ko-KR" altLang="en-US" sz="5200" dirty="0"/>
          </a:p>
          <a:p>
            <a:pPr>
              <a:buNone/>
            </a:pPr>
            <a:r>
              <a:rPr lang="en-US" altLang="ko-KR" sz="5200" dirty="0" smtClean="0"/>
              <a:t>     - </a:t>
            </a:r>
            <a:r>
              <a:rPr lang="ko-KR" altLang="en-US" sz="5200" dirty="0"/>
              <a:t>콩과 식물 특히 </a:t>
            </a:r>
            <a:r>
              <a:rPr lang="en-US" altLang="ko-KR" sz="5200" dirty="0"/>
              <a:t>alsike clover</a:t>
            </a:r>
            <a:r>
              <a:rPr lang="ko-KR" altLang="en-US" sz="5200" dirty="0"/>
              <a:t>에 많음</a:t>
            </a:r>
            <a:r>
              <a:rPr lang="en-US" altLang="ko-KR" sz="5200" dirty="0"/>
              <a:t>. </a:t>
            </a:r>
            <a:endParaRPr lang="en-US" altLang="ko-KR" sz="5200" dirty="0" smtClean="0"/>
          </a:p>
          <a:p>
            <a:pPr>
              <a:buNone/>
            </a:pPr>
            <a:r>
              <a:rPr lang="en-US" altLang="ko-KR" sz="5200" dirty="0" smtClean="0">
                <a:solidFill>
                  <a:srgbClr val="002060"/>
                </a:solidFill>
              </a:rPr>
              <a:t>       3</a:t>
            </a:r>
            <a:r>
              <a:rPr lang="en-US" altLang="ko-KR" sz="5200" dirty="0">
                <a:solidFill>
                  <a:srgbClr val="002060"/>
                </a:solidFill>
              </a:rPr>
              <a:t>) </a:t>
            </a:r>
            <a:r>
              <a:rPr lang="ko-KR" altLang="en-US" sz="5200" dirty="0" err="1">
                <a:solidFill>
                  <a:srgbClr val="002060"/>
                </a:solidFill>
              </a:rPr>
              <a:t>기병론</a:t>
            </a:r>
            <a:r>
              <a:rPr lang="ko-KR" altLang="en-US" sz="5200" dirty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sz="5200" dirty="0" smtClean="0"/>
              <a:t>     - </a:t>
            </a:r>
            <a:r>
              <a:rPr lang="ko-KR" altLang="en-US" sz="5200" dirty="0"/>
              <a:t>간에 동 저장을 억제하여 </a:t>
            </a:r>
            <a:r>
              <a:rPr lang="ko-KR" altLang="en-US" sz="5200" dirty="0" err="1"/>
              <a:t>동결핍증을</a:t>
            </a:r>
            <a:r>
              <a:rPr lang="ko-KR" altLang="en-US" sz="5200" dirty="0"/>
              <a:t> 일으킴</a:t>
            </a:r>
            <a:r>
              <a:rPr lang="en-US" altLang="ko-KR" sz="5200" dirty="0"/>
              <a:t>. </a:t>
            </a:r>
            <a:endParaRPr lang="ko-KR" altLang="en-US" sz="5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⑦</a:t>
            </a:r>
            <a:r>
              <a:rPr lang="ko-KR" altLang="en-US" dirty="0" err="1" smtClean="0"/>
              <a:t>몰리브덴</a:t>
            </a:r>
            <a:r>
              <a:rPr lang="ko-KR" altLang="en-US" dirty="0" smtClean="0"/>
              <a:t>  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sz="2800" dirty="0" smtClean="0">
                <a:solidFill>
                  <a:srgbClr val="002060"/>
                </a:solidFill>
              </a:rPr>
              <a:t> 4) </a:t>
            </a:r>
            <a:r>
              <a:rPr lang="ko-KR" altLang="en-US" sz="2800" dirty="0" smtClean="0">
                <a:solidFill>
                  <a:srgbClr val="002060"/>
                </a:solidFill>
              </a:rPr>
              <a:t>증상 </a:t>
            </a:r>
          </a:p>
          <a:p>
            <a:pPr>
              <a:buNone/>
            </a:pPr>
            <a:r>
              <a:rPr lang="en-US" altLang="ko-KR" sz="2800" dirty="0" smtClean="0"/>
              <a:t>     - </a:t>
            </a:r>
            <a:r>
              <a:rPr lang="ko-KR" altLang="en-US" sz="2800" dirty="0" smtClean="0"/>
              <a:t>지속적인 설사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쇠약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피모의 건조와 </a:t>
            </a:r>
            <a:r>
              <a:rPr lang="ko-KR" altLang="en-US" sz="2800" dirty="0" err="1" smtClean="0"/>
              <a:t>역립</a:t>
            </a:r>
            <a:r>
              <a:rPr lang="ko-KR" altLang="en-US" sz="2800" dirty="0" smtClean="0"/>
              <a:t> 및 유량 감소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/>
              <a:t>     - </a:t>
            </a:r>
            <a:r>
              <a:rPr lang="ko-KR" altLang="en-US" sz="2800" dirty="0" err="1" smtClean="0"/>
              <a:t>흑색모는</a:t>
            </a:r>
            <a:r>
              <a:rPr lang="ko-KR" altLang="en-US" sz="2800" dirty="0" smtClean="0"/>
              <a:t> 탈색되어 </a:t>
            </a:r>
            <a:r>
              <a:rPr lang="ko-KR" altLang="en-US" sz="2800" dirty="0" err="1" smtClean="0"/>
              <a:t>안경낀</a:t>
            </a:r>
            <a:r>
              <a:rPr lang="ko-KR" altLang="en-US" sz="2800" dirty="0" smtClean="0"/>
              <a:t> 모양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/>
              <a:t>     - </a:t>
            </a:r>
            <a:r>
              <a:rPr lang="ko-KR" altLang="en-US" sz="2800" dirty="0" smtClean="0"/>
              <a:t>송아지는 사지와 배부의 강직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기립곤란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운동기피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pPr>
              <a:buNone/>
            </a:pPr>
            <a:endParaRPr lang="en-US" altLang="ko-KR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sz="2800" dirty="0" smtClean="0">
                <a:solidFill>
                  <a:srgbClr val="002060"/>
                </a:solidFill>
              </a:rPr>
              <a:t> 5) </a:t>
            </a:r>
            <a:r>
              <a:rPr lang="ko-KR" altLang="en-US" sz="2800" dirty="0" smtClean="0">
                <a:solidFill>
                  <a:srgbClr val="002060"/>
                </a:solidFill>
              </a:rPr>
              <a:t>임상병리 </a:t>
            </a:r>
            <a:endParaRPr lang="en-US" altLang="ko-KR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sz="2800" dirty="0" smtClean="0"/>
              <a:t>     -</a:t>
            </a:r>
            <a:r>
              <a:rPr lang="ko-KR" altLang="en-US" sz="2800" dirty="0" smtClean="0"/>
              <a:t>혈액의 </a:t>
            </a:r>
            <a:r>
              <a:rPr lang="ko-KR" altLang="en-US" sz="2800" dirty="0" err="1" smtClean="0"/>
              <a:t>동농도가</a:t>
            </a:r>
            <a:r>
              <a:rPr lang="ko-KR" altLang="en-US" sz="2800" dirty="0" smtClean="0"/>
              <a:t> 떨어짐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>
                <a:solidFill>
                  <a:srgbClr val="002060"/>
                </a:solidFill>
              </a:rPr>
              <a:t>       </a:t>
            </a:r>
          </a:p>
          <a:p>
            <a:pPr>
              <a:buNone/>
            </a:pPr>
            <a:r>
              <a:rPr lang="en-US" altLang="ko-KR" sz="2800" dirty="0" smtClean="0">
                <a:solidFill>
                  <a:srgbClr val="002060"/>
                </a:solidFill>
              </a:rPr>
              <a:t> 6) </a:t>
            </a:r>
            <a:r>
              <a:rPr lang="ko-KR" altLang="en-US" sz="2800" dirty="0" smtClean="0">
                <a:solidFill>
                  <a:srgbClr val="002060"/>
                </a:solidFill>
              </a:rPr>
              <a:t>진단 </a:t>
            </a:r>
          </a:p>
          <a:p>
            <a:pPr>
              <a:buNone/>
            </a:pPr>
            <a:r>
              <a:rPr lang="en-US" altLang="ko-KR" sz="2800" dirty="0" smtClean="0"/>
              <a:t>     - </a:t>
            </a:r>
            <a:r>
              <a:rPr lang="ko-KR" altLang="en-US" sz="2800" dirty="0" err="1" smtClean="0"/>
              <a:t>유산동을</a:t>
            </a:r>
            <a:r>
              <a:rPr lang="ko-KR" altLang="en-US" sz="2800" dirty="0" smtClean="0"/>
              <a:t> 경구투여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/>
              <a:t>     - </a:t>
            </a:r>
            <a:r>
              <a:rPr lang="ko-KR" altLang="en-US" sz="2800" dirty="0" err="1" smtClean="0"/>
              <a:t>내부기생충증</a:t>
            </a:r>
            <a:r>
              <a:rPr lang="en-US" altLang="ko-KR" sz="2800" dirty="0" smtClean="0"/>
              <a:t>, </a:t>
            </a:r>
            <a:r>
              <a:rPr lang="en-US" altLang="ko-KR" sz="2800" dirty="0" err="1" smtClean="0"/>
              <a:t>Johne's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병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급성장염과 감별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>
                <a:solidFill>
                  <a:srgbClr val="002060"/>
                </a:solidFill>
              </a:rPr>
              <a:t>     </a:t>
            </a:r>
          </a:p>
          <a:p>
            <a:pPr>
              <a:buNone/>
            </a:pPr>
            <a:r>
              <a:rPr lang="en-US" altLang="ko-KR" sz="2800" dirty="0" smtClean="0">
                <a:solidFill>
                  <a:srgbClr val="002060"/>
                </a:solidFill>
              </a:rPr>
              <a:t> 7) </a:t>
            </a:r>
            <a:r>
              <a:rPr lang="ko-KR" altLang="en-US" sz="2800" dirty="0" smtClean="0">
                <a:solidFill>
                  <a:srgbClr val="002060"/>
                </a:solidFill>
              </a:rPr>
              <a:t>치료 </a:t>
            </a:r>
            <a:r>
              <a:rPr lang="en-US" altLang="ko-KR" sz="28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sz="2800" dirty="0" smtClean="0"/>
              <a:t>     -</a:t>
            </a:r>
            <a:r>
              <a:rPr lang="ko-KR" altLang="en-US" sz="2800" dirty="0" smtClean="0"/>
              <a:t>사료에 </a:t>
            </a:r>
            <a:r>
              <a:rPr lang="ko-KR" altLang="en-US" sz="2800" dirty="0" err="1" smtClean="0"/>
              <a:t>동농도를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5ppm</a:t>
            </a:r>
            <a:r>
              <a:rPr lang="ko-KR" altLang="en-US" sz="2800" dirty="0" smtClean="0"/>
              <a:t>증가시킴</a:t>
            </a:r>
            <a:r>
              <a:rPr lang="en-US" altLang="ko-KR" sz="2800" dirty="0" smtClean="0"/>
              <a:t>. </a:t>
            </a:r>
            <a:endParaRPr lang="ko-KR" altLang="en-US" sz="2800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⑧ </a:t>
            </a:r>
            <a:r>
              <a:rPr lang="ko-KR" altLang="en-US" dirty="0" err="1" smtClean="0"/>
              <a:t>동중독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 fontScale="77500" lnSpcReduction="20000"/>
          </a:bodyPr>
          <a:lstStyle/>
          <a:p>
            <a:endParaRPr lang="ko-KR" altLang="en-US" dirty="0"/>
          </a:p>
          <a:p>
            <a:r>
              <a:rPr lang="ko-KR" altLang="en-US" sz="4000" b="1" dirty="0" err="1"/>
              <a:t>동중독</a:t>
            </a:r>
            <a:r>
              <a:rPr lang="en-US" altLang="ko-KR" sz="4000" b="1" dirty="0"/>
              <a:t>(Copper Poisoning</a:t>
            </a:r>
            <a:r>
              <a:rPr lang="en-US" altLang="ko-KR" sz="4000" dirty="0"/>
              <a:t>) </a:t>
            </a:r>
            <a:endParaRPr lang="en-US" altLang="ko-KR" sz="4000" dirty="0" smtClean="0"/>
          </a:p>
          <a:p>
            <a:pPr>
              <a:buNone/>
            </a:pPr>
            <a:endParaRPr lang="en-US" altLang="ko-KR" sz="3400" dirty="0" smtClean="0"/>
          </a:p>
          <a:p>
            <a:pPr>
              <a:buNone/>
            </a:pPr>
            <a:r>
              <a:rPr lang="en-US" altLang="ko-KR" sz="3400" dirty="0"/>
              <a:t> </a:t>
            </a:r>
            <a:r>
              <a:rPr lang="en-US" altLang="ko-KR" sz="3400" dirty="0" smtClean="0"/>
              <a:t>  </a:t>
            </a:r>
            <a:r>
              <a:rPr lang="en-US" altLang="ko-KR" dirty="0" smtClean="0">
                <a:solidFill>
                  <a:srgbClr val="002060"/>
                </a:solidFill>
              </a:rPr>
              <a:t>1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 smtClean="0">
                <a:solidFill>
                  <a:srgbClr val="002060"/>
                </a:solidFill>
              </a:rPr>
              <a:t>원인</a:t>
            </a:r>
            <a:endParaRPr lang="ko-KR" altLang="en-US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면양은 성우</a:t>
            </a:r>
            <a:r>
              <a:rPr lang="en-US" altLang="ko-KR" dirty="0"/>
              <a:t>(</a:t>
            </a:r>
            <a:r>
              <a:rPr lang="ko-KR" altLang="en-US" dirty="0"/>
              <a:t>만성중독이 없음</a:t>
            </a:r>
            <a:r>
              <a:rPr lang="en-US" altLang="ko-KR" dirty="0"/>
              <a:t>)</a:t>
            </a:r>
            <a:r>
              <a:rPr lang="ko-KR" altLang="en-US" dirty="0"/>
              <a:t>보다 감수성이 높다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사료 중 </a:t>
            </a:r>
            <a:r>
              <a:rPr lang="ko-KR" altLang="en-US" dirty="0" err="1"/>
              <a:t>몰리브덴</a:t>
            </a:r>
            <a:r>
              <a:rPr lang="ko-KR" altLang="en-US" dirty="0"/>
              <a:t> 농도가 극히 낮으면 발생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en-US" altLang="ko-KR" dirty="0">
                <a:solidFill>
                  <a:srgbClr val="002060"/>
                </a:solidFill>
              </a:rPr>
              <a:t>2) </a:t>
            </a:r>
            <a:r>
              <a:rPr lang="ko-KR" altLang="en-US" dirty="0">
                <a:solidFill>
                  <a:srgbClr val="002060"/>
                </a:solidFill>
              </a:rPr>
              <a:t>역학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살균제</a:t>
            </a:r>
            <a:r>
              <a:rPr lang="en-US" altLang="ko-KR" dirty="0"/>
              <a:t>, </a:t>
            </a:r>
            <a:r>
              <a:rPr lang="ko-KR" altLang="en-US" dirty="0"/>
              <a:t>구충제</a:t>
            </a:r>
            <a:r>
              <a:rPr lang="en-US" altLang="ko-KR" dirty="0"/>
              <a:t>, </a:t>
            </a:r>
            <a:r>
              <a:rPr lang="ko-KR" altLang="en-US" dirty="0"/>
              <a:t>사료첨가제</a:t>
            </a:r>
            <a:r>
              <a:rPr lang="en-US" altLang="ko-KR" dirty="0"/>
              <a:t>, </a:t>
            </a:r>
            <a:r>
              <a:rPr lang="ko-KR" altLang="en-US" dirty="0"/>
              <a:t>치료제를 다량 섭취하거나 동 </a:t>
            </a:r>
            <a:r>
              <a:rPr lang="ko-KR" altLang="en-US" dirty="0" smtClean="0"/>
              <a:t>  화합물 </a:t>
            </a:r>
            <a:r>
              <a:rPr lang="ko-KR" altLang="en-US" dirty="0"/>
              <a:t>예방주사 </a:t>
            </a:r>
            <a:r>
              <a:rPr lang="ko-KR" altLang="en-US" dirty="0" err="1"/>
              <a:t>접종시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en-US" altLang="ko-KR" dirty="0">
                <a:solidFill>
                  <a:srgbClr val="002060"/>
                </a:solidFill>
              </a:rPr>
              <a:t>3) </a:t>
            </a:r>
            <a:r>
              <a:rPr lang="ko-KR" altLang="en-US" dirty="0" err="1">
                <a:solidFill>
                  <a:srgbClr val="002060"/>
                </a:solidFill>
              </a:rPr>
              <a:t>기병론</a:t>
            </a:r>
            <a:r>
              <a:rPr lang="ko-KR" altLang="en-US" dirty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err="1"/>
              <a:t>고농도시</a:t>
            </a:r>
            <a:r>
              <a:rPr lang="ko-KR" altLang="en-US" dirty="0"/>
              <a:t> 단백응고제가 됨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위장점막 자극 후 쇼크 또는 심한 용혈 증상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초기사인</a:t>
            </a:r>
            <a:r>
              <a:rPr lang="en-US" altLang="ko-KR" dirty="0"/>
              <a:t>: </a:t>
            </a:r>
            <a:r>
              <a:rPr lang="ko-KR" altLang="en-US" dirty="0"/>
              <a:t>심한 간장장애와 신장장애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만성</a:t>
            </a:r>
            <a:r>
              <a:rPr lang="en-US" altLang="ko-KR" dirty="0"/>
              <a:t>: </a:t>
            </a:r>
            <a:r>
              <a:rPr lang="ko-KR" altLang="en-US" dirty="0"/>
              <a:t>급성빈혈과 </a:t>
            </a:r>
            <a:r>
              <a:rPr lang="ko-KR" altLang="en-US" dirty="0" err="1"/>
              <a:t>혈색소뇨성</a:t>
            </a:r>
            <a:r>
              <a:rPr lang="ko-KR" altLang="en-US" dirty="0"/>
              <a:t> </a:t>
            </a:r>
            <a:r>
              <a:rPr lang="en-US" altLang="ko-KR" dirty="0" err="1"/>
              <a:t>nephrose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en-US" altLang="ko-KR" dirty="0" err="1"/>
              <a:t>methaemoglobinemia</a:t>
            </a:r>
            <a:r>
              <a:rPr lang="ko-KR" altLang="en-US" dirty="0"/>
              <a:t>와 뇌백질에 </a:t>
            </a:r>
            <a:r>
              <a:rPr lang="ko-KR" altLang="en-US" dirty="0" err="1"/>
              <a:t>퇴행성병변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■서론</a:t>
            </a:r>
            <a:endParaRPr lang="en-US" altLang="ko-KR" dirty="0" smtClean="0"/>
          </a:p>
          <a:p>
            <a:r>
              <a:rPr lang="ko-KR" altLang="en-US" dirty="0" smtClean="0"/>
              <a:t>무기물이란</a:t>
            </a:r>
            <a:endParaRPr lang="en-US" altLang="ko-KR" dirty="0" smtClean="0"/>
          </a:p>
          <a:p>
            <a:r>
              <a:rPr lang="ko-KR" altLang="en-US" dirty="0" smtClean="0"/>
              <a:t>중독무기물의 </a:t>
            </a:r>
            <a:r>
              <a:rPr lang="ko-KR" altLang="en-US" dirty="0" smtClean="0"/>
              <a:t>정의</a:t>
            </a:r>
            <a:endParaRPr lang="en-US" altLang="ko-KR" dirty="0" smtClean="0"/>
          </a:p>
          <a:p>
            <a:r>
              <a:rPr lang="ko-KR" altLang="en-US" dirty="0" smtClean="0"/>
              <a:t>중금속이란 </a:t>
            </a:r>
            <a:r>
              <a:rPr lang="en-US" altLang="ko-KR" dirty="0" smtClean="0"/>
              <a:t>?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■본론</a:t>
            </a:r>
            <a:endParaRPr lang="en-US" altLang="ko-KR" dirty="0" smtClean="0"/>
          </a:p>
          <a:p>
            <a:r>
              <a:rPr lang="ko-KR" altLang="en-US" dirty="0" smtClean="0"/>
              <a:t>중독증의 </a:t>
            </a:r>
            <a:r>
              <a:rPr lang="ko-KR" altLang="en-US" dirty="0"/>
              <a:t>진단 및 가검물 채취 </a:t>
            </a:r>
            <a:endParaRPr lang="en-US" altLang="ko-KR" dirty="0" smtClean="0"/>
          </a:p>
          <a:p>
            <a:r>
              <a:rPr lang="ko-KR" altLang="en-US" dirty="0" smtClean="0"/>
              <a:t>중독무기물의 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■결론</a:t>
            </a:r>
            <a:endParaRPr lang="en-US" altLang="ko-KR" dirty="0" smtClean="0"/>
          </a:p>
          <a:p>
            <a:r>
              <a:rPr lang="ko-KR" altLang="en-US" dirty="0" smtClean="0"/>
              <a:t>오염을 막기 위한 방안</a:t>
            </a:r>
            <a:endParaRPr lang="en-US" altLang="ko-KR" dirty="0" smtClean="0"/>
          </a:p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⑧ </a:t>
            </a:r>
            <a:r>
              <a:rPr lang="ko-KR" altLang="en-US" dirty="0" err="1" smtClean="0"/>
              <a:t>동중독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dirty="0" smtClean="0"/>
              <a:t>① 급성증상</a:t>
            </a:r>
            <a:r>
              <a:rPr lang="en-US" altLang="ko-KR" dirty="0" smtClean="0"/>
              <a:t>: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심한 위장염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설사 및 구토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토물은</a:t>
            </a:r>
            <a:r>
              <a:rPr lang="ko-KR" altLang="en-US" dirty="0" smtClean="0"/>
              <a:t> 다량의 점액 함유하고 청색을 띰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돼지와 개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구토와 심한 갈증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심한 쇼크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체온하락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심계항진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허탈상태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생존한 동물은 </a:t>
            </a:r>
            <a:r>
              <a:rPr lang="ko-KR" altLang="en-US" dirty="0" err="1" smtClean="0"/>
              <a:t>적리와</a:t>
            </a:r>
            <a:r>
              <a:rPr lang="ko-KR" altLang="en-US" dirty="0" smtClean="0"/>
              <a:t> 황달이 현저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송아지</a:t>
            </a:r>
            <a:r>
              <a:rPr lang="en-US" altLang="ko-KR" dirty="0" smtClean="0"/>
              <a:t>: </a:t>
            </a:r>
            <a:r>
              <a:rPr lang="ko-KR" altLang="en-US" dirty="0" smtClean="0"/>
              <a:t>다량의 복수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흉수 및 </a:t>
            </a:r>
            <a:r>
              <a:rPr lang="ko-KR" altLang="en-US" dirty="0" err="1" smtClean="0"/>
              <a:t>심막수종과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혈색소뇨증과</a:t>
            </a:r>
            <a:r>
              <a:rPr lang="ko-KR" altLang="en-US" dirty="0" smtClean="0"/>
              <a:t> 다량의 출혈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r>
              <a:rPr lang="ko-KR" altLang="en-US" dirty="0" smtClean="0"/>
              <a:t>② 만성중독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반추동물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식욕감퇴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갈증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혈색소뇨증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창백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황달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돼지</a:t>
            </a:r>
            <a:r>
              <a:rPr lang="en-US" altLang="ko-KR" dirty="0" smtClean="0"/>
              <a:t>: </a:t>
            </a:r>
            <a:r>
              <a:rPr lang="ko-KR" altLang="en-US" dirty="0" smtClean="0"/>
              <a:t>증상은 잘 나타나지 않으나 때로 침울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지각과민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근진전</a:t>
            </a:r>
            <a:r>
              <a:rPr lang="en-US" altLang="ko-KR" dirty="0" smtClean="0"/>
              <a:t>. </a:t>
            </a:r>
          </a:p>
          <a:p>
            <a:endParaRPr lang="ko-KR" altLang="en-US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5) </a:t>
            </a:r>
            <a:r>
              <a:rPr lang="ko-KR" altLang="en-US" dirty="0" smtClean="0">
                <a:solidFill>
                  <a:srgbClr val="002060"/>
                </a:solidFill>
              </a:rPr>
              <a:t>임상병리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혈액과 간의 </a:t>
            </a:r>
            <a:r>
              <a:rPr lang="ko-KR" altLang="en-US" dirty="0" err="1" smtClean="0"/>
              <a:t>동농도가</a:t>
            </a:r>
            <a:r>
              <a:rPr lang="ko-KR" altLang="en-US" dirty="0" smtClean="0"/>
              <a:t> 매우 증가됨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분변에도 검출</a:t>
            </a:r>
            <a:r>
              <a:rPr lang="en-US" altLang="ko-KR" dirty="0" smtClean="0"/>
              <a:t>. </a:t>
            </a:r>
          </a:p>
          <a:p>
            <a:endParaRPr lang="ko-KR" altLang="en-US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6) </a:t>
            </a:r>
            <a:r>
              <a:rPr lang="ko-KR" altLang="en-US" dirty="0" smtClean="0">
                <a:solidFill>
                  <a:srgbClr val="002060"/>
                </a:solidFill>
              </a:rPr>
              <a:t>진단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smtClean="0"/>
              <a:t>급성용혈성 질병과 감별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렙토스피라증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산욕성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혈색소뇨증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세균성 </a:t>
            </a:r>
            <a:r>
              <a:rPr lang="ko-KR" altLang="en-US" dirty="0" err="1" smtClean="0"/>
              <a:t>혈색소뇨증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평지종자  중독</a:t>
            </a:r>
            <a:r>
              <a:rPr lang="en-US" altLang="ko-KR" dirty="0" smtClean="0"/>
              <a:t>(rape poisoning) </a:t>
            </a:r>
            <a:r>
              <a:rPr lang="ko-KR" altLang="en-US" dirty="0" smtClean="0"/>
              <a:t>및 </a:t>
            </a:r>
            <a:r>
              <a:rPr lang="ko-KR" altLang="en-US" dirty="0" err="1" smtClean="0"/>
              <a:t>급성파스튜렐라증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err="1" smtClean="0"/>
              <a:t>급성중독시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위내용물이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청녹색을</a:t>
            </a:r>
            <a:r>
              <a:rPr lang="ko-KR" altLang="en-US" dirty="0" smtClean="0"/>
              <a:t> 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감별</a:t>
            </a:r>
            <a:r>
              <a:rPr lang="en-US" altLang="ko-KR" dirty="0" smtClean="0"/>
              <a:t>. </a:t>
            </a:r>
          </a:p>
          <a:p>
            <a:endParaRPr lang="ko-KR" altLang="en-US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7) </a:t>
            </a:r>
            <a:r>
              <a:rPr lang="ko-KR" altLang="en-US" dirty="0" smtClean="0">
                <a:solidFill>
                  <a:srgbClr val="002060"/>
                </a:solidFill>
              </a:rPr>
              <a:t>치료 </a:t>
            </a:r>
          </a:p>
          <a:p>
            <a:pPr>
              <a:buNone/>
            </a:pPr>
            <a:r>
              <a:rPr lang="en-US" altLang="ko-KR" dirty="0" smtClean="0"/>
              <a:t>     - Calcium </a:t>
            </a:r>
            <a:r>
              <a:rPr lang="en-US" altLang="ko-KR" dirty="0" err="1" smtClean="0"/>
              <a:t>versenate</a:t>
            </a:r>
            <a:r>
              <a:rPr lang="en-US" altLang="ko-KR" dirty="0" smtClean="0"/>
              <a:t>(EDTA</a:t>
            </a:r>
            <a:r>
              <a:rPr lang="ko-KR" altLang="en-US" dirty="0" err="1" smtClean="0"/>
              <a:t>액제</a:t>
            </a:r>
            <a:r>
              <a:rPr lang="en-US" altLang="ko-KR" dirty="0" smtClean="0"/>
              <a:t>)</a:t>
            </a:r>
            <a:r>
              <a:rPr lang="ko-KR" altLang="en-US" dirty="0" smtClean="0"/>
              <a:t>와 </a:t>
            </a:r>
            <a:r>
              <a:rPr lang="en-US" altLang="ko-KR" dirty="0" err="1" smtClean="0"/>
              <a:t>penicilamine</a:t>
            </a:r>
            <a:r>
              <a:rPr lang="ko-KR" altLang="en-US" dirty="0" smtClean="0"/>
              <a:t>유효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어린 면양</a:t>
            </a:r>
            <a:r>
              <a:rPr lang="en-US" altLang="ko-KR" dirty="0" smtClean="0"/>
              <a:t>: ammonium </a:t>
            </a:r>
            <a:r>
              <a:rPr lang="en-US" altLang="ko-KR" dirty="0" err="1" smtClean="0"/>
              <a:t>molybdate</a:t>
            </a:r>
            <a:r>
              <a:rPr lang="en-US" altLang="ko-KR" dirty="0" smtClean="0"/>
              <a:t> 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anhydrous sodium sulfate</a:t>
            </a:r>
            <a:r>
              <a:rPr lang="ko-KR" altLang="en-US" dirty="0" smtClean="0"/>
              <a:t>투여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⑨식염중독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472518" cy="5500726"/>
          </a:xfrm>
        </p:spPr>
        <p:txBody>
          <a:bodyPr>
            <a:normAutofit fontScale="47500" lnSpcReduction="20000"/>
          </a:bodyPr>
          <a:lstStyle/>
          <a:p>
            <a:r>
              <a:rPr lang="ko-KR" altLang="en-US" sz="3800" dirty="0"/>
              <a:t>식염중독</a:t>
            </a:r>
            <a:r>
              <a:rPr lang="en-US" altLang="ko-KR" sz="3800" dirty="0"/>
              <a:t>(</a:t>
            </a:r>
            <a:r>
              <a:rPr lang="en-US" sz="3800" dirty="0"/>
              <a:t>Sodium Chloride Poisoning)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과량의 </a:t>
            </a:r>
            <a:r>
              <a:rPr lang="ko-KR" altLang="en-US" dirty="0" err="1"/>
              <a:t>염화나트륨은</a:t>
            </a:r>
            <a:r>
              <a:rPr lang="ko-KR" altLang="en-US" dirty="0"/>
              <a:t> 위장염과 설사의 원인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식염이 과량이 아니라도 음수가 제한되면 뇌수종과 </a:t>
            </a:r>
            <a:r>
              <a:rPr lang="ko-KR" altLang="en-US" dirty="0" smtClean="0"/>
              <a:t>신경증상이 </a:t>
            </a:r>
            <a:r>
              <a:rPr lang="ko-KR" altLang="en-US" dirty="0" err="1" smtClean="0"/>
              <a:t>나타</a:t>
            </a:r>
            <a:r>
              <a:rPr lang="ko-KR" altLang="en-US" dirty="0" smtClean="0"/>
              <a:t> 남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1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원인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다량의 식염이 함유된 물과 사료의 섭취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비유기의 </a:t>
            </a:r>
            <a:r>
              <a:rPr lang="ko-KR" altLang="en-US" dirty="0" err="1"/>
              <a:t>유우는</a:t>
            </a:r>
            <a:r>
              <a:rPr lang="ko-KR" altLang="en-US" dirty="0"/>
              <a:t> 감수성이 높음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2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>
                <a:solidFill>
                  <a:srgbClr val="002060"/>
                </a:solidFill>
              </a:rPr>
              <a:t>역학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배합사료나 음식물 찌꺼기</a:t>
            </a:r>
            <a:r>
              <a:rPr lang="en-US" altLang="ko-KR" dirty="0"/>
              <a:t>(</a:t>
            </a:r>
            <a:r>
              <a:rPr lang="ko-KR" altLang="en-US" dirty="0"/>
              <a:t>돼지</a:t>
            </a:r>
            <a:r>
              <a:rPr lang="en-US" altLang="ko-KR" dirty="0"/>
              <a:t>), </a:t>
            </a:r>
            <a:r>
              <a:rPr lang="ko-KR" altLang="en-US" dirty="0"/>
              <a:t>음수에 다량의 식염 함유</a:t>
            </a:r>
            <a:r>
              <a:rPr lang="en-US" altLang="ko-KR" dirty="0"/>
              <a:t>, </a:t>
            </a:r>
            <a:r>
              <a:rPr lang="ko-KR" altLang="en-US" dirty="0" err="1"/>
              <a:t>갈증난</a:t>
            </a:r>
            <a:r>
              <a:rPr lang="ko-KR" altLang="en-US" dirty="0"/>
              <a:t> </a:t>
            </a:r>
            <a:r>
              <a:rPr lang="ko-KR" altLang="en-US" dirty="0" smtClean="0"/>
              <a:t>  동물이 </a:t>
            </a:r>
            <a:r>
              <a:rPr lang="ko-KR" altLang="en-US" dirty="0"/>
              <a:t>처음으로 식염수와 접하는 경우 등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3</a:t>
            </a:r>
            <a:r>
              <a:rPr lang="en-US" altLang="ko-KR" dirty="0">
                <a:solidFill>
                  <a:srgbClr val="002060"/>
                </a:solidFill>
              </a:rPr>
              <a:t>) </a:t>
            </a:r>
            <a:r>
              <a:rPr lang="ko-KR" altLang="en-US" dirty="0" err="1">
                <a:solidFill>
                  <a:srgbClr val="002060"/>
                </a:solidFill>
              </a:rPr>
              <a:t>기병론</a:t>
            </a:r>
            <a:r>
              <a:rPr lang="ko-KR" altLang="en-US" dirty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식염의 자극으로 위장염과 탈수증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중추신경계의 </a:t>
            </a:r>
            <a:r>
              <a:rPr lang="ko-KR" altLang="en-US" dirty="0" err="1"/>
              <a:t>병변</a:t>
            </a:r>
            <a:r>
              <a:rPr lang="ko-KR" altLang="en-US" dirty="0"/>
              <a:t> 원인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돼지</a:t>
            </a:r>
            <a:r>
              <a:rPr lang="en-US" altLang="ko-KR" dirty="0"/>
              <a:t>: </a:t>
            </a:r>
            <a:r>
              <a:rPr lang="ko-KR" altLang="en-US" dirty="0"/>
              <a:t>신경조직과 </a:t>
            </a:r>
            <a:r>
              <a:rPr lang="ko-KR" altLang="en-US" dirty="0" err="1"/>
              <a:t>수막</a:t>
            </a:r>
            <a:r>
              <a:rPr lang="ko-KR" altLang="en-US" dirty="0"/>
              <a:t> 내에 </a:t>
            </a:r>
            <a:r>
              <a:rPr lang="ko-KR" altLang="en-US" dirty="0" err="1"/>
              <a:t>호산구의</a:t>
            </a:r>
            <a:r>
              <a:rPr lang="ko-KR" altLang="en-US" dirty="0"/>
              <a:t> 침윤이 있음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sz="2800" dirty="0" smtClean="0">
                <a:solidFill>
                  <a:srgbClr val="002060"/>
                </a:solidFill>
              </a:rPr>
              <a:t>4) </a:t>
            </a:r>
            <a:r>
              <a:rPr lang="ko-KR" altLang="en-US" sz="2800" dirty="0" smtClean="0">
                <a:solidFill>
                  <a:srgbClr val="002060"/>
                </a:solidFill>
              </a:rPr>
              <a:t>증상 </a:t>
            </a:r>
          </a:p>
          <a:p>
            <a:r>
              <a:rPr lang="ko-KR" altLang="en-US" sz="2800" dirty="0" smtClean="0"/>
              <a:t>① 급성증상</a:t>
            </a:r>
            <a:r>
              <a:rPr lang="en-US" altLang="ko-KR" sz="2800" dirty="0" smtClean="0"/>
              <a:t>: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/>
              <a:t>      - </a:t>
            </a:r>
            <a:r>
              <a:rPr lang="ko-KR" altLang="en-US" sz="2800" dirty="0" smtClean="0"/>
              <a:t>소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주로 소화 장애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구토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설사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복통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식욕감퇴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맹목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부전마비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구절</a:t>
            </a:r>
            <a:r>
              <a:rPr lang="en-US" altLang="ko-KR" sz="2800" dirty="0" smtClean="0"/>
              <a:t>(Knuckling at the fetlocks) </a:t>
            </a:r>
            <a:endParaRPr lang="ko-KR" altLang="en-US" sz="2800" dirty="0" smtClean="0"/>
          </a:p>
          <a:p>
            <a:pPr>
              <a:buNone/>
            </a:pPr>
            <a:r>
              <a:rPr lang="en-US" altLang="ko-KR" sz="2800" dirty="0" smtClean="0"/>
              <a:t>      - </a:t>
            </a:r>
            <a:r>
              <a:rPr lang="ko-KR" altLang="en-US" sz="2800" dirty="0" smtClean="0"/>
              <a:t>쇠약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허탈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근진전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간대성경련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이상보행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전간양발작</a:t>
            </a:r>
            <a:r>
              <a:rPr lang="ko-KR" altLang="en-US" sz="2800" dirty="0" smtClean="0"/>
              <a:t> 및 혼수 후 폐사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⑨식염중독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40000" lnSpcReduction="20000"/>
          </a:bodyPr>
          <a:lstStyle/>
          <a:p>
            <a:endParaRPr lang="en-US" altLang="ko-KR" sz="3500" dirty="0" smtClean="0"/>
          </a:p>
          <a:p>
            <a:pPr>
              <a:buNone/>
            </a:pPr>
            <a:r>
              <a:rPr lang="ko-KR" altLang="en-US" sz="3500" dirty="0" smtClean="0"/>
              <a:t>② 만성중독 </a:t>
            </a:r>
          </a:p>
          <a:p>
            <a:pPr>
              <a:buNone/>
            </a:pPr>
            <a:r>
              <a:rPr lang="en-US" altLang="ko-KR" sz="3500" dirty="0" smtClean="0"/>
              <a:t>      - </a:t>
            </a:r>
            <a:r>
              <a:rPr lang="ko-KR" altLang="en-US" sz="3500" dirty="0" smtClean="0"/>
              <a:t>돼지</a:t>
            </a:r>
            <a:r>
              <a:rPr lang="en-US" altLang="ko-KR" sz="3500" dirty="0" smtClean="0"/>
              <a:t>: </a:t>
            </a:r>
            <a:r>
              <a:rPr lang="ko-KR" altLang="en-US" sz="3500" dirty="0" smtClean="0"/>
              <a:t>변비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갈증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소양감을 나타내고 초기에 맹목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난청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자극에 무감각</a:t>
            </a:r>
            <a:r>
              <a:rPr lang="en-US" altLang="ko-KR" sz="3500" dirty="0" smtClean="0"/>
              <a:t>. </a:t>
            </a:r>
            <a:r>
              <a:rPr lang="ko-KR" altLang="en-US" sz="3500" dirty="0" smtClean="0"/>
              <a:t>방황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물체에 머리를 받음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선회  또는 앞다리를 축으로 하여 회전</a:t>
            </a:r>
            <a:r>
              <a:rPr lang="en-US" altLang="ko-KR" sz="3500" dirty="0" smtClean="0"/>
              <a:t>, </a:t>
            </a:r>
            <a:r>
              <a:rPr lang="ko-KR" altLang="en-US" sz="3500" dirty="0" err="1" smtClean="0"/>
              <a:t>전간양</a:t>
            </a:r>
            <a:r>
              <a:rPr lang="ko-KR" altLang="en-US" sz="3500" dirty="0" smtClean="0"/>
              <a:t> 발작</a:t>
            </a:r>
            <a:r>
              <a:rPr lang="en-US" altLang="ko-KR" sz="3500" dirty="0" smtClean="0"/>
              <a:t>. </a:t>
            </a:r>
            <a:r>
              <a:rPr lang="ko-KR" altLang="en-US" sz="3500" dirty="0" smtClean="0"/>
              <a:t>코와 경부의 진전으로 시작되는 발작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후궁반장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머리는 수직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후퇴하여 앉은 자세를 취함</a:t>
            </a:r>
            <a:r>
              <a:rPr lang="en-US" altLang="ko-KR" sz="3500" dirty="0" smtClean="0"/>
              <a:t>. </a:t>
            </a:r>
            <a:r>
              <a:rPr lang="ko-KR" altLang="en-US" sz="3500" dirty="0" smtClean="0"/>
              <a:t>이갈기와 </a:t>
            </a:r>
            <a:r>
              <a:rPr lang="ko-KR" altLang="en-US" sz="3500" dirty="0" err="1" smtClean="0"/>
              <a:t>침흘림과</a:t>
            </a:r>
            <a:r>
              <a:rPr lang="ko-KR" altLang="en-US" sz="3500" dirty="0" smtClean="0"/>
              <a:t> 호흡곤란</a:t>
            </a:r>
            <a:r>
              <a:rPr lang="en-US" altLang="ko-KR" sz="3500" dirty="0" smtClean="0"/>
              <a:t>. </a:t>
            </a:r>
            <a:r>
              <a:rPr lang="ko-KR" altLang="en-US" sz="3500" dirty="0" err="1" smtClean="0"/>
              <a:t>심박수와</a:t>
            </a:r>
            <a:r>
              <a:rPr lang="ko-KR" altLang="en-US" sz="3500" dirty="0" smtClean="0"/>
              <a:t> 체온은 정상이나 경련 중에는 상승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pPr>
              <a:buNone/>
            </a:pPr>
            <a:r>
              <a:rPr lang="en-US" altLang="ko-KR" sz="3500" dirty="0" smtClean="0"/>
              <a:t>      - </a:t>
            </a:r>
            <a:r>
              <a:rPr lang="ko-KR" altLang="en-US" sz="3500" dirty="0" smtClean="0"/>
              <a:t>소와 면양</a:t>
            </a:r>
            <a:r>
              <a:rPr lang="en-US" altLang="ko-KR" sz="3500" dirty="0" smtClean="0"/>
              <a:t>: </a:t>
            </a:r>
            <a:r>
              <a:rPr lang="ko-KR" altLang="en-US" sz="3500" dirty="0" smtClean="0"/>
              <a:t>식욕감퇴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체중감소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탈수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체온하강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쇠약 및 산발적인 설사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허탈상태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강직성 경련</a:t>
            </a:r>
            <a:r>
              <a:rPr lang="en-US" altLang="ko-KR" sz="3500" dirty="0" smtClean="0"/>
              <a:t>. </a:t>
            </a:r>
            <a:r>
              <a:rPr lang="ko-KR" altLang="en-US" sz="3500" dirty="0" smtClean="0"/>
              <a:t>젖소는 </a:t>
            </a:r>
            <a:r>
              <a:rPr lang="ko-KR" altLang="en-US" sz="3500" dirty="0" err="1" smtClean="0"/>
              <a:t>아세톤혈증을</a:t>
            </a:r>
            <a:r>
              <a:rPr lang="ko-KR" altLang="en-US" sz="3500" dirty="0" smtClean="0"/>
              <a:t> 나타내기도 함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endParaRPr lang="en-US" altLang="ko-KR" sz="3500" dirty="0" smtClean="0"/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5) </a:t>
            </a:r>
            <a:r>
              <a:rPr lang="ko-KR" altLang="en-US" sz="3500" dirty="0" smtClean="0">
                <a:solidFill>
                  <a:srgbClr val="002060"/>
                </a:solidFill>
              </a:rPr>
              <a:t>임상병리 </a:t>
            </a:r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혈청 나트륨 농도 증가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돼지</a:t>
            </a:r>
            <a:r>
              <a:rPr lang="en-US" altLang="ko-KR" sz="3500" dirty="0" smtClean="0"/>
              <a:t>: </a:t>
            </a:r>
            <a:r>
              <a:rPr lang="ko-KR" altLang="en-US" sz="3500" dirty="0" err="1" smtClean="0"/>
              <a:t>호산구감소증이</a:t>
            </a:r>
            <a:r>
              <a:rPr lang="ko-KR" altLang="en-US" sz="3500" dirty="0" smtClean="0"/>
              <a:t> 있음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소</a:t>
            </a:r>
            <a:r>
              <a:rPr lang="en-US" altLang="ko-KR" sz="3500" dirty="0" smtClean="0"/>
              <a:t>: </a:t>
            </a:r>
            <a:r>
              <a:rPr lang="ko-KR" altLang="en-US" sz="3500" dirty="0" err="1" smtClean="0"/>
              <a:t>호산구감소증은</a:t>
            </a:r>
            <a:r>
              <a:rPr lang="ko-KR" altLang="en-US" sz="3500" dirty="0" smtClean="0"/>
              <a:t> 없음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endParaRPr lang="en-US" altLang="ko-KR" sz="3500" dirty="0" smtClean="0"/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6) </a:t>
            </a:r>
            <a:r>
              <a:rPr lang="ko-KR" altLang="en-US" sz="3500" dirty="0" smtClean="0">
                <a:solidFill>
                  <a:srgbClr val="002060"/>
                </a:solidFill>
              </a:rPr>
              <a:t>진단 </a:t>
            </a:r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돼지</a:t>
            </a:r>
            <a:r>
              <a:rPr lang="en-US" altLang="ko-KR" sz="3500" dirty="0" smtClean="0"/>
              <a:t>: </a:t>
            </a:r>
            <a:r>
              <a:rPr lang="ko-KR" altLang="en-US" sz="3500" dirty="0" smtClean="0"/>
              <a:t>새 축사로 옮겨졌거나 사료의 변경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급수 </a:t>
            </a:r>
            <a:r>
              <a:rPr lang="ko-KR" altLang="en-US" sz="3500" dirty="0" err="1" smtClean="0"/>
              <a:t>중단시</a:t>
            </a:r>
            <a:r>
              <a:rPr lang="en-US" altLang="ko-KR" sz="3500" dirty="0" smtClean="0"/>
              <a:t>. </a:t>
            </a:r>
            <a:r>
              <a:rPr lang="ko-KR" altLang="en-US" sz="3500" dirty="0" smtClean="0"/>
              <a:t>뇌염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가성광견병</a:t>
            </a:r>
            <a:r>
              <a:rPr lang="en-US" altLang="ko-KR" sz="3500" dirty="0" smtClean="0"/>
              <a:t>, </a:t>
            </a:r>
            <a:r>
              <a:rPr lang="ko-KR" altLang="en-US" sz="3500" dirty="0" err="1" smtClean="0"/>
              <a:t>회백뇌연화증</a:t>
            </a:r>
            <a:r>
              <a:rPr lang="en-US" altLang="ko-KR" sz="3500" dirty="0" smtClean="0"/>
              <a:t>, </a:t>
            </a:r>
            <a:r>
              <a:rPr lang="ko-KR" altLang="en-US" sz="3500" dirty="0" err="1" smtClean="0"/>
              <a:t>장부종병과</a:t>
            </a:r>
            <a:r>
              <a:rPr lang="ko-KR" altLang="en-US" sz="3500" dirty="0" smtClean="0"/>
              <a:t> 감별 진단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endParaRPr lang="en-US" altLang="ko-KR" sz="3500" dirty="0" smtClean="0"/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7) </a:t>
            </a:r>
            <a:r>
              <a:rPr lang="ko-KR" altLang="en-US" sz="3500" dirty="0" smtClean="0">
                <a:solidFill>
                  <a:srgbClr val="002060"/>
                </a:solidFill>
              </a:rPr>
              <a:t>치료 </a:t>
            </a:r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신선한 물을 조금씩 자주 급여</a:t>
            </a:r>
            <a:r>
              <a:rPr lang="en-US" altLang="ko-KR" sz="3500" dirty="0" smtClean="0"/>
              <a:t>.</a:t>
            </a:r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소화관 진정제와 탈수증이 있을 때 </a:t>
            </a:r>
            <a:r>
              <a:rPr lang="ko-KR" altLang="en-US" sz="3500" dirty="0" err="1" smtClean="0"/>
              <a:t>등장액</a:t>
            </a:r>
            <a:r>
              <a:rPr lang="ko-KR" altLang="en-US" sz="3500" dirty="0" smtClean="0"/>
              <a:t> 투여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pPr>
              <a:buNone/>
            </a:pPr>
            <a:r>
              <a:rPr lang="en-US" altLang="ko-KR" sz="3500" dirty="0" smtClean="0"/>
              <a:t>        - </a:t>
            </a:r>
            <a:r>
              <a:rPr lang="ko-KR" altLang="en-US" sz="3500" dirty="0" smtClean="0"/>
              <a:t>뇌수종이 명백한 경우에는 진정제의 투여하고 이뇨제나 </a:t>
            </a:r>
            <a:r>
              <a:rPr lang="ko-KR" altLang="en-US" sz="3500" dirty="0" err="1" smtClean="0"/>
              <a:t>고장액을</a:t>
            </a:r>
            <a:r>
              <a:rPr lang="ko-KR" altLang="en-US" sz="3500" dirty="0" smtClean="0"/>
              <a:t> 비경구적 투여</a:t>
            </a:r>
            <a:r>
              <a:rPr lang="en-US" altLang="ko-KR" sz="3500" dirty="0" smtClean="0"/>
              <a:t>. </a:t>
            </a:r>
            <a:endParaRPr lang="ko-KR" altLang="en-US" sz="3500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⑩아연중독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32500" lnSpcReduction="20000"/>
          </a:bodyPr>
          <a:lstStyle/>
          <a:p>
            <a:r>
              <a:rPr lang="ko-KR" altLang="en-US" sz="6000" b="1" dirty="0"/>
              <a:t>아연중독</a:t>
            </a:r>
            <a:r>
              <a:rPr lang="en-US" altLang="ko-KR" sz="6000" b="1" dirty="0"/>
              <a:t>(</a:t>
            </a:r>
            <a:r>
              <a:rPr lang="en-US" sz="6000" b="1" dirty="0"/>
              <a:t>Zinc Poisoning) </a:t>
            </a:r>
          </a:p>
          <a:p>
            <a:endParaRPr lang="en-US" altLang="ko-KR" sz="3500" dirty="0" smtClean="0"/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1</a:t>
            </a:r>
            <a:r>
              <a:rPr lang="en-US" altLang="ko-KR" sz="3500" dirty="0">
                <a:solidFill>
                  <a:srgbClr val="002060"/>
                </a:solidFill>
              </a:rPr>
              <a:t>) </a:t>
            </a:r>
            <a:r>
              <a:rPr lang="ko-KR" altLang="en-US" sz="3500" dirty="0">
                <a:solidFill>
                  <a:srgbClr val="002060"/>
                </a:solidFill>
              </a:rPr>
              <a:t>원인</a:t>
            </a:r>
            <a:r>
              <a:rPr lang="en-US" altLang="ko-KR" sz="3500" dirty="0"/>
              <a:t>: </a:t>
            </a:r>
            <a:endParaRPr lang="ko-KR" altLang="en-US" sz="3500" dirty="0"/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아연화합물 </a:t>
            </a:r>
            <a:r>
              <a:rPr lang="ko-KR" altLang="en-US" sz="3500" dirty="0" err="1"/>
              <a:t>철제관이나</a:t>
            </a:r>
            <a:r>
              <a:rPr lang="ko-KR" altLang="en-US" sz="3500" dirty="0"/>
              <a:t> 음수기구에 도금된 아연으로 유래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endParaRPr lang="en-US" altLang="ko-KR" sz="3500" dirty="0" smtClean="0">
              <a:solidFill>
                <a:srgbClr val="002060"/>
              </a:solidFill>
            </a:endParaRPr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2</a:t>
            </a:r>
            <a:r>
              <a:rPr lang="en-US" altLang="ko-KR" sz="3500" dirty="0">
                <a:solidFill>
                  <a:srgbClr val="002060"/>
                </a:solidFill>
              </a:rPr>
              <a:t>) </a:t>
            </a:r>
            <a:r>
              <a:rPr lang="ko-KR" altLang="en-US" sz="3500" dirty="0">
                <a:solidFill>
                  <a:srgbClr val="002060"/>
                </a:solidFill>
              </a:rPr>
              <a:t>역학 </a:t>
            </a:r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소</a:t>
            </a:r>
            <a:r>
              <a:rPr lang="en-US" altLang="ko-KR" sz="3500" dirty="0"/>
              <a:t>: </a:t>
            </a:r>
            <a:r>
              <a:rPr lang="ko-KR" altLang="en-US" sz="3500" dirty="0"/>
              <a:t>도장된 </a:t>
            </a:r>
            <a:r>
              <a:rPr lang="ko-KR" altLang="en-US" sz="3500" dirty="0" err="1"/>
              <a:t>철제품을</a:t>
            </a:r>
            <a:r>
              <a:rPr lang="ko-KR" altLang="en-US" sz="3500" dirty="0"/>
              <a:t> 핥게 되었을 경우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돼지</a:t>
            </a:r>
            <a:r>
              <a:rPr lang="en-US" altLang="ko-KR" sz="3500" dirty="0"/>
              <a:t>: </a:t>
            </a:r>
            <a:r>
              <a:rPr lang="ko-KR" altLang="en-US" sz="3500" dirty="0"/>
              <a:t>유제품공장의 </a:t>
            </a:r>
            <a:r>
              <a:rPr lang="en-US" altLang="ko-KR" sz="3500" dirty="0"/>
              <a:t>buttermilk</a:t>
            </a:r>
            <a:r>
              <a:rPr lang="ko-KR" altLang="en-US" sz="3500" dirty="0"/>
              <a:t>를 </a:t>
            </a:r>
            <a:r>
              <a:rPr lang="ko-KR" altLang="en-US" sz="3500" dirty="0" err="1"/>
              <a:t>아연도금관을</a:t>
            </a:r>
            <a:r>
              <a:rPr lang="ko-KR" altLang="en-US" sz="3500" dirty="0"/>
              <a:t> 통해서 섭식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endParaRPr lang="en-US" altLang="ko-KR" sz="3500" dirty="0" smtClean="0"/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3) </a:t>
            </a:r>
            <a:r>
              <a:rPr lang="ko-KR" altLang="en-US" sz="3500" dirty="0">
                <a:solidFill>
                  <a:srgbClr val="002060"/>
                </a:solidFill>
              </a:rPr>
              <a:t>증상 </a:t>
            </a:r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돼지</a:t>
            </a:r>
            <a:r>
              <a:rPr lang="en-US" altLang="ko-KR" sz="3500" dirty="0"/>
              <a:t>: </a:t>
            </a:r>
            <a:r>
              <a:rPr lang="ko-KR" altLang="en-US" sz="3500" dirty="0"/>
              <a:t>식욕감퇴</a:t>
            </a:r>
            <a:r>
              <a:rPr lang="en-US" altLang="ko-KR" sz="3500" dirty="0"/>
              <a:t>, </a:t>
            </a:r>
            <a:r>
              <a:rPr lang="ko-KR" altLang="en-US" sz="3500" dirty="0"/>
              <a:t>쇠약</a:t>
            </a:r>
            <a:r>
              <a:rPr lang="en-US" altLang="ko-KR" sz="3500" dirty="0"/>
              <a:t>, </a:t>
            </a:r>
            <a:r>
              <a:rPr lang="ko-KR" altLang="en-US" sz="3500" dirty="0"/>
              <a:t>피모</a:t>
            </a:r>
            <a:r>
              <a:rPr lang="en-US" altLang="ko-KR" sz="3500" dirty="0"/>
              <a:t>?, </a:t>
            </a:r>
            <a:r>
              <a:rPr lang="ko-KR" altLang="en-US" sz="3500" dirty="0"/>
              <a:t>강직 및 파행</a:t>
            </a:r>
            <a:r>
              <a:rPr lang="en-US" altLang="ko-KR" sz="3500" dirty="0"/>
              <a:t>, </a:t>
            </a:r>
            <a:r>
              <a:rPr lang="ko-KR" altLang="en-US" sz="3500" dirty="0"/>
              <a:t>관절 특히 견관절의 종대</a:t>
            </a:r>
            <a:r>
              <a:rPr lang="en-US" altLang="ko-KR" sz="3500" dirty="0"/>
              <a:t>, </a:t>
            </a:r>
            <a:r>
              <a:rPr lang="ko-KR" altLang="en-US" sz="3500" dirty="0"/>
              <a:t>쇠약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젖소</a:t>
            </a:r>
            <a:r>
              <a:rPr lang="en-US" altLang="ko-KR" sz="3500" dirty="0"/>
              <a:t>: </a:t>
            </a:r>
            <a:r>
              <a:rPr lang="ko-KR" altLang="en-US" sz="3500" dirty="0"/>
              <a:t>만성변비</a:t>
            </a:r>
            <a:r>
              <a:rPr lang="en-US" altLang="ko-KR" sz="3500" dirty="0"/>
              <a:t>(</a:t>
            </a:r>
            <a:r>
              <a:rPr lang="ko-KR" altLang="en-US" sz="3500" dirty="0"/>
              <a:t>다량은 설사</a:t>
            </a:r>
            <a:r>
              <a:rPr lang="en-US" altLang="ko-KR" sz="3500" dirty="0"/>
              <a:t>), </a:t>
            </a:r>
            <a:r>
              <a:rPr lang="ko-KR" altLang="en-US" sz="3500" dirty="0" err="1"/>
              <a:t>비유량</a:t>
            </a:r>
            <a:r>
              <a:rPr lang="ko-KR" altLang="en-US" sz="3500" dirty="0"/>
              <a:t> 감소</a:t>
            </a:r>
            <a:r>
              <a:rPr lang="en-US" altLang="ko-KR" sz="3500" dirty="0"/>
              <a:t>.(</a:t>
            </a:r>
            <a:r>
              <a:rPr lang="ko-KR" altLang="en-US" sz="3500" dirty="0" err="1"/>
              <a:t>아연제도료를</a:t>
            </a:r>
            <a:r>
              <a:rPr lang="ko-KR" altLang="en-US" sz="3500" dirty="0"/>
              <a:t> 먹은 소는 이기</a:t>
            </a:r>
            <a:r>
              <a:rPr lang="en-US" altLang="ko-KR" sz="3500" dirty="0"/>
              <a:t>, </a:t>
            </a:r>
            <a:r>
              <a:rPr lang="ko-KR" altLang="en-US" sz="3500" dirty="0"/>
              <a:t>경도마비</a:t>
            </a:r>
            <a:r>
              <a:rPr lang="en-US" altLang="ko-KR" sz="3500" dirty="0"/>
              <a:t>, </a:t>
            </a:r>
            <a:r>
              <a:rPr lang="ko-KR" altLang="en-US" sz="3500" dirty="0" err="1"/>
              <a:t>엽록색</a:t>
            </a:r>
            <a:r>
              <a:rPr lang="ko-KR" altLang="en-US" sz="3500" dirty="0"/>
              <a:t> </a:t>
            </a:r>
            <a:r>
              <a:rPr lang="ko-KR" altLang="en-US" sz="3500" dirty="0" err="1"/>
              <a:t>하리를</a:t>
            </a:r>
            <a:r>
              <a:rPr lang="ko-KR" altLang="en-US" sz="3500" dirty="0"/>
              <a:t> 보임</a:t>
            </a:r>
            <a:r>
              <a:rPr lang="en-US" altLang="ko-KR" sz="3500" dirty="0"/>
              <a:t>) </a:t>
            </a:r>
            <a:endParaRPr lang="ko-KR" altLang="en-US" sz="3500" dirty="0"/>
          </a:p>
          <a:p>
            <a:endParaRPr lang="en-US" altLang="ko-KR" sz="3500" dirty="0" smtClean="0"/>
          </a:p>
          <a:p>
            <a:r>
              <a:rPr lang="en-US" altLang="ko-KR" sz="3500" dirty="0">
                <a:solidFill>
                  <a:srgbClr val="002060"/>
                </a:solidFill>
              </a:rPr>
              <a:t>4</a:t>
            </a:r>
            <a:r>
              <a:rPr lang="en-US" altLang="ko-KR" sz="3500" dirty="0" smtClean="0">
                <a:solidFill>
                  <a:srgbClr val="002060"/>
                </a:solidFill>
              </a:rPr>
              <a:t>) </a:t>
            </a:r>
            <a:r>
              <a:rPr lang="ko-KR" altLang="en-US" sz="3500" dirty="0">
                <a:solidFill>
                  <a:srgbClr val="002060"/>
                </a:solidFill>
              </a:rPr>
              <a:t>임상병리 </a:t>
            </a:r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간장</a:t>
            </a:r>
            <a:r>
              <a:rPr lang="en-US" altLang="ko-KR" sz="3500" dirty="0"/>
              <a:t>, </a:t>
            </a:r>
            <a:r>
              <a:rPr lang="ko-KR" altLang="en-US" sz="3500" dirty="0"/>
              <a:t>비장</a:t>
            </a:r>
            <a:r>
              <a:rPr lang="en-US" altLang="ko-KR" sz="3500" dirty="0"/>
              <a:t>, </a:t>
            </a:r>
            <a:r>
              <a:rPr lang="ko-KR" altLang="en-US" sz="3500" dirty="0"/>
              <a:t>신장에 아연 검출되나 혈청과 간장의 </a:t>
            </a:r>
            <a:r>
              <a:rPr lang="ko-KR" altLang="en-US" sz="3500" dirty="0" err="1"/>
              <a:t>동농도는</a:t>
            </a:r>
            <a:r>
              <a:rPr lang="ko-KR" altLang="en-US" sz="3500" dirty="0"/>
              <a:t> 저하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endParaRPr lang="en-US" altLang="ko-KR" sz="3500" dirty="0" smtClean="0"/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5) </a:t>
            </a:r>
            <a:r>
              <a:rPr lang="ko-KR" altLang="en-US" sz="3500" dirty="0">
                <a:solidFill>
                  <a:srgbClr val="002060"/>
                </a:solidFill>
              </a:rPr>
              <a:t>진단 </a:t>
            </a:r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돼지</a:t>
            </a:r>
            <a:r>
              <a:rPr lang="en-US" altLang="ko-KR" sz="3500" dirty="0"/>
              <a:t>: </a:t>
            </a:r>
            <a:r>
              <a:rPr lang="ko-KR" altLang="en-US" sz="3500" dirty="0"/>
              <a:t>아연중독에 기인된 관절염은 구루병 및 </a:t>
            </a:r>
            <a:r>
              <a:rPr lang="ko-KR" altLang="en-US" sz="3500" dirty="0" err="1"/>
              <a:t>돈단독과</a:t>
            </a:r>
            <a:r>
              <a:rPr lang="ko-KR" altLang="en-US" sz="3500" dirty="0"/>
              <a:t> 감별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소</a:t>
            </a:r>
            <a:r>
              <a:rPr lang="en-US" altLang="ko-KR" sz="3500" dirty="0"/>
              <a:t>: </a:t>
            </a:r>
            <a:r>
              <a:rPr lang="ko-KR" altLang="en-US" sz="3500" dirty="0"/>
              <a:t>집단적인 만성변비증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endParaRPr lang="en-US" altLang="ko-KR" sz="3500" dirty="0" smtClean="0">
              <a:solidFill>
                <a:srgbClr val="002060"/>
              </a:solidFill>
            </a:endParaRPr>
          </a:p>
          <a:p>
            <a:r>
              <a:rPr lang="en-US" altLang="ko-KR" sz="3500" dirty="0" smtClean="0">
                <a:solidFill>
                  <a:srgbClr val="002060"/>
                </a:solidFill>
              </a:rPr>
              <a:t>6) </a:t>
            </a:r>
            <a:r>
              <a:rPr lang="ko-KR" altLang="en-US" sz="3500" dirty="0">
                <a:solidFill>
                  <a:srgbClr val="002060"/>
                </a:solidFill>
              </a:rPr>
              <a:t>예방 </a:t>
            </a:r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아연으로 도금된 기구와 관은 우유를 유통시킨 뒤 깨끗이 닦는다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pPr>
              <a:buNone/>
            </a:pPr>
            <a:r>
              <a:rPr lang="en-US" altLang="ko-KR" sz="3500" dirty="0" smtClean="0"/>
              <a:t>    - </a:t>
            </a:r>
            <a:r>
              <a:rPr lang="ko-KR" altLang="en-US" sz="3500" dirty="0"/>
              <a:t>돼지</a:t>
            </a:r>
            <a:r>
              <a:rPr lang="en-US" altLang="ko-KR" sz="3500" dirty="0"/>
              <a:t>: </a:t>
            </a:r>
            <a:r>
              <a:rPr lang="ko-KR" altLang="en-US" sz="3500" dirty="0"/>
              <a:t>사료에 다량의 칼슘을 첨가</a:t>
            </a:r>
            <a:r>
              <a:rPr lang="en-US" altLang="ko-KR" sz="3500" dirty="0"/>
              <a:t>. </a:t>
            </a:r>
            <a:endParaRPr lang="ko-KR" altLang="en-US" sz="3500" dirty="0"/>
          </a:p>
          <a:p>
            <a:endParaRPr lang="ko-KR" alt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⑪유황중독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401080" cy="5572164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sz="3800" b="1" dirty="0"/>
              <a:t>유황중독</a:t>
            </a:r>
            <a:r>
              <a:rPr lang="en-US" altLang="ko-KR" sz="3800" b="1" dirty="0"/>
              <a:t>(Sulfur Poisoning</a:t>
            </a:r>
            <a:r>
              <a:rPr lang="en-US" altLang="ko-KR" dirty="0"/>
              <a:t>)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유황은 강장제로 또는 외부기생충 구제제로 가축에 자주 투여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위장염과 탈수의 원인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1. </a:t>
            </a:r>
            <a:r>
              <a:rPr lang="ko-KR" altLang="en-US" dirty="0">
                <a:solidFill>
                  <a:srgbClr val="002060"/>
                </a:solidFill>
              </a:rPr>
              <a:t>임상적 징후 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침울</a:t>
            </a:r>
            <a:r>
              <a:rPr lang="en-US" altLang="ko-KR" dirty="0"/>
              <a:t>, </a:t>
            </a:r>
            <a:r>
              <a:rPr lang="ko-KR" altLang="en-US" dirty="0"/>
              <a:t>복통</a:t>
            </a:r>
            <a:r>
              <a:rPr lang="en-US" altLang="ko-KR" dirty="0"/>
              <a:t>,. </a:t>
            </a:r>
            <a:r>
              <a:rPr lang="ko-KR" altLang="en-US" dirty="0" err="1"/>
              <a:t>근연축</a:t>
            </a:r>
            <a:r>
              <a:rPr lang="en-US" altLang="ko-KR" dirty="0"/>
              <a:t>, </a:t>
            </a:r>
            <a:r>
              <a:rPr lang="ko-KR" altLang="en-US" dirty="0"/>
              <a:t>흑색 </a:t>
            </a:r>
            <a:r>
              <a:rPr lang="ko-KR" altLang="en-US" dirty="0" err="1"/>
              <a:t>설사변</a:t>
            </a:r>
            <a:r>
              <a:rPr lang="ko-KR" altLang="en-US" dirty="0"/>
              <a:t> 호기 때 강한 황화수소 냄새 </a:t>
            </a:r>
            <a:r>
              <a:rPr lang="ko-KR" altLang="en-US" dirty="0" smtClean="0"/>
              <a:t>등이      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특징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/>
              <a:t>심한 탈수</a:t>
            </a:r>
            <a:r>
              <a:rPr lang="en-US" altLang="ko-KR" dirty="0"/>
              <a:t>, </a:t>
            </a:r>
            <a:r>
              <a:rPr lang="ko-KR" altLang="en-US" dirty="0" err="1"/>
              <a:t>횡와</a:t>
            </a:r>
            <a:r>
              <a:rPr lang="en-US" altLang="ko-KR" dirty="0"/>
              <a:t>, </a:t>
            </a:r>
            <a:r>
              <a:rPr lang="ko-KR" altLang="en-US" dirty="0"/>
              <a:t>호흡곤란</a:t>
            </a:r>
            <a:r>
              <a:rPr lang="en-US" altLang="ko-KR" dirty="0"/>
              <a:t>, </a:t>
            </a:r>
            <a:r>
              <a:rPr lang="ko-KR" altLang="en-US" dirty="0"/>
              <a:t>경련</a:t>
            </a:r>
            <a:r>
              <a:rPr lang="en-US" altLang="ko-KR" dirty="0"/>
              <a:t>, </a:t>
            </a:r>
            <a:r>
              <a:rPr lang="ko-KR" altLang="en-US" dirty="0"/>
              <a:t>혼수상태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002060"/>
                </a:solidFill>
              </a:rPr>
              <a:t>   2</a:t>
            </a:r>
            <a:r>
              <a:rPr lang="en-US" altLang="ko-KR" dirty="0">
                <a:solidFill>
                  <a:srgbClr val="002060"/>
                </a:solidFill>
              </a:rPr>
              <a:t>.</a:t>
            </a:r>
            <a:r>
              <a:rPr lang="en-US" altLang="ko-KR" dirty="0"/>
              <a:t> </a:t>
            </a:r>
            <a:r>
              <a:rPr lang="ko-KR" altLang="en-US" dirty="0">
                <a:solidFill>
                  <a:srgbClr val="002060"/>
                </a:solidFill>
              </a:rPr>
              <a:t>중독증의 치료 원칙</a:t>
            </a:r>
            <a:r>
              <a:rPr lang="en-US" altLang="ko-KR" dirty="0"/>
              <a:t>(Principles of Treatment in Cases of </a:t>
            </a:r>
            <a:r>
              <a:rPr lang="en-US" altLang="ko-KR" dirty="0" err="1"/>
              <a:t>Poisoining</a:t>
            </a:r>
            <a:r>
              <a:rPr lang="en-US" altLang="ko-KR" dirty="0"/>
              <a:t>)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  1</a:t>
            </a:r>
            <a:r>
              <a:rPr lang="en-US" altLang="ko-KR" dirty="0"/>
              <a:t>) </a:t>
            </a:r>
            <a:r>
              <a:rPr lang="ko-KR" altLang="en-US" dirty="0"/>
              <a:t>독성 제거용의 하제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자극성 독물로 인한 위장염 </a:t>
            </a:r>
            <a:r>
              <a:rPr lang="en-US" altLang="ko-KR" dirty="0"/>
              <a:t>: </a:t>
            </a:r>
            <a:r>
              <a:rPr lang="ko-KR" altLang="en-US" dirty="0"/>
              <a:t>자극성 하제 금물</a:t>
            </a:r>
            <a:r>
              <a:rPr lang="en-US" altLang="ko-KR" dirty="0"/>
              <a:t>, </a:t>
            </a:r>
            <a:r>
              <a:rPr lang="ko-KR" altLang="en-US" dirty="0"/>
              <a:t>유성 하제 사용</a:t>
            </a:r>
            <a:r>
              <a:rPr lang="en-US" altLang="ko-KR" dirty="0"/>
              <a:t>.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비자극성 독물 </a:t>
            </a:r>
            <a:r>
              <a:rPr lang="ko-KR" altLang="en-US" dirty="0" err="1"/>
              <a:t>중독시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염류</a:t>
            </a:r>
            <a:r>
              <a:rPr lang="ko-KR" altLang="en-US" dirty="0"/>
              <a:t> 하제</a:t>
            </a:r>
            <a:r>
              <a:rPr lang="en-US" altLang="ko-KR" dirty="0"/>
              <a:t>(MgSO4) ex) </a:t>
            </a:r>
            <a:r>
              <a:rPr lang="ko-KR" altLang="en-US" dirty="0"/>
              <a:t>청산 생성 </a:t>
            </a:r>
            <a:r>
              <a:rPr lang="ko-KR" altLang="en-US" dirty="0" err="1"/>
              <a:t>배당체시</a:t>
            </a:r>
            <a:r>
              <a:rPr lang="ko-KR" altLang="en-US" dirty="0"/>
              <a:t> </a:t>
            </a:r>
          </a:p>
          <a:p>
            <a:pPr>
              <a:buNone/>
            </a:pPr>
            <a:r>
              <a:rPr lang="en-US" altLang="ko-KR" dirty="0" smtClean="0"/>
              <a:t>    2</a:t>
            </a:r>
            <a:r>
              <a:rPr lang="en-US" altLang="ko-KR" dirty="0"/>
              <a:t>) </a:t>
            </a:r>
            <a:r>
              <a:rPr lang="ko-KR" altLang="en-US" dirty="0"/>
              <a:t>소화관내 잔류 독의 중화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산화제나 </a:t>
            </a:r>
            <a:r>
              <a:rPr lang="ko-KR" altLang="en-US" dirty="0" err="1"/>
              <a:t>탄닌산</a:t>
            </a:r>
            <a:r>
              <a:rPr lang="ko-KR" altLang="en-US" dirty="0"/>
              <a:t> 제제 </a:t>
            </a:r>
            <a:r>
              <a:rPr lang="en-US" altLang="ko-KR" dirty="0"/>
              <a:t>: </a:t>
            </a:r>
            <a:r>
              <a:rPr lang="ko-KR" altLang="en-US" dirty="0"/>
              <a:t>알칼로이드 침전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우유</a:t>
            </a:r>
            <a:r>
              <a:rPr lang="en-US" altLang="ko-KR" dirty="0"/>
              <a:t>, </a:t>
            </a:r>
            <a:r>
              <a:rPr lang="ko-KR" altLang="en-US" dirty="0"/>
              <a:t>달걀 </a:t>
            </a:r>
            <a:r>
              <a:rPr lang="en-US" altLang="ko-KR" dirty="0"/>
              <a:t>: </a:t>
            </a:r>
            <a:r>
              <a:rPr lang="ko-KR" altLang="en-US" dirty="0"/>
              <a:t>단백 </a:t>
            </a:r>
            <a:r>
              <a:rPr lang="ko-KR" altLang="en-US" dirty="0" err="1"/>
              <a:t>응고성</a:t>
            </a:r>
            <a:r>
              <a:rPr lang="ko-KR" altLang="en-US" dirty="0"/>
              <a:t> 독물에 작용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 err="1"/>
              <a:t>황산성염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소화관내의 납을 침전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⑪유황중독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62500" lnSpcReduction="2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3</a:t>
            </a:r>
            <a:r>
              <a:rPr lang="en-US" altLang="ko-KR" dirty="0"/>
              <a:t>) </a:t>
            </a:r>
            <a:r>
              <a:rPr lang="ko-KR" altLang="en-US" dirty="0"/>
              <a:t>흡수된 독물의 </a:t>
            </a:r>
            <a:r>
              <a:rPr lang="ko-KR" altLang="en-US" dirty="0" err="1"/>
              <a:t>중화시</a:t>
            </a:r>
            <a:r>
              <a:rPr lang="ko-KR" altLang="en-US" dirty="0"/>
              <a:t> </a:t>
            </a:r>
          </a:p>
          <a:p>
            <a:pPr>
              <a:buNone/>
            </a:pPr>
            <a:r>
              <a:rPr lang="en-US" altLang="ko-KR" dirty="0" smtClean="0"/>
              <a:t>    ‧ </a:t>
            </a:r>
            <a:r>
              <a:rPr lang="ko-KR" altLang="en-US" dirty="0"/>
              <a:t>질산나트륨</a:t>
            </a:r>
            <a:r>
              <a:rPr lang="en-US" altLang="ko-KR" dirty="0"/>
              <a:t>, </a:t>
            </a:r>
            <a:r>
              <a:rPr lang="ko-KR" altLang="en-US" dirty="0"/>
              <a:t>치오 황산나트륨 </a:t>
            </a:r>
            <a:r>
              <a:rPr lang="en-US" altLang="ko-KR" dirty="0"/>
              <a:t>: </a:t>
            </a:r>
            <a:r>
              <a:rPr lang="ko-KR" altLang="en-US" dirty="0"/>
              <a:t>청산에 대한 유효한 전신 해독제 </a:t>
            </a:r>
          </a:p>
          <a:p>
            <a:pPr>
              <a:buNone/>
            </a:pPr>
            <a:r>
              <a:rPr lang="en-US" altLang="ko-KR" dirty="0" smtClean="0"/>
              <a:t>    ‧ </a:t>
            </a:r>
            <a:r>
              <a:rPr lang="en-US" altLang="ko-KR" dirty="0"/>
              <a:t>Ca </a:t>
            </a:r>
            <a:r>
              <a:rPr lang="en-US" altLang="ko-KR" dirty="0" err="1"/>
              <a:t>Versenate</a:t>
            </a:r>
            <a:r>
              <a:rPr lang="en-US" altLang="ko-KR" dirty="0"/>
              <a:t>( EDTA 20 % </a:t>
            </a:r>
            <a:r>
              <a:rPr lang="ko-KR" altLang="en-US" dirty="0"/>
              <a:t>용액 </a:t>
            </a:r>
            <a:r>
              <a:rPr lang="en-US" altLang="ko-KR" dirty="0"/>
              <a:t>) : </a:t>
            </a:r>
            <a:r>
              <a:rPr lang="ko-KR" altLang="en-US" dirty="0"/>
              <a:t>납중독에 대한 효과적 해독제 </a:t>
            </a:r>
          </a:p>
          <a:p>
            <a:pPr>
              <a:buNone/>
            </a:pPr>
            <a:r>
              <a:rPr lang="en-US" altLang="ko-KR" dirty="0" smtClean="0"/>
              <a:t>    : </a:t>
            </a:r>
            <a:r>
              <a:rPr lang="en-US" altLang="ko-KR" dirty="0"/>
              <a:t>EDTA</a:t>
            </a:r>
            <a:r>
              <a:rPr lang="ko-KR" altLang="en-US" dirty="0"/>
              <a:t>는 </a:t>
            </a:r>
            <a:r>
              <a:rPr lang="en-US" altLang="ko-KR" dirty="0"/>
              <a:t>2</a:t>
            </a:r>
            <a:r>
              <a:rPr lang="ko-KR" altLang="en-US" dirty="0"/>
              <a:t>가 금속을 </a:t>
            </a:r>
            <a:r>
              <a:rPr lang="en-US" altLang="ko-KR" dirty="0"/>
              <a:t>chelating </a:t>
            </a:r>
            <a:r>
              <a:rPr lang="ko-KR" altLang="en-US" dirty="0"/>
              <a:t>시킨다</a:t>
            </a:r>
            <a:r>
              <a:rPr lang="en-US" altLang="ko-KR" dirty="0"/>
              <a:t>. </a:t>
            </a:r>
            <a:r>
              <a:rPr lang="ko-KR" altLang="en-US" dirty="0"/>
              <a:t>체내 </a:t>
            </a:r>
            <a:r>
              <a:rPr lang="en-US" altLang="ko-KR" dirty="0"/>
              <a:t>Ca2+</a:t>
            </a:r>
            <a:r>
              <a:rPr lang="ko-KR" altLang="en-US" dirty="0"/>
              <a:t>역시 </a:t>
            </a:r>
            <a:r>
              <a:rPr lang="en-US" altLang="ko-KR" dirty="0"/>
              <a:t>chelating</a:t>
            </a:r>
            <a:r>
              <a:rPr lang="ko-KR" altLang="en-US" dirty="0"/>
              <a:t>시키므로 </a:t>
            </a:r>
            <a:r>
              <a:rPr lang="ko-KR" altLang="en-US" dirty="0" err="1"/>
              <a:t>저칼슘혈증을</a:t>
            </a:r>
            <a:r>
              <a:rPr lang="ko-KR" altLang="en-US" dirty="0"/>
              <a:t> 유발할 수 있기 때문에 이를 막기 위해서 </a:t>
            </a:r>
            <a:r>
              <a:rPr lang="en-US" altLang="ko-KR" dirty="0" err="1"/>
              <a:t>CaEDTA</a:t>
            </a:r>
            <a:r>
              <a:rPr lang="ko-KR" altLang="en-US" dirty="0"/>
              <a:t>를 사용한다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/>
              <a:t>4</a:t>
            </a:r>
            <a:r>
              <a:rPr lang="en-US" altLang="ko-KR" dirty="0"/>
              <a:t>) </a:t>
            </a:r>
            <a:r>
              <a:rPr lang="ko-KR" altLang="en-US" dirty="0"/>
              <a:t>생리적 해독제 </a:t>
            </a:r>
            <a:r>
              <a:rPr lang="en-US" altLang="ko-KR" dirty="0"/>
              <a:t>: </a:t>
            </a:r>
            <a:r>
              <a:rPr lang="ko-KR" altLang="en-US" dirty="0" err="1"/>
              <a:t>마그네슘염의</a:t>
            </a:r>
            <a:r>
              <a:rPr lang="ko-KR" altLang="en-US" dirty="0"/>
              <a:t> 과다 </a:t>
            </a:r>
            <a:r>
              <a:rPr lang="ko-KR" altLang="en-US" dirty="0" err="1"/>
              <a:t>투여시</a:t>
            </a:r>
            <a:r>
              <a:rPr lang="ko-KR" altLang="en-US" dirty="0"/>
              <a:t> </a:t>
            </a:r>
            <a:r>
              <a:rPr lang="ko-KR" altLang="en-US" dirty="0" err="1"/>
              <a:t>칼슘염을</a:t>
            </a:r>
            <a:r>
              <a:rPr lang="ko-KR" altLang="en-US" dirty="0"/>
              <a:t> 주사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5</a:t>
            </a:r>
            <a:r>
              <a:rPr lang="en-US" altLang="ko-KR" dirty="0"/>
              <a:t>) </a:t>
            </a:r>
            <a:r>
              <a:rPr lang="ko-KR" altLang="en-US" dirty="0"/>
              <a:t>중독증의 치료 원칙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소화관</a:t>
            </a:r>
            <a:r>
              <a:rPr lang="en-US" altLang="ko-KR" dirty="0"/>
              <a:t>, </a:t>
            </a:r>
            <a:r>
              <a:rPr lang="ko-KR" altLang="en-US" dirty="0"/>
              <a:t>피부에 남아 있는 독물 제거 </a:t>
            </a:r>
          </a:p>
          <a:p>
            <a:pPr>
              <a:buNone/>
            </a:pPr>
            <a:r>
              <a:rPr lang="en-US" altLang="ko-KR" dirty="0" smtClean="0"/>
              <a:t>     ‧ </a:t>
            </a:r>
            <a:r>
              <a:rPr lang="ko-KR" altLang="en-US" dirty="0"/>
              <a:t>흡수된 독물에 대하여 각종의 해당 해독제 투여 </a:t>
            </a:r>
          </a:p>
          <a:p>
            <a:pPr>
              <a:buNone/>
            </a:pPr>
            <a:r>
              <a:rPr lang="ko-KR" altLang="en-US" dirty="0" smtClean="0"/>
              <a:t>    예</a:t>
            </a:r>
            <a:r>
              <a:rPr lang="en-US" altLang="ko-KR" dirty="0"/>
              <a:t>) </a:t>
            </a:r>
            <a:r>
              <a:rPr lang="ko-KR" altLang="en-US" dirty="0"/>
              <a:t>청산중독</a:t>
            </a:r>
            <a:r>
              <a:rPr lang="en-US" altLang="ko-KR" dirty="0"/>
              <a:t>- </a:t>
            </a:r>
            <a:r>
              <a:rPr lang="ko-KR" altLang="en-US" dirty="0"/>
              <a:t>질산나트륨</a:t>
            </a:r>
            <a:r>
              <a:rPr lang="en-US" altLang="ko-KR" dirty="0"/>
              <a:t>, </a:t>
            </a:r>
            <a:r>
              <a:rPr lang="ko-KR" altLang="en-US" dirty="0" err="1"/>
              <a:t>치오황산나트륨</a:t>
            </a:r>
            <a:r>
              <a:rPr lang="ko-KR" altLang="en-US" dirty="0"/>
              <a:t> </a:t>
            </a:r>
          </a:p>
          <a:p>
            <a:pPr>
              <a:buNone/>
            </a:pPr>
            <a:r>
              <a:rPr lang="ko-KR" altLang="en-US" dirty="0" smtClean="0"/>
              <a:t>            납중독</a:t>
            </a:r>
            <a:r>
              <a:rPr lang="en-US" altLang="ko-KR" dirty="0"/>
              <a:t>- ★Ca </a:t>
            </a:r>
            <a:r>
              <a:rPr lang="en-US" altLang="ko-KR" dirty="0" err="1"/>
              <a:t>Versenate</a:t>
            </a:r>
            <a:r>
              <a:rPr lang="en-US" altLang="ko-KR" dirty="0"/>
              <a:t>(EDTA 20% Solution)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en-US" altLang="ko-KR" dirty="0" smtClean="0"/>
              <a:t>6</a:t>
            </a:r>
            <a:r>
              <a:rPr lang="en-US" altLang="ko-KR" dirty="0"/>
              <a:t>) </a:t>
            </a:r>
            <a:r>
              <a:rPr lang="ko-KR" altLang="en-US" dirty="0"/>
              <a:t>가축의 치료 원칙 </a:t>
            </a:r>
          </a:p>
          <a:p>
            <a:pPr>
              <a:buNone/>
            </a:pPr>
            <a:r>
              <a:rPr lang="en-US" altLang="ko-KR" dirty="0" smtClean="0"/>
              <a:t>   : </a:t>
            </a:r>
            <a:r>
              <a:rPr lang="ko-KR" altLang="en-US" dirty="0" err="1"/>
              <a:t>위세척</a:t>
            </a:r>
            <a:r>
              <a:rPr lang="en-US" altLang="ko-KR" dirty="0"/>
              <a:t>, </a:t>
            </a:r>
            <a:r>
              <a:rPr lang="ko-KR" altLang="en-US" dirty="0"/>
              <a:t>구토제의 사용은 효용가치가 없으며 소화관내 잔류 독물의 제거 → 하제의 사용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결론</a:t>
            </a:r>
            <a:r>
              <a:rPr lang="en-US" altLang="ko-KR" dirty="0" smtClean="0"/>
              <a:t>)-</a:t>
            </a:r>
            <a:r>
              <a:rPr lang="ko-KR" altLang="en-US" dirty="0" smtClean="0"/>
              <a:t>오염을 </a:t>
            </a:r>
            <a:r>
              <a:rPr lang="ko-KR" altLang="en-US" dirty="0" smtClean="0"/>
              <a:t>막기 위한 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429684" cy="4838720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b="1" u="sng" dirty="0" smtClean="0"/>
              <a:t>1)</a:t>
            </a:r>
            <a:r>
              <a:rPr lang="ko-KR" altLang="en-US" b="1" u="sng" dirty="0" smtClean="0"/>
              <a:t>오염 물질의 규제 </a:t>
            </a:r>
            <a:br>
              <a:rPr lang="ko-KR" altLang="en-US" b="1" u="sng" dirty="0" smtClean="0"/>
            </a:br>
            <a:r>
              <a:rPr lang="ko-KR" altLang="en-US" dirty="0" smtClean="0"/>
              <a:t>급속한 산업발전에 따른 인구의 도시집중화와 함께 유해독성물질</a:t>
            </a:r>
            <a:r>
              <a:rPr lang="en-US" altLang="ko-KR" dirty="0" smtClean="0"/>
              <a:t>(Chemical hazardous)</a:t>
            </a:r>
            <a:r>
              <a:rPr lang="ko-KR" altLang="en-US" dirty="0" smtClean="0"/>
              <a:t>의 대량방출은 이미 자연생태계에 중대한 위협요소가 되고 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이에따라</a:t>
            </a:r>
            <a:r>
              <a:rPr lang="ko-KR" altLang="en-US" dirty="0" smtClean="0"/>
              <a:t> 세계보건기구인 </a:t>
            </a:r>
            <a:r>
              <a:rPr lang="en-US" altLang="ko-KR" dirty="0" smtClean="0"/>
              <a:t>WHO</a:t>
            </a:r>
            <a:r>
              <a:rPr lang="ko-KR" altLang="en-US" dirty="0" smtClean="0"/>
              <a:t>에서도 음용수에 대해 중금속 중 인류의 건강에 유해한 각종 중금속에 대한 규제농도를 일정농도이하로 엄격한 규정을 하고 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현대의 사회는 그전 사회와는 다른 많은 문제들에 직면 하고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특히 현대사회 발전을 주도하는 산업형태는 대부분 굴뚝 산업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다시 말해서 </a:t>
            </a:r>
            <a:r>
              <a:rPr lang="ko-KR" altLang="en-US" dirty="0" err="1" smtClean="0"/>
              <a:t>공해배출형이다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우리는 발전적이고 친환경주의적인 해결방안과 </a:t>
            </a:r>
            <a:r>
              <a:rPr lang="ko-KR" altLang="en-US" dirty="0" err="1" smtClean="0"/>
              <a:t>그에따른</a:t>
            </a:r>
            <a:r>
              <a:rPr lang="ko-KR" altLang="en-US" dirty="0" smtClean="0"/>
              <a:t> 법적인 제도의 </a:t>
            </a:r>
            <a:r>
              <a:rPr lang="ko-KR" altLang="en-US" dirty="0" err="1" smtClean="0"/>
              <a:t>개선등이</a:t>
            </a:r>
            <a:r>
              <a:rPr lang="ko-KR" altLang="en-US" dirty="0" smtClean="0"/>
              <a:t> 요구되는 시점이다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b="1" u="sng" dirty="0" smtClean="0"/>
              <a:t>2)</a:t>
            </a:r>
            <a:r>
              <a:rPr lang="ko-KR" altLang="en-US" b="1" u="sng" dirty="0" smtClean="0"/>
              <a:t>오염물질 처리 시설의 개선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     공장 </a:t>
            </a:r>
            <a:r>
              <a:rPr lang="ko-KR" altLang="en-US" dirty="0" smtClean="0"/>
              <a:t>및 사업장에서 발생하는 폐수 및 </a:t>
            </a:r>
            <a:r>
              <a:rPr lang="ko-KR" altLang="en-US" dirty="0" err="1" smtClean="0"/>
              <a:t>슬러그</a:t>
            </a:r>
            <a:r>
              <a:rPr lang="ko-KR" altLang="en-US" dirty="0" smtClean="0"/>
              <a:t> 처리에 대한 문제가 시급하다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오염 물질을 처리하는 시설 등이 있으나 그 효과는 낮고 게다가 높은 단가로 인해 기업들이 이러한 시설의 사용을 꺼리는 것이 사실이다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높은 효율의 처리시설의 개발과 확충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값싼 처리시설의 보급 그리고 정부의 지원 이 무엇보다도 절실하다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 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결론</a:t>
            </a:r>
            <a:r>
              <a:rPr lang="en-US" altLang="ko-KR" dirty="0" smtClean="0"/>
              <a:t>)-</a:t>
            </a:r>
            <a:r>
              <a:rPr lang="ko-KR" altLang="en-US" dirty="0" smtClean="0"/>
              <a:t>오염을 막기 위한 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u="sng" dirty="0" smtClean="0"/>
              <a:t>3)</a:t>
            </a:r>
            <a:r>
              <a:rPr lang="ko-KR" altLang="en-US" b="1" u="sng" dirty="0" smtClean="0"/>
              <a:t>환경 의식에 대한 사회 구성원들의 각성</a:t>
            </a:r>
            <a:endParaRPr lang="ko-KR" altLang="en-US" dirty="0" smtClean="0"/>
          </a:p>
          <a:p>
            <a:r>
              <a:rPr lang="ko-KR" altLang="en-US" dirty="0" smtClean="0"/>
              <a:t>아무리 각종 규제나 제재들이 있어도 사회 구성원들이 그것을 지키지 않는다면 그것은 무용지물과 다름없다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중금속 오염에 대한 방지대책의 가장 중요한 부분은 그 위해성에 대한 사회구성원 개개인의 각성 이라고 생각한다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중금속 및 유해물질을 배출하는 기업이나 기업주 또는 개인도 사회의 각 구성원이며 그들 모두 중금속의 위해성에 노출되어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사회 구성원 각자가 그 위해성에 대한 바른 이해를 함으로써 스스로 배출을 자제하도록 유도하고 실천하는 것이 가장 바람 직한 방법 이라 하겠다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결론</a:t>
            </a:r>
            <a:r>
              <a:rPr lang="en-US" altLang="ko-KR" dirty="0" smtClean="0"/>
              <a:t>) </a:t>
            </a:r>
            <a:r>
              <a:rPr lang="en-US" altLang="ko-KR" dirty="0" smtClean="0"/>
              <a:t>-</a:t>
            </a:r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http://www.vetory.com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서론</a:t>
            </a:r>
            <a:r>
              <a:rPr lang="en-US" altLang="ko-KR" dirty="0" smtClean="0"/>
              <a:t>)-</a:t>
            </a:r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유기화합물을 제외한 모든 화합물이며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탄소를 함유하지 않은 화합물과 탄소를 함유하는 간단한 화합물인 산화물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사이안화물</a:t>
            </a:r>
            <a:r>
              <a:rPr lang="en-US" altLang="ko-KR" dirty="0" smtClean="0"/>
              <a:t>·</a:t>
            </a:r>
            <a:r>
              <a:rPr lang="ko-KR" altLang="en-US" dirty="0" smtClean="0"/>
              <a:t>탄산염 등을 말한다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서론</a:t>
            </a:r>
            <a:r>
              <a:rPr lang="en-US" altLang="ko-KR" dirty="0" smtClean="0"/>
              <a:t>)-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/>
              <a:t>필요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이상으로</a:t>
            </a:r>
            <a:r>
              <a:rPr lang="ko-KR" altLang="en-US" dirty="0"/>
              <a:t> 체내에 함유되는 경우 대사 작용이나 생명 유지에 악영향을 미치는 무기물 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en-US" altLang="ko-KR" dirty="0">
                <a:latin typeface="+mn-ea"/>
              </a:rPr>
              <a:t>Cu, Se, F, Mo, Cr, As, Hg, </a:t>
            </a:r>
            <a:r>
              <a:rPr lang="en-US" altLang="ko-KR" dirty="0" err="1">
                <a:latin typeface="+mn-ea"/>
              </a:rPr>
              <a:t>Cd</a:t>
            </a:r>
            <a:r>
              <a:rPr lang="en-US" altLang="ko-KR" dirty="0">
                <a:latin typeface="+mn-ea"/>
              </a:rPr>
              <a:t> 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서론</a:t>
            </a:r>
            <a:r>
              <a:rPr lang="en-US" altLang="ko-KR" dirty="0" smtClean="0"/>
              <a:t>)- </a:t>
            </a:r>
            <a:r>
              <a:rPr lang="ko-KR" altLang="en-US" dirty="0" smtClean="0"/>
              <a:t>중금속이란 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중금속</a:t>
            </a:r>
            <a:r>
              <a:rPr lang="en-US" altLang="ko-KR" dirty="0" smtClean="0"/>
              <a:t>(heavy metal)</a:t>
            </a:r>
            <a:r>
              <a:rPr lang="ko-KR" altLang="en-US" dirty="0" smtClean="0"/>
              <a:t>은 비중이 </a:t>
            </a:r>
            <a:r>
              <a:rPr lang="en-US" altLang="ko-KR" dirty="0" smtClean="0"/>
              <a:t>4~5 </a:t>
            </a:r>
            <a:r>
              <a:rPr lang="ko-KR" altLang="en-US" dirty="0" smtClean="0"/>
              <a:t>이상인 모든 금속류의 총칭이다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중금속은 우선 인간생존에 필요한 필수 금속과 그렇지 않은 금속으로 구분 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구리 및 코발트 등과 같이 생물체가 정상적인 생리 기능을 유지하기 위해 꼭 필요로 하는 금속을 필수중금속이라 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카드뮴 등과 같이 환경공해물질로서 생체에 해로운 영향을 미치는 금속을 유해중금속이라 한다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생체내로</a:t>
            </a:r>
            <a:r>
              <a:rPr lang="ko-KR" altLang="en-US" dirty="0" smtClean="0"/>
              <a:t> 흡수되면 </a:t>
            </a:r>
            <a:r>
              <a:rPr lang="ko-KR" altLang="en-US" dirty="0" err="1" smtClean="0"/>
              <a:t>생체내</a:t>
            </a:r>
            <a:r>
              <a:rPr lang="ko-KR" altLang="en-US" dirty="0" smtClean="0"/>
              <a:t> 물질과 </a:t>
            </a:r>
            <a:r>
              <a:rPr lang="ko-KR" altLang="en-US" dirty="0" smtClean="0"/>
              <a:t>결합하여 잘 분해 되지 않는 유기복합체를 형성하기 때문에 몸 밖으로 빨리 배출되지 않고 간장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신장 등의 실질장기나 뼈에 축적되는 성질이 강한 물질이다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특히 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(As), </a:t>
            </a:r>
            <a:r>
              <a:rPr lang="ko-KR" altLang="en-US" dirty="0" smtClean="0"/>
              <a:t>납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Pb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베릴륨</a:t>
            </a:r>
            <a:r>
              <a:rPr lang="en-US" altLang="ko-KR" dirty="0" smtClean="0"/>
              <a:t>(Be), </a:t>
            </a:r>
            <a:r>
              <a:rPr lang="ko-KR" altLang="en-US" dirty="0" smtClean="0"/>
              <a:t>카드뮴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Cd</a:t>
            </a:r>
            <a:r>
              <a:rPr lang="en-US" altLang="ko-KR" dirty="0" smtClean="0"/>
              <a:t>), </a:t>
            </a:r>
            <a:r>
              <a:rPr lang="ko-KR" altLang="en-US" dirty="0" smtClean="0"/>
              <a:t>크롬</a:t>
            </a:r>
            <a:r>
              <a:rPr lang="en-US" altLang="ko-KR" dirty="0" smtClean="0"/>
              <a:t>(Cr), </a:t>
            </a:r>
            <a:r>
              <a:rPr lang="ko-KR" altLang="en-US" dirty="0" smtClean="0"/>
              <a:t>불소</a:t>
            </a:r>
            <a:r>
              <a:rPr lang="en-US" altLang="ko-KR" dirty="0" smtClean="0"/>
              <a:t>(F), </a:t>
            </a:r>
            <a:r>
              <a:rPr lang="ko-KR" altLang="en-US" dirty="0" err="1" smtClean="0"/>
              <a:t>셀레늄</a:t>
            </a:r>
            <a:r>
              <a:rPr lang="en-US" altLang="ko-KR" dirty="0" smtClean="0"/>
              <a:t>(Se), </a:t>
            </a:r>
            <a:r>
              <a:rPr lang="ko-KR" altLang="en-US" dirty="0" smtClean="0"/>
              <a:t>수은</a:t>
            </a:r>
            <a:r>
              <a:rPr lang="en-US" altLang="ko-KR" dirty="0" smtClean="0"/>
              <a:t>(Hg)</a:t>
            </a:r>
            <a:r>
              <a:rPr lang="ko-KR" altLang="en-US" dirty="0" smtClean="0"/>
              <a:t>등은 낮은 농도에서도 건강장해를 유발할 가능성이 있는 물질이다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 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)-</a:t>
            </a:r>
            <a:r>
              <a:rPr lang="ko-KR" altLang="en-US" dirty="0" smtClean="0"/>
              <a:t>중독증의 </a:t>
            </a:r>
            <a:r>
              <a:rPr lang="ko-KR" altLang="en-US" dirty="0" smtClean="0"/>
              <a:t>진단 및 가검물 채취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01080" cy="5043510"/>
          </a:xfrm>
        </p:spPr>
        <p:txBody>
          <a:bodyPr>
            <a:normAutofit fontScale="40000" lnSpcReduction="20000"/>
          </a:bodyPr>
          <a:lstStyle/>
          <a:p>
            <a:r>
              <a:rPr lang="ko-KR" altLang="en-US" sz="4500" b="1" u="sng" dirty="0">
                <a:solidFill>
                  <a:srgbClr val="FF0000"/>
                </a:solidFill>
              </a:rPr>
              <a:t>중독증시에 가검물 채취 및 검사에서는 섭취된 물질을 증명하기 위한 검사 </a:t>
            </a:r>
          </a:p>
          <a:p>
            <a:r>
              <a:rPr lang="ko-KR" altLang="en-US" sz="4000" dirty="0"/>
              <a:t>①소화관 내용물 흡수여부를 알아보기 위한 검사</a:t>
            </a:r>
            <a:r>
              <a:rPr lang="en-US" altLang="ko-KR" sz="4000" dirty="0"/>
              <a:t>- </a:t>
            </a:r>
            <a:r>
              <a:rPr lang="ko-KR" altLang="en-US" sz="4000" dirty="0"/>
              <a:t>특정조직의 검사가 주를 이룬다 </a:t>
            </a:r>
          </a:p>
          <a:p>
            <a:r>
              <a:rPr lang="ko-KR" altLang="en-US" sz="4000" dirty="0"/>
              <a:t>②가검물 </a:t>
            </a:r>
            <a:r>
              <a:rPr lang="ko-KR" altLang="en-US" sz="4000" dirty="0" err="1"/>
              <a:t>채취시</a:t>
            </a:r>
            <a:r>
              <a:rPr lang="ko-KR" altLang="en-US" sz="4000" dirty="0"/>
              <a:t> 독물분포에 따른 </a:t>
            </a:r>
            <a:r>
              <a:rPr lang="ko-KR" altLang="en-US" sz="4000" dirty="0" err="1"/>
              <a:t>가검</a:t>
            </a:r>
            <a:r>
              <a:rPr lang="ko-KR" altLang="en-US" sz="4000" dirty="0"/>
              <a:t> 장기</a:t>
            </a:r>
            <a:r>
              <a:rPr lang="en-US" altLang="ko-KR" sz="4000" dirty="0"/>
              <a:t>(</a:t>
            </a:r>
            <a:r>
              <a:rPr lang="ko-KR" altLang="en-US" sz="4000" dirty="0"/>
              <a:t>소화관</a:t>
            </a:r>
            <a:r>
              <a:rPr lang="en-US" altLang="ko-KR" sz="4000" dirty="0"/>
              <a:t>, </a:t>
            </a:r>
            <a:r>
              <a:rPr lang="ko-KR" altLang="en-US" sz="4000" dirty="0"/>
              <a:t>간 제외</a:t>
            </a:r>
            <a:r>
              <a:rPr lang="en-US" altLang="ko-KR" sz="4000" dirty="0"/>
              <a:t>) &amp; </a:t>
            </a:r>
            <a:r>
              <a:rPr lang="ko-KR" altLang="en-US" sz="4000" dirty="0" err="1"/>
              <a:t>보관법</a:t>
            </a:r>
            <a:r>
              <a:rPr lang="ko-KR" altLang="en-US" sz="4000" dirty="0"/>
              <a:t>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납 </a:t>
            </a:r>
            <a:r>
              <a:rPr lang="en-US" altLang="ko-KR" sz="4000" dirty="0"/>
              <a:t>: </a:t>
            </a:r>
            <a:r>
              <a:rPr lang="ko-KR" altLang="en-US" sz="4000" dirty="0"/>
              <a:t>신장</a:t>
            </a:r>
            <a:r>
              <a:rPr lang="en-US" altLang="ko-KR" sz="4000" dirty="0"/>
              <a:t>, </a:t>
            </a:r>
            <a:r>
              <a:rPr lang="ko-KR" altLang="en-US" sz="4000" dirty="0"/>
              <a:t>골</a:t>
            </a:r>
            <a:r>
              <a:rPr lang="en-US" altLang="ko-KR" sz="4000" dirty="0"/>
              <a:t>, </a:t>
            </a:r>
            <a:r>
              <a:rPr lang="ko-KR" altLang="en-US" sz="4000" dirty="0"/>
              <a:t>혈액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수은 </a:t>
            </a:r>
            <a:r>
              <a:rPr lang="en-US" altLang="ko-KR" sz="4000" dirty="0"/>
              <a:t>: </a:t>
            </a:r>
            <a:r>
              <a:rPr lang="ko-KR" altLang="en-US" sz="4000" dirty="0"/>
              <a:t>신장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동 </a:t>
            </a:r>
            <a:r>
              <a:rPr lang="en-US" altLang="ko-KR" sz="4000" dirty="0"/>
              <a:t>: </a:t>
            </a:r>
            <a:r>
              <a:rPr lang="ko-KR" altLang="en-US" sz="4000" dirty="0"/>
              <a:t>신장</a:t>
            </a:r>
            <a:r>
              <a:rPr lang="en-US" altLang="ko-KR" sz="4000" dirty="0"/>
              <a:t>, </a:t>
            </a:r>
            <a:r>
              <a:rPr lang="ko-KR" altLang="en-US" sz="4000" dirty="0"/>
              <a:t>혈액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 err="1"/>
              <a:t>염화나트륨</a:t>
            </a:r>
            <a:r>
              <a:rPr lang="ko-KR" altLang="en-US" sz="4000" dirty="0"/>
              <a:t> </a:t>
            </a:r>
            <a:r>
              <a:rPr lang="en-US" altLang="ko-KR" sz="4000" dirty="0"/>
              <a:t>: </a:t>
            </a:r>
            <a:r>
              <a:rPr lang="ko-KR" altLang="en-US" sz="4000" dirty="0"/>
              <a:t>소화관과 그 내용물에 한함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불소 </a:t>
            </a:r>
            <a:r>
              <a:rPr lang="en-US" altLang="ko-KR" sz="4000" dirty="0"/>
              <a:t>: </a:t>
            </a:r>
            <a:r>
              <a:rPr lang="ko-KR" altLang="en-US" sz="4000" dirty="0"/>
              <a:t>뼈</a:t>
            </a:r>
            <a:r>
              <a:rPr lang="en-US" altLang="ko-KR" sz="4000" dirty="0"/>
              <a:t>, </a:t>
            </a:r>
            <a:r>
              <a:rPr lang="ko-KR" altLang="en-US" sz="4000" dirty="0"/>
              <a:t>치아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뇨</a:t>
            </a:r>
            <a:r>
              <a:rPr lang="ko-KR" altLang="en-US" sz="4000" dirty="0"/>
              <a:t>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질산염과 </a:t>
            </a:r>
            <a:r>
              <a:rPr lang="ko-KR" altLang="en-US" sz="4000" dirty="0" err="1"/>
              <a:t>아질산염</a:t>
            </a:r>
            <a:r>
              <a:rPr lang="ko-KR" altLang="en-US" sz="4000" dirty="0"/>
              <a:t> </a:t>
            </a:r>
            <a:r>
              <a:rPr lang="en-US" altLang="ko-KR" sz="4000" dirty="0"/>
              <a:t>: </a:t>
            </a:r>
            <a:r>
              <a:rPr lang="ko-KR" altLang="en-US" sz="4000" dirty="0" err="1"/>
              <a:t>위내용물</a:t>
            </a:r>
            <a:r>
              <a:rPr lang="en-US" altLang="ko-KR" sz="4000" dirty="0"/>
              <a:t>(chloroform or formalin </a:t>
            </a:r>
            <a:r>
              <a:rPr lang="ko-KR" altLang="en-US" sz="4000" dirty="0"/>
              <a:t>첨가</a:t>
            </a:r>
            <a:r>
              <a:rPr lang="en-US" altLang="ko-KR" sz="4000" dirty="0"/>
              <a:t>)</a:t>
            </a:r>
            <a:r>
              <a:rPr lang="ko-KR" altLang="en-US" sz="4000" dirty="0"/>
              <a:t>은 밀폐용기에 채움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혈액 </a:t>
            </a:r>
            <a:endParaRPr lang="ko-KR" altLang="en-US" sz="4000" dirty="0"/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인 </a:t>
            </a:r>
            <a:r>
              <a:rPr lang="en-US" altLang="ko-KR" sz="4000" dirty="0"/>
              <a:t>: </a:t>
            </a:r>
            <a:r>
              <a:rPr lang="ko-KR" altLang="en-US" sz="4000" dirty="0"/>
              <a:t>신장</a:t>
            </a:r>
            <a:r>
              <a:rPr lang="en-US" altLang="ko-KR" sz="4000" dirty="0"/>
              <a:t>, </a:t>
            </a:r>
            <a:r>
              <a:rPr lang="ko-KR" altLang="en-US" sz="4000" dirty="0"/>
              <a:t>근육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비소 </a:t>
            </a:r>
            <a:r>
              <a:rPr lang="en-US" altLang="ko-KR" sz="4000" dirty="0"/>
              <a:t>: </a:t>
            </a:r>
            <a:r>
              <a:rPr lang="ko-KR" altLang="en-US" sz="4000" dirty="0"/>
              <a:t>신장</a:t>
            </a:r>
            <a:r>
              <a:rPr lang="en-US" altLang="ko-KR" sz="4000" dirty="0"/>
              <a:t>, </a:t>
            </a:r>
            <a:r>
              <a:rPr lang="ko-KR" altLang="en-US" sz="4000" dirty="0"/>
              <a:t>피부</a:t>
            </a:r>
            <a:r>
              <a:rPr lang="en-US" altLang="ko-KR" sz="4000" dirty="0"/>
              <a:t>, </a:t>
            </a:r>
            <a:r>
              <a:rPr lang="ko-KR" altLang="en-US" sz="4000" dirty="0"/>
              <a:t>피모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청산 </a:t>
            </a:r>
            <a:r>
              <a:rPr lang="en-US" altLang="ko-KR" sz="4000" dirty="0"/>
              <a:t>: </a:t>
            </a:r>
            <a:r>
              <a:rPr lang="ko-KR" altLang="en-US" sz="4000" dirty="0" err="1"/>
              <a:t>위내용물은</a:t>
            </a:r>
            <a:r>
              <a:rPr lang="ko-KR" altLang="en-US" sz="4000" dirty="0"/>
              <a:t> 밀폐용기에</a:t>
            </a:r>
            <a:r>
              <a:rPr lang="en-US" altLang="ko-KR" sz="4000" dirty="0"/>
              <a:t>, </a:t>
            </a:r>
            <a:r>
              <a:rPr lang="ko-KR" altLang="en-US" sz="4000" dirty="0"/>
              <a:t>혈액</a:t>
            </a:r>
            <a:r>
              <a:rPr lang="en-US" altLang="ko-KR" sz="4000" dirty="0"/>
              <a:t>, </a:t>
            </a:r>
            <a:r>
              <a:rPr lang="ko-KR" altLang="en-US" sz="4000" dirty="0"/>
              <a:t>근육 </a:t>
            </a:r>
          </a:p>
          <a:p>
            <a:r>
              <a:rPr lang="en-US" altLang="ko-KR" sz="4000" dirty="0"/>
              <a:t>- </a:t>
            </a:r>
            <a:r>
              <a:rPr lang="ko-KR" altLang="en-US" sz="4000" dirty="0"/>
              <a:t>스트리크닌 </a:t>
            </a:r>
            <a:r>
              <a:rPr lang="en-US" altLang="ko-KR" sz="4000" dirty="0"/>
              <a:t>: </a:t>
            </a:r>
            <a:r>
              <a:rPr lang="ko-KR" altLang="en-US" sz="4000" dirty="0"/>
              <a:t>혈액</a:t>
            </a:r>
            <a:r>
              <a:rPr lang="en-US" altLang="ko-KR" sz="4000" dirty="0"/>
              <a:t>, </a:t>
            </a:r>
            <a:r>
              <a:rPr lang="ko-KR" altLang="en-US" sz="4000" dirty="0"/>
              <a:t>신장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뇨</a:t>
            </a:r>
            <a:r>
              <a:rPr lang="ko-KR" altLang="en-US" sz="4000" dirty="0"/>
              <a:t> </a:t>
            </a:r>
          </a:p>
          <a:p>
            <a:r>
              <a:rPr lang="ko-KR" altLang="en-US" sz="4000" dirty="0"/>
              <a:t>③ 검사실이 먼 경우 </a:t>
            </a:r>
            <a:r>
              <a:rPr lang="en-US" altLang="ko-KR" sz="4000" dirty="0"/>
              <a:t>- dry ice</a:t>
            </a:r>
            <a:r>
              <a:rPr lang="ko-KR" altLang="en-US" sz="4000" dirty="0"/>
              <a:t>나 </a:t>
            </a:r>
            <a:r>
              <a:rPr lang="en-US" altLang="ko-KR" sz="4000" dirty="0"/>
              <a:t>ethanol</a:t>
            </a:r>
            <a:r>
              <a:rPr lang="ko-KR" altLang="en-US" sz="4000" dirty="0"/>
              <a:t>에 보존하여 포장함 </a:t>
            </a:r>
          </a:p>
          <a:p>
            <a:r>
              <a:rPr lang="ko-KR" altLang="en-US" sz="4000" dirty="0"/>
              <a:t>④ </a:t>
            </a:r>
            <a:r>
              <a:rPr lang="ko-KR" altLang="en-US" sz="4000" dirty="0" err="1"/>
              <a:t>위내용물과</a:t>
            </a:r>
            <a:r>
              <a:rPr lang="ko-KR" altLang="en-US" sz="4000" dirty="0"/>
              <a:t> 조직은 반드시 분리하여 보존</a:t>
            </a:r>
            <a:r>
              <a:rPr lang="en-US" altLang="ko-KR" sz="4000" dirty="0"/>
              <a:t>. </a:t>
            </a:r>
            <a:r>
              <a:rPr lang="ko-KR" altLang="en-US" sz="4000" dirty="0"/>
              <a:t>용기는 유리나 플라스틱이 </a:t>
            </a:r>
            <a:r>
              <a:rPr lang="ko-KR" altLang="en-US" sz="4000" dirty="0" smtClean="0"/>
              <a:t>좋</a:t>
            </a:r>
            <a:r>
              <a:rPr lang="ko-KR" altLang="en-US" sz="4000" dirty="0"/>
              <a:t>다</a:t>
            </a:r>
          </a:p>
          <a:p>
            <a:r>
              <a:rPr lang="ko-KR" altLang="en-US" sz="4000" dirty="0"/>
              <a:t>⑤ </a:t>
            </a:r>
            <a:r>
              <a:rPr lang="ko-KR" altLang="en-US" sz="4000" dirty="0" err="1"/>
              <a:t>채취량</a:t>
            </a:r>
            <a:r>
              <a:rPr lang="ko-KR" altLang="en-US" sz="4000" dirty="0"/>
              <a:t> </a:t>
            </a:r>
            <a:r>
              <a:rPr lang="en-US" altLang="ko-KR" sz="4000" dirty="0"/>
              <a:t>- </a:t>
            </a:r>
            <a:r>
              <a:rPr lang="ko-KR" altLang="en-US" sz="4000" dirty="0"/>
              <a:t>장기는 적어도 </a:t>
            </a:r>
            <a:r>
              <a:rPr lang="en-US" altLang="ko-KR" sz="4000" dirty="0"/>
              <a:t>20㎏, </a:t>
            </a:r>
            <a:r>
              <a:rPr lang="ko-KR" altLang="en-US" sz="4000" dirty="0"/>
              <a:t>혈액은 </a:t>
            </a:r>
            <a:r>
              <a:rPr lang="en-US" altLang="ko-KR" sz="4000" dirty="0"/>
              <a:t>30㎖, </a:t>
            </a:r>
            <a:r>
              <a:rPr lang="ko-KR" altLang="en-US" sz="4000" dirty="0" err="1"/>
              <a:t>뇨는</a:t>
            </a:r>
            <a:r>
              <a:rPr lang="ko-KR" altLang="en-US" sz="4000" dirty="0"/>
              <a:t> 많이 채취함</a:t>
            </a:r>
            <a:r>
              <a:rPr lang="en-US" altLang="ko-KR" sz="4000" dirty="0"/>
              <a:t>. </a:t>
            </a:r>
            <a:endParaRPr lang="ko-KR" altLang="en-US" sz="4000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106047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</a:t>
            </a:r>
            <a:r>
              <a:rPr lang="en-US" altLang="ko-KR" dirty="0" smtClean="0"/>
              <a:t>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①납중독</a:t>
            </a:r>
            <a:r>
              <a:rPr lang="en-US" dirty="0"/>
              <a:t/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00034" y="1000108"/>
            <a:ext cx="8501122" cy="585789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altLang="ko-KR" sz="5100" b="1" dirty="0"/>
              <a:t> </a:t>
            </a:r>
            <a:r>
              <a:rPr lang="en-US" altLang="ko-KR" sz="5100" b="1" dirty="0" smtClean="0"/>
              <a:t>   </a:t>
            </a:r>
            <a:r>
              <a:rPr lang="ko-KR" altLang="en-US" sz="5100" b="1" dirty="0"/>
              <a:t>납중독</a:t>
            </a:r>
            <a:r>
              <a:rPr lang="en-US" altLang="ko-KR" sz="5100" b="1" dirty="0"/>
              <a:t>(Lead Poisoning, </a:t>
            </a:r>
            <a:r>
              <a:rPr lang="en-US" altLang="ko-KR" sz="5100" b="1" dirty="0" err="1"/>
              <a:t>Plumbism</a:t>
            </a:r>
            <a:r>
              <a:rPr lang="en-US" altLang="ko-KR" sz="5100" b="1" dirty="0"/>
              <a:t>) </a:t>
            </a:r>
            <a:endParaRPr lang="ko-KR" altLang="en-US" sz="5100" b="1" dirty="0"/>
          </a:p>
          <a:p>
            <a:endParaRPr lang="en-US" altLang="ko-KR" sz="3400" dirty="0" smtClean="0"/>
          </a:p>
          <a:p>
            <a:r>
              <a:rPr lang="en-US" altLang="ko-KR" sz="3400" dirty="0" smtClean="0"/>
              <a:t>- </a:t>
            </a:r>
            <a:r>
              <a:rPr lang="ko-KR" altLang="en-US" sz="3400" dirty="0"/>
              <a:t>주로 소</a:t>
            </a:r>
            <a:r>
              <a:rPr lang="en-US" altLang="ko-KR" sz="3400" dirty="0"/>
              <a:t>, </a:t>
            </a:r>
            <a:r>
              <a:rPr lang="ko-KR" altLang="en-US" sz="3400" dirty="0"/>
              <a:t>면양</a:t>
            </a:r>
            <a:r>
              <a:rPr lang="en-US" altLang="ko-KR" sz="3400" dirty="0"/>
              <a:t>, </a:t>
            </a:r>
            <a:r>
              <a:rPr lang="ko-KR" altLang="en-US" sz="3400" dirty="0"/>
              <a:t>말에 중독을 일으킴</a:t>
            </a:r>
            <a:r>
              <a:rPr lang="en-US" altLang="ko-KR" sz="3400" dirty="0"/>
              <a:t>. </a:t>
            </a:r>
            <a:endParaRPr lang="en-US" altLang="ko-KR" sz="3400" dirty="0" smtClean="0"/>
          </a:p>
          <a:p>
            <a:pPr>
              <a:buNone/>
            </a:pPr>
            <a:r>
              <a:rPr lang="ko-KR" altLang="en-US" sz="3400" dirty="0" smtClean="0"/>
              <a:t>     </a:t>
            </a:r>
            <a:r>
              <a:rPr lang="en-US" altLang="ko-KR" sz="3400" dirty="0" smtClean="0"/>
              <a:t>: </a:t>
            </a:r>
            <a:r>
              <a:rPr lang="ko-KR" altLang="en-US" sz="3400" dirty="0"/>
              <a:t>일반적인 원천 </a:t>
            </a:r>
            <a:r>
              <a:rPr lang="en-US" altLang="ko-KR" sz="3400" dirty="0"/>
              <a:t>- </a:t>
            </a:r>
            <a:r>
              <a:rPr lang="ko-KR" altLang="en-US" sz="3400" dirty="0"/>
              <a:t>납이 함유된 페인트나 </a:t>
            </a:r>
            <a:r>
              <a:rPr lang="ko-KR" altLang="en-US" sz="3400" dirty="0" err="1"/>
              <a:t>금속납</a:t>
            </a:r>
            <a:r>
              <a:rPr lang="en-US" altLang="ko-KR" sz="3400" dirty="0"/>
              <a:t>, </a:t>
            </a:r>
            <a:r>
              <a:rPr lang="ko-KR" altLang="en-US" sz="3400" dirty="0" err="1"/>
              <a:t>연화합물</a:t>
            </a:r>
            <a:r>
              <a:rPr lang="ko-KR" altLang="en-US" sz="3400" dirty="0"/>
              <a:t> 섭취</a:t>
            </a:r>
            <a:r>
              <a:rPr lang="en-US" altLang="ko-KR" sz="3400" dirty="0"/>
              <a:t>, </a:t>
            </a:r>
            <a:r>
              <a:rPr lang="ko-KR" altLang="en-US" sz="3400" dirty="0"/>
              <a:t>납이 함유된 사료 섭식 </a:t>
            </a:r>
          </a:p>
          <a:p>
            <a:pPr>
              <a:buNone/>
            </a:pPr>
            <a:r>
              <a:rPr lang="en-US" altLang="ko-KR" sz="3400" dirty="0" smtClean="0"/>
              <a:t>     : </a:t>
            </a:r>
            <a:r>
              <a:rPr lang="ko-KR" altLang="en-US" sz="3400" dirty="0"/>
              <a:t>어린 송아지에는 가장 보편적인 독물중의 하나 </a:t>
            </a:r>
            <a:r>
              <a:rPr lang="en-US" altLang="ko-KR" sz="3400" dirty="0"/>
              <a:t>(</a:t>
            </a:r>
            <a:r>
              <a:rPr lang="ko-KR" altLang="en-US" sz="3400" dirty="0"/>
              <a:t>이유 </a:t>
            </a:r>
            <a:r>
              <a:rPr lang="en-US" altLang="ko-KR" sz="3400" dirty="0"/>
              <a:t>: </a:t>
            </a:r>
            <a:r>
              <a:rPr lang="ko-KR" altLang="en-US" sz="3400" dirty="0"/>
              <a:t>호기심</a:t>
            </a:r>
            <a:r>
              <a:rPr lang="en-US" altLang="ko-KR" sz="3400" dirty="0"/>
              <a:t>, </a:t>
            </a:r>
            <a:r>
              <a:rPr lang="ko-KR" altLang="en-US" sz="3400" dirty="0"/>
              <a:t>핥는 버릇</a:t>
            </a:r>
            <a:r>
              <a:rPr lang="en-US" altLang="ko-KR" sz="3400" dirty="0"/>
              <a:t>, </a:t>
            </a:r>
            <a:r>
              <a:rPr lang="ko-KR" altLang="en-US" sz="3400" dirty="0"/>
              <a:t>입의 식별력 부족</a:t>
            </a:r>
            <a:r>
              <a:rPr lang="en-US" altLang="ko-KR" sz="3400" dirty="0"/>
              <a:t>) </a:t>
            </a:r>
            <a:endParaRPr lang="en-US" altLang="ko-KR" sz="3400" dirty="0" smtClean="0"/>
          </a:p>
          <a:p>
            <a:endParaRPr lang="ko-KR" altLang="en-US" sz="3400" dirty="0"/>
          </a:p>
          <a:p>
            <a:r>
              <a:rPr lang="en-US" altLang="ko-KR" sz="3400" dirty="0">
                <a:solidFill>
                  <a:srgbClr val="002060"/>
                </a:solidFill>
              </a:rPr>
              <a:t>1) </a:t>
            </a:r>
            <a:r>
              <a:rPr lang="ko-KR" altLang="en-US" sz="3400" dirty="0" err="1">
                <a:solidFill>
                  <a:srgbClr val="002060"/>
                </a:solidFill>
              </a:rPr>
              <a:t>기병론</a:t>
            </a:r>
            <a:r>
              <a:rPr lang="ko-KR" altLang="en-US" sz="3400" dirty="0">
                <a:solidFill>
                  <a:srgbClr val="002060"/>
                </a:solidFill>
              </a:rPr>
              <a:t> </a:t>
            </a:r>
            <a:endParaRPr lang="en-US" altLang="ko-KR" sz="3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sz="3400" dirty="0" smtClean="0">
                <a:solidFill>
                  <a:srgbClr val="002060"/>
                </a:solidFill>
              </a:rPr>
              <a:t>       </a:t>
            </a:r>
            <a:r>
              <a:rPr lang="ko-KR" altLang="en-US" sz="3400" dirty="0" smtClean="0"/>
              <a:t>납은 </a:t>
            </a:r>
            <a:r>
              <a:rPr lang="ko-KR" altLang="en-US" sz="3400" dirty="0"/>
              <a:t>주로 소화관으로 흡수됨</a:t>
            </a:r>
            <a:r>
              <a:rPr lang="en-US" altLang="ko-KR" sz="3400" dirty="0"/>
              <a:t>. </a:t>
            </a:r>
            <a:r>
              <a:rPr lang="ko-KR" altLang="en-US" sz="3400" dirty="0"/>
              <a:t>일부는 담즙</a:t>
            </a:r>
            <a:r>
              <a:rPr lang="en-US" altLang="ko-KR" sz="3400" dirty="0"/>
              <a:t>, </a:t>
            </a:r>
            <a:r>
              <a:rPr lang="ko-KR" altLang="en-US" sz="3400" dirty="0"/>
              <a:t>유즙</a:t>
            </a:r>
            <a:r>
              <a:rPr lang="en-US" altLang="ko-KR" sz="3400" dirty="0"/>
              <a:t>, </a:t>
            </a:r>
            <a:r>
              <a:rPr lang="ko-KR" altLang="en-US" sz="3400" dirty="0" err="1"/>
              <a:t>뇨로</a:t>
            </a:r>
            <a:r>
              <a:rPr lang="ko-KR" altLang="en-US" sz="3400" dirty="0"/>
              <a:t> 배설 </a:t>
            </a:r>
          </a:p>
          <a:p>
            <a:pPr>
              <a:buNone/>
            </a:pPr>
            <a:r>
              <a:rPr lang="en-US" altLang="ko-KR" sz="3400" dirty="0" smtClean="0"/>
              <a:t>       </a:t>
            </a:r>
            <a:r>
              <a:rPr lang="ko-KR" altLang="en-US" sz="3400" dirty="0" smtClean="0"/>
              <a:t>급성 </a:t>
            </a:r>
            <a:r>
              <a:rPr lang="ko-KR" altLang="en-US" sz="3400" dirty="0" err="1"/>
              <a:t>중독시는</a:t>
            </a:r>
            <a:r>
              <a:rPr lang="ko-KR" altLang="en-US" sz="3400" dirty="0"/>
              <a:t> 간과 신장의 수질과 피질에 침착 </a:t>
            </a:r>
          </a:p>
          <a:p>
            <a:pPr>
              <a:buNone/>
            </a:pPr>
            <a:r>
              <a:rPr lang="en-US" altLang="ko-KR" sz="3400" dirty="0" smtClean="0"/>
              <a:t>       </a:t>
            </a:r>
            <a:r>
              <a:rPr lang="ko-KR" altLang="en-US" sz="3400" dirty="0" err="1" smtClean="0"/>
              <a:t>만성시</a:t>
            </a:r>
            <a:r>
              <a:rPr lang="ko-KR" altLang="en-US" sz="3400" dirty="0" smtClean="0"/>
              <a:t> </a:t>
            </a:r>
            <a:r>
              <a:rPr lang="ko-KR" altLang="en-US" sz="3400" dirty="0"/>
              <a:t>뼈에 침착 </a:t>
            </a:r>
            <a:endParaRPr lang="en-US" altLang="ko-KR" sz="3400" dirty="0" smtClean="0"/>
          </a:p>
          <a:p>
            <a:endParaRPr lang="ko-KR" altLang="en-US" sz="3400" dirty="0"/>
          </a:p>
          <a:p>
            <a:r>
              <a:rPr lang="en-US" altLang="ko-KR" sz="3400" dirty="0">
                <a:solidFill>
                  <a:srgbClr val="002060"/>
                </a:solidFill>
              </a:rPr>
              <a:t>2) </a:t>
            </a:r>
            <a:r>
              <a:rPr lang="ko-KR" altLang="en-US" sz="3400" dirty="0">
                <a:solidFill>
                  <a:srgbClr val="002060"/>
                </a:solidFill>
              </a:rPr>
              <a:t>역학 </a:t>
            </a:r>
          </a:p>
          <a:p>
            <a:pPr>
              <a:buNone/>
            </a:pPr>
            <a:r>
              <a:rPr lang="en-US" altLang="ko-KR" sz="3400" dirty="0" smtClean="0"/>
              <a:t>      ‧ </a:t>
            </a:r>
            <a:r>
              <a:rPr lang="ko-KR" altLang="en-US" sz="3400" dirty="0"/>
              <a:t>방목중의 소가 </a:t>
            </a:r>
            <a:r>
              <a:rPr lang="ko-KR" altLang="en-US" sz="3400" dirty="0" err="1"/>
              <a:t>인결핍시</a:t>
            </a:r>
            <a:r>
              <a:rPr lang="ko-KR" altLang="en-US" sz="3400" dirty="0"/>
              <a:t> </a:t>
            </a:r>
            <a:r>
              <a:rPr lang="ko-KR" altLang="en-US" sz="3400" dirty="0" err="1"/>
              <a:t>식골이기나</a:t>
            </a:r>
            <a:r>
              <a:rPr lang="ko-KR" altLang="en-US" sz="3400" dirty="0"/>
              <a:t> 광물질의 결핍이 있을 시 이기를 보임</a:t>
            </a:r>
            <a:r>
              <a:rPr lang="en-US" altLang="ko-KR" sz="3400" dirty="0"/>
              <a:t>. </a:t>
            </a:r>
          </a:p>
          <a:p>
            <a:pPr>
              <a:buNone/>
            </a:pPr>
            <a:r>
              <a:rPr lang="en-US" altLang="ko-KR" sz="3400" dirty="0" smtClean="0"/>
              <a:t>      ‧ </a:t>
            </a:r>
            <a:r>
              <a:rPr lang="ko-KR" altLang="en-US" sz="3400" dirty="0"/>
              <a:t>봄에 다발하며 주로 못 </a:t>
            </a:r>
            <a:r>
              <a:rPr lang="ko-KR" altLang="en-US" sz="3400" dirty="0" err="1"/>
              <a:t>쓰게된</a:t>
            </a:r>
            <a:r>
              <a:rPr lang="ko-KR" altLang="en-US" sz="3400" dirty="0"/>
              <a:t> 페인트용기</a:t>
            </a:r>
            <a:r>
              <a:rPr lang="en-US" altLang="ko-KR" sz="3400" dirty="0"/>
              <a:t>, </a:t>
            </a:r>
            <a:r>
              <a:rPr lang="ko-KR" altLang="en-US" sz="3400" dirty="0"/>
              <a:t>울타리</a:t>
            </a:r>
            <a:r>
              <a:rPr lang="en-US" altLang="ko-KR" sz="3400" dirty="0"/>
              <a:t>, </a:t>
            </a:r>
            <a:r>
              <a:rPr lang="ko-KR" altLang="en-US" sz="3400" dirty="0"/>
              <a:t>방벽 및 페인트칠 된 캔버스가 주 </a:t>
            </a:r>
            <a:r>
              <a:rPr lang="ko-KR" altLang="en-US" sz="3400" dirty="0" err="1"/>
              <a:t>납공급원</a:t>
            </a:r>
            <a:r>
              <a:rPr lang="en-US" altLang="ko-KR" sz="3400" dirty="0"/>
              <a:t>. (</a:t>
            </a:r>
            <a:r>
              <a:rPr lang="ko-KR" altLang="en-US" sz="3400" dirty="0" err="1"/>
              <a:t>판납은</a:t>
            </a:r>
            <a:r>
              <a:rPr lang="ko-KR" altLang="en-US" sz="3400" dirty="0"/>
              <a:t> 중독을 일으키지 않음</a:t>
            </a:r>
            <a:r>
              <a:rPr lang="en-US" altLang="ko-KR" sz="3400" dirty="0"/>
              <a:t>.) </a:t>
            </a:r>
          </a:p>
          <a:p>
            <a:pPr>
              <a:buNone/>
            </a:pPr>
            <a:r>
              <a:rPr lang="en-US" altLang="ko-KR" sz="3400" dirty="0" smtClean="0"/>
              <a:t>      ‧ </a:t>
            </a:r>
            <a:r>
              <a:rPr lang="ko-KR" altLang="en-US" sz="3400" dirty="0"/>
              <a:t>제련소나 공장부근 또는 자동차배기에 오염된 도로부근의 초지도 </a:t>
            </a:r>
            <a:r>
              <a:rPr lang="ko-KR" altLang="en-US" sz="3400" dirty="0" err="1"/>
              <a:t>납함유량이</a:t>
            </a:r>
            <a:r>
              <a:rPr lang="ko-KR" altLang="en-US" sz="3400" dirty="0"/>
              <a:t> 높음</a:t>
            </a:r>
            <a:r>
              <a:rPr lang="en-US" altLang="ko-KR" sz="3400" dirty="0"/>
              <a:t>. </a:t>
            </a:r>
          </a:p>
          <a:p>
            <a:pPr>
              <a:buNone/>
            </a:pPr>
            <a:r>
              <a:rPr lang="en-US" altLang="ko-KR" sz="3400" dirty="0" smtClean="0"/>
              <a:t>      ‧ </a:t>
            </a:r>
            <a:r>
              <a:rPr lang="ko-KR" altLang="en-US" sz="3400" dirty="0"/>
              <a:t>경구섭취가 중독의 주요경로이나 흡입도 중요경로임</a:t>
            </a:r>
            <a:r>
              <a:rPr lang="en-US" altLang="ko-KR" sz="3400" dirty="0"/>
              <a:t>. </a:t>
            </a:r>
          </a:p>
          <a:p>
            <a:pPr>
              <a:buNone/>
            </a:pPr>
            <a:r>
              <a:rPr lang="en-US" altLang="ko-KR" sz="3400" dirty="0" smtClean="0"/>
              <a:t>      ‧ </a:t>
            </a:r>
            <a:r>
              <a:rPr lang="ko-KR" altLang="en-US" sz="3400" dirty="0" err="1"/>
              <a:t>뇌질환</a:t>
            </a:r>
            <a:r>
              <a:rPr lang="en-US" altLang="ko-KR" sz="3400" dirty="0"/>
              <a:t>, </a:t>
            </a:r>
            <a:r>
              <a:rPr lang="ko-KR" altLang="en-US" sz="3400" dirty="0"/>
              <a:t>위장염</a:t>
            </a:r>
            <a:r>
              <a:rPr lang="en-US" altLang="ko-KR" sz="3400" dirty="0"/>
              <a:t>, </a:t>
            </a:r>
            <a:r>
              <a:rPr lang="ko-KR" altLang="en-US" sz="3400" dirty="0"/>
              <a:t>말초신경 변성 </a:t>
            </a:r>
            <a:r>
              <a:rPr lang="en-US" altLang="ko-KR" sz="3400" dirty="0"/>
              <a:t>: </a:t>
            </a:r>
            <a:r>
              <a:rPr lang="ko-KR" altLang="en-US" sz="3400" dirty="0"/>
              <a:t>신경조직의 퇴행성 </a:t>
            </a:r>
            <a:r>
              <a:rPr lang="ko-KR" altLang="en-US" sz="3400" dirty="0" err="1"/>
              <a:t>병변과</a:t>
            </a:r>
            <a:r>
              <a:rPr lang="ko-KR" altLang="en-US" sz="3400" dirty="0"/>
              <a:t> 연관 </a:t>
            </a:r>
          </a:p>
          <a:p>
            <a:pPr>
              <a:buNone/>
            </a:pPr>
            <a:r>
              <a:rPr lang="en-US" altLang="ko-KR" sz="3400" dirty="0" smtClean="0"/>
              <a:t>      ‧ </a:t>
            </a:r>
            <a:r>
              <a:rPr lang="ko-KR" altLang="en-US" sz="3400" dirty="0"/>
              <a:t>빈혈 발생 </a:t>
            </a:r>
            <a:r>
              <a:rPr lang="en-US" altLang="ko-KR" sz="3400" dirty="0"/>
              <a:t>: RBC</a:t>
            </a:r>
            <a:r>
              <a:rPr lang="ko-KR" altLang="en-US" sz="3400" dirty="0"/>
              <a:t>생명단축</a:t>
            </a:r>
            <a:r>
              <a:rPr lang="en-US" altLang="ko-KR" sz="3400" dirty="0"/>
              <a:t>, </a:t>
            </a:r>
            <a:r>
              <a:rPr lang="en-US" altLang="ko-KR" sz="3400" dirty="0" err="1"/>
              <a:t>heme</a:t>
            </a:r>
            <a:r>
              <a:rPr lang="ko-KR" altLang="en-US" sz="3400" dirty="0"/>
              <a:t>형성장애</a:t>
            </a:r>
            <a:r>
              <a:rPr lang="en-US" altLang="ko-KR" sz="3400" dirty="0"/>
              <a:t>, </a:t>
            </a:r>
            <a:r>
              <a:rPr lang="ko-KR" altLang="en-US" sz="3400" dirty="0" err="1"/>
              <a:t>총적혈구수의</a:t>
            </a:r>
            <a:r>
              <a:rPr lang="ko-KR" altLang="en-US" sz="3400" dirty="0"/>
              <a:t> 증가</a:t>
            </a:r>
            <a:r>
              <a:rPr lang="en-US" altLang="ko-KR" sz="3400" dirty="0"/>
              <a:t>, </a:t>
            </a:r>
          </a:p>
          <a:p>
            <a:pPr>
              <a:buNone/>
            </a:pPr>
            <a:r>
              <a:rPr lang="ko-KR" altLang="en-US" sz="3400" dirty="0" smtClean="0"/>
              <a:t>         망상적혈구 </a:t>
            </a:r>
            <a:r>
              <a:rPr lang="ko-KR" altLang="en-US" sz="3400" dirty="0"/>
              <a:t>증가</a:t>
            </a:r>
            <a:r>
              <a:rPr lang="en-US" altLang="ko-KR" sz="3400" dirty="0"/>
              <a:t>, </a:t>
            </a:r>
            <a:r>
              <a:rPr lang="ko-KR" altLang="en-US" sz="3400" dirty="0"/>
              <a:t>적혈구의 </a:t>
            </a:r>
            <a:r>
              <a:rPr lang="ko-KR" altLang="en-US" sz="3400" dirty="0" err="1"/>
              <a:t>호염기성</a:t>
            </a:r>
            <a:r>
              <a:rPr lang="ko-KR" altLang="en-US" sz="3400" dirty="0"/>
              <a:t> 반점 </a:t>
            </a:r>
          </a:p>
          <a:p>
            <a:r>
              <a:rPr lang="ko-KR" altLang="en-US" sz="3400" dirty="0"/>
              <a:t>→★</a:t>
            </a:r>
            <a:r>
              <a:rPr lang="ko-KR" altLang="en-US" sz="3400" dirty="0" err="1"/>
              <a:t>소혈구성</a:t>
            </a:r>
            <a:r>
              <a:rPr lang="ko-KR" altLang="en-US" sz="3400" dirty="0"/>
              <a:t> </a:t>
            </a:r>
            <a:r>
              <a:rPr lang="ko-KR" altLang="en-US" sz="3400" dirty="0" err="1"/>
              <a:t>저혈색소성</a:t>
            </a:r>
            <a:r>
              <a:rPr lang="ko-KR" altLang="en-US" sz="3400" dirty="0"/>
              <a:t> 빈혈</a:t>
            </a:r>
            <a:r>
              <a:rPr lang="en-US" altLang="ko-KR" sz="3400" dirty="0"/>
              <a:t>(</a:t>
            </a:r>
            <a:r>
              <a:rPr lang="en-US" altLang="ko-KR" sz="3400" dirty="0" err="1"/>
              <a:t>Microcytic</a:t>
            </a:r>
            <a:r>
              <a:rPr lang="en-US" altLang="ko-KR" sz="3400" dirty="0"/>
              <a:t> </a:t>
            </a:r>
            <a:r>
              <a:rPr lang="en-US" altLang="ko-KR" sz="3400" dirty="0" err="1"/>
              <a:t>hyphocromic</a:t>
            </a:r>
            <a:r>
              <a:rPr lang="en-US" altLang="ko-KR" sz="3400" dirty="0"/>
              <a:t> anemia</a:t>
            </a:r>
            <a:r>
              <a:rPr lang="en-US" altLang="ko-KR" sz="3400" dirty="0" smtClean="0"/>
              <a:t>) </a:t>
            </a:r>
            <a:endParaRPr lang="en-US" altLang="ko-KR" sz="3400" dirty="0"/>
          </a:p>
          <a:p>
            <a:endParaRPr lang="ko-KR" alt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①납중독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543956" cy="5715040"/>
          </a:xfrm>
        </p:spPr>
        <p:txBody>
          <a:bodyPr>
            <a:normAutofit fontScale="70000" lnSpcReduction="20000"/>
          </a:bodyPr>
          <a:lstStyle/>
          <a:p>
            <a:endParaRPr lang="en-US" altLang="ko-KR" sz="1800" dirty="0" smtClean="0"/>
          </a:p>
          <a:p>
            <a:r>
              <a:rPr lang="en-US" altLang="ko-KR" sz="1800" dirty="0" smtClean="0"/>
              <a:t>‧ </a:t>
            </a:r>
            <a:r>
              <a:rPr lang="ko-KR" altLang="en-US" sz="1800" dirty="0" smtClean="0"/>
              <a:t>장기간 소량 </a:t>
            </a:r>
            <a:r>
              <a:rPr lang="ko-KR" altLang="en-US" sz="1800" dirty="0" err="1" smtClean="0"/>
              <a:t>섭취시</a:t>
            </a:r>
            <a:r>
              <a:rPr lang="ko-KR" altLang="en-US" sz="1800" dirty="0" smtClean="0"/>
              <a:t> 중독 안 생김 </a:t>
            </a:r>
          </a:p>
          <a:p>
            <a:r>
              <a:rPr lang="ko-KR" altLang="en-US" sz="1800" dirty="0" smtClean="0"/>
              <a:t>☞ ☆</a:t>
            </a:r>
            <a:r>
              <a:rPr lang="ko-KR" altLang="en-US" sz="1800" dirty="0" err="1" smtClean="0"/>
              <a:t>반추수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제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위 내에 미세한 물질이 침전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산성물질의 작용에 의해서 가용성의 초산염으로 변한다</a:t>
            </a:r>
            <a:r>
              <a:rPr lang="en-US" altLang="ko-KR" sz="1800" dirty="0" smtClean="0"/>
              <a:t>. </a:t>
            </a:r>
          </a:p>
          <a:p>
            <a:endParaRPr lang="en-US" altLang="ko-KR" sz="1800" dirty="0" smtClean="0"/>
          </a:p>
          <a:p>
            <a:r>
              <a:rPr lang="en-US" altLang="ko-KR" sz="1800" dirty="0" smtClean="0">
                <a:solidFill>
                  <a:srgbClr val="002060"/>
                </a:solidFill>
              </a:rPr>
              <a:t>3</a:t>
            </a:r>
            <a:r>
              <a:rPr lang="en-US" altLang="ko-KR" sz="1800" dirty="0">
                <a:solidFill>
                  <a:srgbClr val="002060"/>
                </a:solidFill>
              </a:rPr>
              <a:t>) </a:t>
            </a:r>
            <a:r>
              <a:rPr lang="ko-KR" altLang="en-US" sz="1800" dirty="0">
                <a:solidFill>
                  <a:srgbClr val="002060"/>
                </a:solidFill>
              </a:rPr>
              <a:t>증상 </a:t>
            </a:r>
            <a:r>
              <a:rPr lang="en-US" altLang="ko-KR" sz="1800" dirty="0" smtClean="0"/>
              <a:t> </a:t>
            </a:r>
          </a:p>
          <a:p>
            <a:r>
              <a:rPr lang="ko-KR" altLang="en-US" sz="1800" dirty="0" smtClean="0"/>
              <a:t>독성효과 </a:t>
            </a:r>
            <a:r>
              <a:rPr lang="en-US" altLang="ko-KR" sz="1800" dirty="0"/>
              <a:t>1) </a:t>
            </a:r>
            <a:r>
              <a:rPr lang="ko-KR" altLang="en-US" sz="1800" dirty="0" err="1"/>
              <a:t>뇌질환</a:t>
            </a:r>
            <a:r>
              <a:rPr lang="en-US" altLang="ko-KR" sz="1800" dirty="0"/>
              <a:t>, 2) </a:t>
            </a:r>
            <a:r>
              <a:rPr lang="ko-KR" altLang="en-US" sz="1800" dirty="0"/>
              <a:t>위장병</a:t>
            </a:r>
            <a:r>
              <a:rPr lang="en-US" altLang="ko-KR" sz="1800" dirty="0"/>
              <a:t>, 3) </a:t>
            </a:r>
            <a:r>
              <a:rPr lang="ko-KR" altLang="en-US" sz="1800" dirty="0"/>
              <a:t>말초신경변성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    ① </a:t>
            </a:r>
            <a:r>
              <a:rPr lang="ko-KR" altLang="en-US" sz="1800" dirty="0" err="1"/>
              <a:t>급성형</a:t>
            </a:r>
            <a:r>
              <a:rPr lang="en-US" altLang="ko-KR" sz="1800" dirty="0"/>
              <a:t>( </a:t>
            </a:r>
            <a:r>
              <a:rPr lang="ko-KR" altLang="en-US" sz="1800" dirty="0"/>
              <a:t>송아지 </a:t>
            </a:r>
            <a:r>
              <a:rPr lang="en-US" altLang="ko-KR" sz="1800" dirty="0"/>
              <a:t>) </a:t>
            </a:r>
          </a:p>
          <a:p>
            <a:pPr>
              <a:buNone/>
            </a:pPr>
            <a:r>
              <a:rPr lang="en-US" altLang="ko-KR" sz="1800" dirty="0" smtClean="0"/>
              <a:t>      - </a:t>
            </a:r>
            <a:r>
              <a:rPr lang="ko-KR" altLang="en-US" sz="1800" dirty="0"/>
              <a:t>돌연히 </a:t>
            </a:r>
            <a:r>
              <a:rPr lang="ko-KR" altLang="en-US" sz="1800" dirty="0" err="1"/>
              <a:t>발증</a:t>
            </a:r>
            <a:r>
              <a:rPr lang="en-US" altLang="ko-KR" sz="1800" dirty="0"/>
              <a:t>, </a:t>
            </a:r>
            <a:r>
              <a:rPr lang="ko-KR" altLang="en-US" sz="1800" dirty="0"/>
              <a:t>경과는 </a:t>
            </a:r>
            <a:r>
              <a:rPr lang="en-US" altLang="ko-KR" sz="1800" dirty="0"/>
              <a:t>12-24</a:t>
            </a:r>
            <a:r>
              <a:rPr lang="ko-KR" altLang="en-US" sz="1800" dirty="0"/>
              <a:t>시간 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 smtClean="0"/>
              <a:t>      - </a:t>
            </a:r>
            <a:r>
              <a:rPr lang="ko-KR" altLang="en-US" sz="1800" dirty="0" err="1"/>
              <a:t>보행창랑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두경부의</a:t>
            </a:r>
            <a:r>
              <a:rPr lang="ko-KR" altLang="en-US" sz="1800" dirty="0"/>
              <a:t> </a:t>
            </a:r>
            <a:r>
              <a:rPr lang="ko-KR" altLang="en-US" sz="1800" dirty="0" err="1"/>
              <a:t>근진전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알치</a:t>
            </a:r>
            <a:r>
              <a:rPr lang="en-US" altLang="ko-KR" sz="1800" dirty="0"/>
              <a:t>, </a:t>
            </a:r>
            <a:r>
              <a:rPr lang="ko-KR" altLang="en-US" sz="1800" dirty="0"/>
              <a:t>유연 </a:t>
            </a:r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② </a:t>
            </a:r>
            <a:r>
              <a:rPr lang="ko-KR" altLang="en-US" sz="1800" dirty="0"/>
              <a:t>만성형</a:t>
            </a:r>
            <a:r>
              <a:rPr lang="en-US" altLang="ko-KR" sz="1800" dirty="0"/>
              <a:t>( </a:t>
            </a:r>
            <a:r>
              <a:rPr lang="ko-KR" altLang="en-US" sz="1800" dirty="0"/>
              <a:t>성우 </a:t>
            </a:r>
            <a:r>
              <a:rPr lang="en-US" altLang="ko-KR" sz="1800" dirty="0"/>
              <a:t>) </a:t>
            </a:r>
          </a:p>
          <a:p>
            <a:pPr>
              <a:buNone/>
            </a:pPr>
            <a:r>
              <a:rPr lang="en-US" altLang="ko-KR" sz="1800" dirty="0" smtClean="0"/>
              <a:t>      - </a:t>
            </a:r>
            <a:r>
              <a:rPr lang="en-US" altLang="ko-KR" sz="1800" dirty="0"/>
              <a:t>3-4 </a:t>
            </a:r>
            <a:r>
              <a:rPr lang="ko-KR" altLang="en-US" sz="1800" dirty="0"/>
              <a:t>일간 생존 </a:t>
            </a:r>
          </a:p>
          <a:p>
            <a:pPr>
              <a:buNone/>
            </a:pPr>
            <a:r>
              <a:rPr lang="en-US" altLang="ko-KR" sz="1800" dirty="0" smtClean="0"/>
              <a:t>      - </a:t>
            </a:r>
            <a:r>
              <a:rPr lang="ko-KR" altLang="en-US" sz="1800" dirty="0"/>
              <a:t>원기소실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식욕절폐</a:t>
            </a:r>
            <a:r>
              <a:rPr lang="en-US" altLang="ko-KR" sz="1800" dirty="0"/>
              <a:t>, </a:t>
            </a:r>
            <a:r>
              <a:rPr lang="ko-KR" altLang="en-US" sz="1800" dirty="0"/>
              <a:t>맹목</a:t>
            </a:r>
            <a:r>
              <a:rPr lang="en-US" altLang="ko-KR" sz="1800" dirty="0"/>
              <a:t>, </a:t>
            </a:r>
            <a:r>
              <a:rPr lang="ko-KR" altLang="en-US" sz="1800" dirty="0"/>
              <a:t>보행이상</a:t>
            </a:r>
            <a:r>
              <a:rPr lang="en-US" altLang="ko-KR" sz="1800" dirty="0"/>
              <a:t>, </a:t>
            </a:r>
            <a:r>
              <a:rPr lang="ko-KR" altLang="en-US" sz="1800" dirty="0"/>
              <a:t>선회운동 </a:t>
            </a:r>
          </a:p>
          <a:p>
            <a:pPr>
              <a:buNone/>
            </a:pPr>
            <a:r>
              <a:rPr lang="en-US" altLang="ko-KR" sz="1800" dirty="0" smtClean="0"/>
              <a:t>      - </a:t>
            </a:r>
            <a:r>
              <a:rPr lang="ko-KR" altLang="en-US" sz="1800" dirty="0"/>
              <a:t>때때로 </a:t>
            </a:r>
            <a:r>
              <a:rPr lang="ko-KR" altLang="en-US" sz="1800" dirty="0" err="1"/>
              <a:t>근진전</a:t>
            </a:r>
            <a:r>
              <a:rPr lang="en-US" altLang="ko-KR" sz="1800" dirty="0"/>
              <a:t>, </a:t>
            </a:r>
            <a:r>
              <a:rPr lang="ko-KR" altLang="en-US" sz="1800" dirty="0"/>
              <a:t>지각과민</a:t>
            </a:r>
            <a:r>
              <a:rPr lang="en-US" altLang="ko-KR" sz="1800" dirty="0"/>
              <a:t>, </a:t>
            </a:r>
            <a:r>
              <a:rPr lang="ko-KR" altLang="en-US" sz="1800" dirty="0"/>
              <a:t>유연</a:t>
            </a:r>
            <a:r>
              <a:rPr lang="en-US" altLang="ko-KR" sz="1800" dirty="0"/>
              <a:t>, </a:t>
            </a:r>
            <a:r>
              <a:rPr lang="ko-KR" altLang="en-US" sz="1800" dirty="0"/>
              <a:t>이갈기</a:t>
            </a:r>
            <a:r>
              <a:rPr lang="en-US" altLang="ko-KR" sz="1800" dirty="0"/>
              <a:t>, </a:t>
            </a:r>
            <a:r>
              <a:rPr lang="ko-KR" altLang="en-US" sz="1800" dirty="0"/>
              <a:t>복통 </a:t>
            </a:r>
          </a:p>
          <a:p>
            <a:pPr>
              <a:buNone/>
            </a:pPr>
            <a:r>
              <a:rPr lang="en-US" altLang="ko-KR" sz="1800" dirty="0" smtClean="0"/>
              <a:t>      - </a:t>
            </a:r>
            <a:r>
              <a:rPr lang="ko-KR" altLang="en-US" sz="1800" dirty="0"/>
              <a:t>소화기능 장애 </a:t>
            </a:r>
            <a:r>
              <a:rPr lang="en-US" altLang="ko-KR" sz="1800" dirty="0"/>
              <a:t>; </a:t>
            </a:r>
            <a:r>
              <a:rPr lang="ko-KR" altLang="en-US" sz="1800" dirty="0"/>
              <a:t>초기엔 변비를 수반하는 </a:t>
            </a:r>
            <a:r>
              <a:rPr lang="en-US" altLang="ko-KR" sz="1800" dirty="0"/>
              <a:t>1</a:t>
            </a:r>
            <a:r>
              <a:rPr lang="ko-KR" altLang="en-US" sz="1800" dirty="0"/>
              <a:t>위 이완</a:t>
            </a:r>
            <a:r>
              <a:rPr lang="en-US" altLang="ko-KR" sz="1800" dirty="0"/>
              <a:t>, </a:t>
            </a:r>
            <a:r>
              <a:rPr lang="ko-KR" altLang="en-US" sz="1800" dirty="0"/>
              <a:t>후기엔 악취 있는 설사 </a:t>
            </a:r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③ </a:t>
            </a:r>
            <a:r>
              <a:rPr lang="ko-KR" altLang="en-US" sz="1800" dirty="0" err="1"/>
              <a:t>필발</a:t>
            </a:r>
            <a:r>
              <a:rPr lang="ko-KR" altLang="en-US" sz="1800" dirty="0"/>
              <a:t> 증상 </a:t>
            </a:r>
            <a:endParaRPr lang="en-US" altLang="ko-KR" sz="1800" dirty="0"/>
          </a:p>
          <a:p>
            <a:pPr>
              <a:buNone/>
            </a:pPr>
            <a:r>
              <a:rPr lang="ko-KR" altLang="en-US" sz="1800" dirty="0" smtClean="0"/>
              <a:t>      맹목</a:t>
            </a:r>
            <a:r>
              <a:rPr lang="en-US" altLang="ko-KR" sz="1800" dirty="0"/>
              <a:t>, </a:t>
            </a:r>
            <a:r>
              <a:rPr lang="ko-KR" altLang="en-US" sz="1800" dirty="0"/>
              <a:t>경부</a:t>
            </a:r>
            <a:r>
              <a:rPr lang="en-US" altLang="ko-KR" sz="1800" dirty="0"/>
              <a:t>·</a:t>
            </a:r>
            <a:r>
              <a:rPr lang="ko-KR" altLang="en-US" sz="1800" dirty="0"/>
              <a:t>눈</a:t>
            </a:r>
            <a:r>
              <a:rPr lang="en-US" altLang="ko-KR" sz="1800" dirty="0"/>
              <a:t>·</a:t>
            </a:r>
            <a:r>
              <a:rPr lang="ko-KR" altLang="en-US" sz="1800" dirty="0"/>
              <a:t>귀의 경련</a:t>
            </a:r>
            <a:r>
              <a:rPr lang="en-US" altLang="ko-KR" sz="1800" dirty="0"/>
              <a:t>, </a:t>
            </a:r>
            <a:r>
              <a:rPr lang="ko-KR" altLang="en-US" sz="1800" dirty="0"/>
              <a:t>위장 장애</a:t>
            </a:r>
            <a:r>
              <a:rPr lang="en-US" altLang="ko-KR" sz="1800" dirty="0"/>
              <a:t>( </a:t>
            </a:r>
            <a:r>
              <a:rPr lang="ko-KR" altLang="en-US" sz="1800" dirty="0"/>
              <a:t>변비 → 산통 → 설사 </a:t>
            </a:r>
            <a:r>
              <a:rPr lang="en-US" altLang="ko-KR" sz="1800" dirty="0"/>
              <a:t>), </a:t>
            </a:r>
          </a:p>
          <a:p>
            <a:pPr>
              <a:buNone/>
            </a:pPr>
            <a:r>
              <a:rPr lang="ko-KR" altLang="en-US" sz="1800" dirty="0" smtClean="0"/>
              <a:t>      중추신경장애</a:t>
            </a:r>
            <a:r>
              <a:rPr lang="en-US" altLang="ko-KR" sz="1800" dirty="0"/>
              <a:t>(</a:t>
            </a:r>
            <a:r>
              <a:rPr lang="ko-KR" altLang="en-US" sz="1800" dirty="0"/>
              <a:t>근의 수축 → 경련 </a:t>
            </a:r>
            <a:r>
              <a:rPr lang="en-US" altLang="ko-KR" sz="1800" dirty="0"/>
              <a:t>) </a:t>
            </a:r>
            <a:endParaRPr lang="en-US" altLang="ko-KR" sz="1800" dirty="0" smtClean="0"/>
          </a:p>
          <a:p>
            <a:endParaRPr lang="ko-KR" altLang="en-US" sz="1800" dirty="0"/>
          </a:p>
          <a:p>
            <a:r>
              <a:rPr lang="en-US" altLang="ko-KR" sz="1800" dirty="0">
                <a:solidFill>
                  <a:srgbClr val="002060"/>
                </a:solidFill>
              </a:rPr>
              <a:t>4) </a:t>
            </a:r>
            <a:r>
              <a:rPr lang="ko-KR" altLang="en-US" sz="1800" dirty="0">
                <a:solidFill>
                  <a:srgbClr val="002060"/>
                </a:solidFill>
              </a:rPr>
              <a:t>임상병리 </a:t>
            </a:r>
            <a:r>
              <a:rPr lang="en-US" altLang="ko-KR" sz="1800" dirty="0" smtClean="0"/>
              <a:t> </a:t>
            </a:r>
          </a:p>
          <a:p>
            <a:pPr>
              <a:buNone/>
            </a:pPr>
            <a:r>
              <a:rPr lang="en-US" altLang="ko-KR" sz="1800" dirty="0" smtClean="0"/>
              <a:t>      </a:t>
            </a:r>
            <a:r>
              <a:rPr lang="ko-KR" altLang="en-US" sz="1800" dirty="0" smtClean="0"/>
              <a:t>생전에 </a:t>
            </a:r>
            <a:r>
              <a:rPr lang="ko-KR" altLang="en-US" sz="1800" dirty="0"/>
              <a:t>동물에 섭취된 납은 분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뇨</a:t>
            </a:r>
            <a:r>
              <a:rPr lang="en-US" altLang="ko-KR" sz="1800" dirty="0"/>
              <a:t>, </a:t>
            </a:r>
            <a:r>
              <a:rPr lang="ko-KR" altLang="en-US" sz="1800" dirty="0"/>
              <a:t>혈액 및 유즙으로부터 회수됨</a:t>
            </a:r>
            <a:r>
              <a:rPr lang="en-US" altLang="ko-KR" sz="1800" dirty="0"/>
              <a:t>.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- </a:t>
            </a:r>
            <a:r>
              <a:rPr lang="ko-KR" altLang="en-US" sz="1800" dirty="0"/>
              <a:t>장기간에 걸쳐 소량 섭취하게 되면 중독이 일어나지 않으므로 분석은 다수의 시료에 의하여 </a:t>
            </a:r>
            <a:r>
              <a:rPr lang="ko-KR" altLang="en-US" sz="1800" dirty="0" smtClean="0"/>
              <a:t>실시 하는 </a:t>
            </a:r>
            <a:r>
              <a:rPr lang="ko-KR" altLang="en-US" sz="1800" dirty="0"/>
              <a:t>것이 중요</a:t>
            </a:r>
            <a:r>
              <a:rPr lang="en-US" altLang="ko-KR" sz="1800" dirty="0"/>
              <a:t>.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- </a:t>
            </a:r>
            <a:r>
              <a:rPr lang="ko-KR" altLang="en-US" sz="1800" dirty="0"/>
              <a:t>간접적으로 초기에 발견할 수 있는 방법은 혈중 </a:t>
            </a:r>
            <a:r>
              <a:rPr lang="en-US" altLang="ko-KR" sz="1800" dirty="0"/>
              <a:t>δ-</a:t>
            </a:r>
            <a:r>
              <a:rPr lang="en-US" altLang="ko-KR" sz="1800" dirty="0" err="1"/>
              <a:t>aminolaevulinic</a:t>
            </a:r>
            <a:r>
              <a:rPr lang="en-US" altLang="ko-KR" sz="1800" dirty="0"/>
              <a:t> acid(ALA)</a:t>
            </a:r>
            <a:r>
              <a:rPr lang="ko-KR" altLang="en-US" sz="1800" dirty="0"/>
              <a:t>의 탈수효소의 활성 측정하는 것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) -</a:t>
            </a:r>
            <a:r>
              <a:rPr lang="ko-KR" altLang="en-US" dirty="0" smtClean="0"/>
              <a:t>중독무기물의 </a:t>
            </a:r>
            <a:r>
              <a:rPr lang="ko-KR" altLang="en-US" dirty="0" smtClean="0"/>
              <a:t>예 ①납중독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>
                <a:solidFill>
                  <a:srgbClr val="002060"/>
                </a:solidFill>
              </a:rPr>
              <a:t>5) </a:t>
            </a:r>
            <a:r>
              <a:rPr lang="ko-KR" altLang="en-US" dirty="0" smtClean="0">
                <a:solidFill>
                  <a:srgbClr val="002060"/>
                </a:solidFill>
              </a:rPr>
              <a:t>감별 진단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en-US" altLang="ko-KR" dirty="0" err="1" smtClean="0"/>
              <a:t>Vit</a:t>
            </a:r>
            <a:r>
              <a:rPr lang="en-US" altLang="ko-KR" dirty="0" smtClean="0"/>
              <a:t> A </a:t>
            </a:r>
            <a:r>
              <a:rPr lang="ko-KR" altLang="en-US" dirty="0" smtClean="0"/>
              <a:t>결핍</a:t>
            </a:r>
            <a:r>
              <a:rPr lang="en-US" altLang="ko-KR" dirty="0" smtClean="0"/>
              <a:t>, Mg </a:t>
            </a:r>
            <a:r>
              <a:rPr lang="ko-KR" altLang="en-US" dirty="0" err="1" smtClean="0"/>
              <a:t>결핍성</a:t>
            </a:r>
            <a:r>
              <a:rPr lang="ko-KR" altLang="en-US" dirty="0" smtClean="0"/>
              <a:t> 강직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신경성 </a:t>
            </a:r>
            <a:r>
              <a:rPr lang="ko-KR" altLang="en-US" dirty="0" err="1" smtClean="0"/>
              <a:t>아세톤혈증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파상풍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맥각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뇌농양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뇌수종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뇌출혈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뇌염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뇌연화증</a:t>
            </a:r>
            <a:r>
              <a:rPr lang="ko-KR" altLang="en-US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진단상 중요한 것은 납을 섭취할 수 있는 기회의 여부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혈중 및 분 중의 </a:t>
            </a:r>
            <a:r>
              <a:rPr lang="ko-KR" altLang="en-US" dirty="0" err="1" smtClean="0"/>
              <a:t>납농도</a:t>
            </a:r>
            <a:r>
              <a:rPr lang="ko-KR" altLang="en-US" dirty="0" smtClean="0"/>
              <a:t> 측정은 될 수 </a:t>
            </a:r>
            <a:r>
              <a:rPr lang="ko-KR" altLang="en-US" dirty="0" err="1" smtClean="0"/>
              <a:t>있는대로</a:t>
            </a:r>
            <a:r>
              <a:rPr lang="ko-KR" altLang="en-US" dirty="0" smtClean="0"/>
              <a:t> 빠르게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조직 분석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신피질</a:t>
            </a:r>
            <a:r>
              <a:rPr lang="ko-KR" altLang="en-US" dirty="0" smtClean="0"/>
              <a:t> </a:t>
            </a:r>
            <a:r>
              <a:rPr lang="en-US" altLang="ko-KR" dirty="0" smtClean="0"/>
              <a:t>; 25ppm, </a:t>
            </a:r>
            <a:r>
              <a:rPr lang="ko-KR" altLang="en-US" dirty="0" smtClean="0"/>
              <a:t>간 </a:t>
            </a:r>
            <a:r>
              <a:rPr lang="en-US" altLang="ko-KR" dirty="0" smtClean="0"/>
              <a:t>; 10ppm)</a:t>
            </a:r>
            <a:r>
              <a:rPr lang="ko-KR" altLang="en-US" dirty="0" smtClean="0"/>
              <a:t>도 중요함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</a:p>
          <a:p>
            <a:r>
              <a:rPr lang="en-US" altLang="ko-KR" dirty="0" smtClean="0">
                <a:solidFill>
                  <a:srgbClr val="002060"/>
                </a:solidFill>
              </a:rPr>
              <a:t>6) </a:t>
            </a:r>
            <a:r>
              <a:rPr lang="ko-KR" altLang="en-US" dirty="0" smtClean="0">
                <a:solidFill>
                  <a:srgbClr val="002060"/>
                </a:solidFill>
              </a:rPr>
              <a:t>부검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급성의 경우 육안적 소견 無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가벼운 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위염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폐의 만성 울혈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 및 신장의 변성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심외막의</a:t>
            </a:r>
            <a:r>
              <a:rPr lang="ko-KR" altLang="en-US" dirty="0" smtClean="0"/>
              <a:t> 출혈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수막과</a:t>
            </a:r>
            <a:r>
              <a:rPr lang="ko-KR" altLang="en-US" dirty="0" smtClean="0"/>
              <a:t> 뇌혈관의 울혈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뇌척수액의 증가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뇌피질</a:t>
            </a:r>
            <a:r>
              <a:rPr lang="ko-KR" altLang="en-US" dirty="0" smtClean="0"/>
              <a:t> 선단에 심한 </a:t>
            </a:r>
            <a:r>
              <a:rPr lang="ko-KR" altLang="en-US" dirty="0" err="1" smtClean="0"/>
              <a:t>병변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7) </a:t>
            </a:r>
            <a:r>
              <a:rPr lang="ko-KR" altLang="en-US" dirty="0" smtClean="0">
                <a:solidFill>
                  <a:srgbClr val="002060"/>
                </a:solidFill>
              </a:rPr>
              <a:t>치료 </a:t>
            </a:r>
          </a:p>
          <a:p>
            <a:pPr>
              <a:buNone/>
            </a:pPr>
            <a:r>
              <a:rPr lang="ko-KR" altLang="en-US" dirty="0" smtClean="0"/>
              <a:t>     ① 경련 등의 운동기능 </a:t>
            </a:r>
            <a:r>
              <a:rPr lang="ko-KR" altLang="en-US" dirty="0" err="1" smtClean="0"/>
              <a:t>항진시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phenobarbital</a:t>
            </a:r>
            <a:r>
              <a:rPr lang="en-US" altLang="ko-KR" dirty="0" smtClean="0"/>
              <a:t> sodium( </a:t>
            </a:r>
            <a:r>
              <a:rPr lang="ko-KR" altLang="en-US" dirty="0" smtClean="0"/>
              <a:t>송아지 </a:t>
            </a:r>
            <a:r>
              <a:rPr lang="en-US" altLang="ko-KR" dirty="0" smtClean="0"/>
              <a:t>), chloral hydrate </a:t>
            </a:r>
            <a:r>
              <a:rPr lang="en-US" altLang="ko-KR" dirty="0" err="1" smtClean="0"/>
              <a:t>i.v</a:t>
            </a:r>
            <a:r>
              <a:rPr lang="en-US" altLang="ko-KR" dirty="0" smtClean="0"/>
              <a:t>.(</a:t>
            </a:r>
            <a:r>
              <a:rPr lang="ko-KR" altLang="en-US" dirty="0" smtClean="0"/>
              <a:t>성우</a:t>
            </a:r>
            <a:r>
              <a:rPr lang="en-US" altLang="ko-KR" dirty="0" smtClean="0"/>
              <a:t>) </a:t>
            </a:r>
          </a:p>
          <a:p>
            <a:pPr>
              <a:buNone/>
            </a:pPr>
            <a:r>
              <a:rPr lang="en-US" altLang="ko-KR" dirty="0" smtClean="0"/>
              <a:t>     ② </a:t>
            </a:r>
            <a:r>
              <a:rPr lang="ko-KR" altLang="en-US" dirty="0" err="1" smtClean="0"/>
              <a:t>위장내</a:t>
            </a:r>
            <a:r>
              <a:rPr lang="ko-KR" altLang="en-US" dirty="0" smtClean="0"/>
              <a:t> 성분 배출 </a:t>
            </a:r>
            <a:r>
              <a:rPr lang="en-US" altLang="ko-KR" dirty="0" smtClean="0"/>
              <a:t>: Mg </a:t>
            </a:r>
            <a:r>
              <a:rPr lang="en-US" altLang="ko-KR" dirty="0" err="1" smtClean="0"/>
              <a:t>sulphate</a:t>
            </a:r>
            <a:r>
              <a:rPr lang="en-US" altLang="ko-KR" dirty="0" smtClean="0"/>
              <a:t> </a:t>
            </a:r>
            <a:r>
              <a:rPr lang="ko-KR" altLang="en-US" dirty="0" smtClean="0"/>
              <a:t>경구 투여 → </a:t>
            </a:r>
            <a:r>
              <a:rPr lang="ko-KR" altLang="en-US" dirty="0" err="1" smtClean="0"/>
              <a:t>납성분을</a:t>
            </a:r>
            <a:r>
              <a:rPr lang="ko-KR" altLang="en-US" dirty="0" smtClean="0"/>
              <a:t> 불용성 </a:t>
            </a:r>
            <a:r>
              <a:rPr lang="ko-KR" altLang="en-US" dirty="0" err="1" smtClean="0"/>
              <a:t>유화물로</a:t>
            </a:r>
            <a:r>
              <a:rPr lang="ko-KR" altLang="en-US" dirty="0" smtClean="0"/>
              <a:t> 형성하여 배출 </a:t>
            </a:r>
          </a:p>
          <a:p>
            <a:pPr>
              <a:buNone/>
            </a:pPr>
            <a:r>
              <a:rPr lang="ko-KR" altLang="en-US" dirty="0" smtClean="0"/>
              <a:t>     ③ 체내 흡수성분 배출 </a:t>
            </a:r>
            <a:r>
              <a:rPr lang="en-US" altLang="ko-KR" dirty="0" smtClean="0"/>
              <a:t>: Ca </a:t>
            </a:r>
            <a:r>
              <a:rPr lang="en-US" altLang="ko-KR" dirty="0" err="1" smtClean="0"/>
              <a:t>versenate</a:t>
            </a:r>
            <a:r>
              <a:rPr lang="en-US" altLang="ko-KR" dirty="0" smtClean="0"/>
              <a:t>( EDTA 2Na Ca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20%</a:t>
            </a:r>
            <a:r>
              <a:rPr lang="ko-KR" altLang="en-US" dirty="0" smtClean="0"/>
              <a:t>용액 </a:t>
            </a:r>
            <a:r>
              <a:rPr lang="en-US" altLang="ko-KR" dirty="0" smtClean="0"/>
              <a:t>)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179</TotalTime>
  <Words>3395</Words>
  <Application>Microsoft Office PowerPoint</Application>
  <PresentationFormat>화면 슬라이드 쇼(4:3)</PresentationFormat>
  <Paragraphs>426</Paragraphs>
  <Slides>28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29" baseType="lpstr">
      <vt:lpstr>균형</vt:lpstr>
      <vt:lpstr>중독무기물에 대하여</vt:lpstr>
      <vt:lpstr>목차</vt:lpstr>
      <vt:lpstr>(서론)-무기물이란?</vt:lpstr>
      <vt:lpstr>(서론)-중독무기물의 정의</vt:lpstr>
      <vt:lpstr>(서론)- 중금속이란 ?</vt:lpstr>
      <vt:lpstr>(본론)-중독증의 진단 및 가검물 채취 </vt:lpstr>
      <vt:lpstr>  (본론) -중독무기물의 예 ①납중독 </vt:lpstr>
      <vt:lpstr> (본론) -중독무기물의 예 ①납중독</vt:lpstr>
      <vt:lpstr>  (본론) -중독무기물의 예 ①납중독</vt:lpstr>
      <vt:lpstr> (본론) -중독무기물의 예 ②불소중독 </vt:lpstr>
      <vt:lpstr> (본론) -중독무기물의 예 ②불소중독 </vt:lpstr>
      <vt:lpstr> (본론) -중독무기물의 예 ③비소중독</vt:lpstr>
      <vt:lpstr> (본론) -중독무기물의 예 ④셀레늄중독</vt:lpstr>
      <vt:lpstr> (본론) -중독무기물의 예 ⑤인중독 </vt:lpstr>
      <vt:lpstr> (본론) -중독무기물의 예 ⑥수은중독 </vt:lpstr>
      <vt:lpstr> (본론) -중독무기물의 예 ⑥수은중독 </vt:lpstr>
      <vt:lpstr>중독무기물의 예 ⑦몰리브덴중독</vt:lpstr>
      <vt:lpstr> (본론) -중독무기물의 예 ⑦몰리브덴   중독</vt:lpstr>
      <vt:lpstr> (본론) -중독무기물의 예 ⑧ 동중독</vt:lpstr>
      <vt:lpstr> (본론) -중독무기물의 예 ⑧ 동중독</vt:lpstr>
      <vt:lpstr> (본론) -중독무기물의 예 ⑨식염중독 </vt:lpstr>
      <vt:lpstr> (본론) -중독무기물의 예 ⑨식염중독</vt:lpstr>
      <vt:lpstr> (본론) -중독무기물의 예 ⑩아연중독</vt:lpstr>
      <vt:lpstr> (본론) -중독무기물의 예 ⑪유황중독 </vt:lpstr>
      <vt:lpstr> (본론) -중독무기물의 예 ⑪유황중독</vt:lpstr>
      <vt:lpstr>(결론)-오염을 막기 위한 방안</vt:lpstr>
      <vt:lpstr>(결론)-오염을 막기 위한 방안</vt:lpstr>
      <vt:lpstr> (결론) -참고문헌</vt:lpstr>
    </vt:vector>
  </TitlesOfParts>
  <Company>CGS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대하여</dc:title>
  <dc:creator>CGSComputer</dc:creator>
  <cp:lastModifiedBy>CGSComputer</cp:lastModifiedBy>
  <cp:revision>16</cp:revision>
  <dcterms:created xsi:type="dcterms:W3CDTF">2009-11-30T09:54:36Z</dcterms:created>
  <dcterms:modified xsi:type="dcterms:W3CDTF">2009-12-01T14:35:11Z</dcterms:modified>
</cp:coreProperties>
</file>