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/>
  </p:normalViewPr>
  <p:slideViewPr>
    <p:cSldViewPr>
      <p:cViewPr varScale="1">
        <p:scale>
          <a:sx n="68" d="100"/>
          <a:sy n="68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CEE34-4032-441A-8034-900C67C5131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85E43-252C-459D-B700-0558B42638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6000" b="1" dirty="0" smtClean="0"/>
              <a:t>중독무기물</a:t>
            </a:r>
            <a:endParaRPr lang="ko-KR" altLang="en-US" sz="60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429124" y="3786190"/>
            <a:ext cx="6400800" cy="2857520"/>
          </a:xfrm>
        </p:spPr>
        <p:txBody>
          <a:bodyPr>
            <a:normAutofit/>
          </a:bodyPr>
          <a:lstStyle/>
          <a:p>
            <a:pPr algn="l"/>
            <a:r>
              <a:rPr lang="ko-KR" altLang="en-US" sz="2400" b="1" dirty="0" smtClean="0">
                <a:solidFill>
                  <a:schemeClr val="tx1"/>
                </a:solidFill>
              </a:rPr>
              <a:t>    과목명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동물영양학및실습</a:t>
            </a:r>
            <a:endParaRPr lang="ko-KR" alt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2400" b="1" dirty="0" smtClean="0">
                <a:solidFill>
                  <a:schemeClr val="tx1"/>
                </a:solidFill>
              </a:rPr>
              <a:t>   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교수명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윤용범교수님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2400" b="1" dirty="0" smtClean="0">
                <a:solidFill>
                  <a:schemeClr val="tx1"/>
                </a:solidFill>
              </a:rPr>
              <a:t>    이  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름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전민규</a:t>
            </a:r>
          </a:p>
          <a:p>
            <a:pPr algn="l"/>
            <a:r>
              <a:rPr lang="ko-KR" altLang="en-US" sz="2400" b="1" dirty="0" smtClean="0">
                <a:solidFill>
                  <a:schemeClr val="tx1"/>
                </a:solidFill>
              </a:rPr>
              <a:t>    학   번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20640164</a:t>
            </a:r>
            <a:endParaRPr lang="ko-KR" alt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2400" b="1" dirty="0" smtClean="0">
                <a:solidFill>
                  <a:schemeClr val="tx1"/>
                </a:solidFill>
              </a:rPr>
              <a:t>    학   과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동물자원학과</a:t>
            </a:r>
          </a:p>
          <a:p>
            <a:pPr algn="l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특히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중독시에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무기태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황산염은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오줌으로 분비를 촉진시킨다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반추동물의 경우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반추위 내의 미생물의 활력을 높여서 섬유질 사료의 소화율을 향상시킨다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목초에는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함량이 상당히 낮아 중독의 염려는 없으나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함량이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0.002%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이상인 초지에 방목되는 가축은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증독에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걸릴 우려가 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중독으로는 심한 설사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성장률의 저하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체중감소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피모탈색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탈모증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부종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빈혈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정충생산의 부진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젖 생산의 감소 등이 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중독이 빈혈을 일으키는 것은 구리의 이용률 저하에 의한 현상으로 생각된다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중독의 치료나 예방을 위해서는 충분한 양의 동물성 단백질과 함께 황산구리를 공급해야 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비소</a:t>
            </a: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비소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(As)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는 체내 각 조직과 체액에 널리 분포되어 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특히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그중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약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80%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정도는 적혈구에 들어 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흡수된 비소의 대부분은 오줌으로 배설된다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비소 화합물 중의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아르사닐산은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돼지나 가금에 있어서 성장촉진제로 쓰이는데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 화합물은 쉽게 흡수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이용되며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곧 분으로 배설된다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비소의 결핍증으로는 쥐의 경우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피모가 거칠어지고 성장률이 저하되는 현상이 등이 알려지고 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비소를 너무 많이 섭취하면 활성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티올기를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가지는 효소들의 작용 억제로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다음과 같은 증상이 나타난다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1.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어지럼증 및 구토          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2.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설사 및 심한 복통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3.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신체 허약 및 피로        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4.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말초신경장애 및 근육통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5.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두통 및 발작            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6.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체중감소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납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납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</a:t>
            </a:r>
            <a:r>
              <a:rPr lang="en-US" altLang="ko-KR" sz="2800" dirty="0" err="1" smtClean="0">
                <a:latin typeface="휴먼굵은팸체" pitchFamily="2" charset="-127"/>
                <a:ea typeface="휴먼굵은팸체" pitchFamily="2" charset="-127"/>
              </a:rPr>
              <a:t>Pb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)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은 체내 축적성 광물질이며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중독성이 상당히 강한 물질로 인식되어왔다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그러나 쥐의 정상적인 성장을 위해서는 반드시 필요한 물질이라는 보고도 있어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영양적 가치가 검토되고 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납은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90%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정도는 뼈 속에 존재하며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일부는 간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신장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모발 등에 분포한다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납의 체내 축적은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칼숨과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인의 섭취량이 부족하거나 철분이 부족할 때 심화되는데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과다축적이 되면 아래와 같은 중독증상을 일으킨다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1.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체중감소      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2.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세뇨관의 기능저해에 의한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아미노산뇨증과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당뇨증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3.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뇌조직의 발육 불량 및 중추신경계 마비로 인한 자극전달 장애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4.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헴 생성부진에 의한 빈혈증 및 적혈구의 수명 단축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5.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호흡작용의 불량에 의한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시토크롬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함량의 감소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6.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세균감염 및 바이러스성 질병에 대한 저항력 약화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7.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유화수소기와 결합하여 각종 효소의 활력 저하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크롬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크롬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(Cr)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도 조직 내에 널리 분포되어 있지만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그 양은 대단히 적어 성인의 체내에는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6mg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이하의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Cr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 분포되어 있으며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연령이 증가함에 따라 폐를 제외한 기관의 농도는 감소된다고 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CR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 생체 내에서 작용하기 위해서는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Cr6+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형태의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Cr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염은 일단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Cr3+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형태로 환원된 후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여러가지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유기물과 결합해야 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Cr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 생체 내에서 기능을 발휘할 때에는 단독으로 작용하지 않고 인슐린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효소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핵산 등과 상호 협력하여 작용하므로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Cr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만의 역할을 분별하기는 어렵지만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생체 내에서 </a:t>
            </a:r>
            <a:r>
              <a:rPr lang="en-US" altLang="ko-KR" sz="2800" dirty="0" err="1" smtClean="0">
                <a:latin typeface="휴먼굵은팸체" pitchFamily="2" charset="-127"/>
                <a:ea typeface="휴먼굵은팸체" pitchFamily="2" charset="-127"/>
              </a:rPr>
              <a:t>Ce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의 기능을 열거해 보면 다음과 같다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수은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ko-KR" altLang="en-US" sz="2800" dirty="0" smtClean="0"/>
              <a:t> 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수은 중독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 Mercury Poisoning ) </a:t>
            </a: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소화관 점막의 염증과 신장에 손상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: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위장염과 말기에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뇨독증을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유발 </a:t>
            </a: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소는 가장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민감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-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소화관 점막 응고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부식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위장염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신장의 손상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무뇨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1)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기병론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-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소화관과 신장으로부터의 배출이 늦으므로 축적성의 독물이다 </a:t>
            </a: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위장 장애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내과시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수은이 배설되는 신장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결장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구강의 말초혈관에 변성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괴사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-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소량섭취 시는 조직에 천천히 유리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뇌말초신경신장의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변성 </a:t>
            </a: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대량섭취 시는 소화관운동의 정지 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2)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역학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: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유기수은이 함유된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항진균처리된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곡물 섭식 시 발생</a:t>
            </a:r>
          </a:p>
          <a:p>
            <a:pPr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altLang="ko-KR" sz="9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수은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9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3)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증상 </a:t>
            </a:r>
            <a:endParaRPr lang="en-US" altLang="ko-KR" sz="3000" dirty="0" smtClean="0">
              <a:latin typeface="휴먼굵은팸체" pitchFamily="2" charset="-127"/>
              <a:ea typeface="휴먼굵은팸체" pitchFamily="2" charset="-127"/>
            </a:endParaRPr>
          </a:p>
          <a:p>
            <a:pPr marL="514350" indent="-514350">
              <a:buNone/>
            </a:pP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1.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급성 증상 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: </a:t>
            </a:r>
            <a:r>
              <a:rPr lang="ko-KR" altLang="en-US" sz="3000" dirty="0" err="1" smtClean="0">
                <a:latin typeface="휴먼굵은팸체" pitchFamily="2" charset="-127"/>
                <a:ea typeface="휴먼굵은팸체" pitchFamily="2" charset="-127"/>
              </a:rPr>
              <a:t>혈액성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 구토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급성 위장염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(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심한 설사 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) </a:t>
            </a:r>
          </a:p>
          <a:p>
            <a:pPr marL="514350" indent="-514350">
              <a:buNone/>
            </a:pP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2. </a:t>
            </a:r>
            <a:r>
              <a:rPr lang="ko-KR" altLang="en-US" sz="3000" dirty="0" err="1" smtClean="0">
                <a:latin typeface="휴먼굵은팸체" pitchFamily="2" charset="-127"/>
                <a:ea typeface="휴먼굵은팸체" pitchFamily="2" charset="-127"/>
              </a:rPr>
              <a:t>아급성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 증상 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: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유연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err="1" smtClean="0">
                <a:latin typeface="휴먼굵은팸체" pitchFamily="2" charset="-127"/>
                <a:ea typeface="휴먼굵은팸체" pitchFamily="2" charset="-127"/>
              </a:rPr>
              <a:t>악취있는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 호기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위장염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err="1" smtClean="0">
                <a:latin typeface="휴먼굵은팸체" pitchFamily="2" charset="-127"/>
                <a:ea typeface="휴먼굵은팸체" pitchFamily="2" charset="-127"/>
              </a:rPr>
              <a:t>무뇨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</a:p>
          <a:p>
            <a:pPr>
              <a:buNone/>
            </a:pP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3.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만성 증상 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: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침울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식욕 </a:t>
            </a:r>
            <a:r>
              <a:rPr lang="ko-KR" altLang="en-US" sz="3000" dirty="0" err="1" smtClean="0">
                <a:latin typeface="휴먼굵은팸체" pitchFamily="2" charset="-127"/>
                <a:ea typeface="휴먼굵은팸체" pitchFamily="2" charset="-127"/>
              </a:rPr>
              <a:t>절폐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err="1" smtClean="0">
                <a:latin typeface="휴먼굵은팸체" pitchFamily="2" charset="-127"/>
                <a:ea typeface="휴먼굵은팸체" pitchFamily="2" charset="-127"/>
              </a:rPr>
              <a:t>삭쇄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보행강구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약간의 마비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항문 </a:t>
            </a:r>
            <a:r>
              <a:rPr lang="ko-KR" altLang="en-US" sz="3000" dirty="0" err="1" smtClean="0">
                <a:latin typeface="휴먼굵은팸체" pitchFamily="2" charset="-127"/>
                <a:ea typeface="휴먼굵은팸체" pitchFamily="2" charset="-127"/>
              </a:rPr>
              <a:t>질주위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 탈모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endParaRPr lang="ko-KR" altLang="en-US" sz="30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3000" dirty="0" err="1" smtClean="0">
                <a:latin typeface="휴먼굵은팸체" pitchFamily="2" charset="-127"/>
                <a:ea typeface="휴먼굵은팸체" pitchFamily="2" charset="-127"/>
              </a:rPr>
              <a:t>가피형성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치아탈락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소양증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만성설사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신경증상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(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운동실조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경련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) </a:t>
            </a:r>
          </a:p>
          <a:p>
            <a:pPr>
              <a:buNone/>
            </a:pP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4)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임상병리 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: alkaline phosphate, c-GTP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의 뇨 중 농도 증가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endParaRPr lang="ko-KR" altLang="en-US" sz="30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  수은농도 가장 높은 장기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---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신장 </a:t>
            </a:r>
          </a:p>
          <a:p>
            <a:pPr>
              <a:buNone/>
            </a:pP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5)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치료 </a:t>
            </a:r>
          </a:p>
          <a:p>
            <a:pPr>
              <a:buNone/>
            </a:pP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1.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급성 중독의 치료 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: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계란 등의 쉽게 응고되는 단백질 투여 후 완화제로 배설촉진 </a:t>
            </a:r>
          </a:p>
          <a:p>
            <a:pPr>
              <a:buNone/>
            </a:pP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2. sodium </a:t>
            </a:r>
            <a:r>
              <a:rPr lang="en-US" altLang="ko-KR" sz="3000" dirty="0" err="1" smtClean="0">
                <a:latin typeface="휴먼굵은팸체" pitchFamily="2" charset="-127"/>
                <a:ea typeface="휴먼굵은팸체" pitchFamily="2" charset="-127"/>
              </a:rPr>
              <a:t>thiosulphate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와 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BAL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이 좋다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(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하제 이용하여 소화전에 수은제거 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) </a:t>
            </a:r>
            <a:endParaRPr lang="ko-KR" altLang="en-US" sz="30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3.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보조요법 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: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위장염에 </a:t>
            </a:r>
            <a:r>
              <a:rPr lang="ko-KR" altLang="en-US" sz="3000" dirty="0" err="1" smtClean="0">
                <a:latin typeface="휴먼굵은팸체" pitchFamily="2" charset="-127"/>
                <a:ea typeface="휴먼굵은팸체" pitchFamily="2" charset="-127"/>
              </a:rPr>
              <a:t>수렴제</a:t>
            </a:r>
            <a:r>
              <a:rPr lang="en-US" altLang="ko-KR" sz="30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3000" dirty="0" smtClean="0">
                <a:latin typeface="휴먼굵은팸체" pitchFamily="2" charset="-127"/>
                <a:ea typeface="휴먼굵은팸체" pitchFamily="2" charset="-127"/>
              </a:rPr>
              <a:t>탈수에 수액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altLang="ko-KR" sz="9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카드뮴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카드뮴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</a:t>
            </a:r>
            <a:r>
              <a:rPr lang="en-US" altLang="ko-KR" sz="2800" dirty="0" err="1" smtClean="0">
                <a:latin typeface="휴먼굵은팸체" pitchFamily="2" charset="-127"/>
                <a:ea typeface="휴먼굵은팸체" pitchFamily="2" charset="-127"/>
              </a:rPr>
              <a:t>Cd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)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중독 </a:t>
            </a: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이타이이타이병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痛痛병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) </a:t>
            </a: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허리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어깨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무릎 등의 동통으로 시작하여 대퇴부와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상완부를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비롯한 신체 각부로 신경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통증세의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통증이 확대된다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담소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기침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심호흡 등에 의해서도 전신에 통증을 느끼게 되며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아픔이 계속되고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장기간 고생하다 사망한다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만성중독에 의하여 신장의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요세관에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병변이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생겨서 단백뇨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당뇨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다뇨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등의 신장증상이 나타나고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재흡수 기능이 저해되어 칼슘의 불균형을 초래하여 골연화증을 일으키는 것으로 생각된다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파스텔알록달록-venushana1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08000" cy="68400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굵은샘체" pitchFamily="2" charset="-127"/>
                <a:ea typeface="휴먼굵은샘체" pitchFamily="2" charset="-127"/>
              </a:rPr>
              <a:t>참고문헌</a:t>
            </a:r>
            <a:endParaRPr lang="ko-KR" altLang="en-US" dirty="0">
              <a:latin typeface="휴먼굵은샘체" pitchFamily="2" charset="-127"/>
              <a:ea typeface="휴먼굵은샘체" pitchFamily="2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휴먼굵은샘체" pitchFamily="2" charset="-127"/>
                <a:ea typeface="휴먼굵은샘체" pitchFamily="2" charset="-127"/>
              </a:rPr>
              <a:t>가축영양학</a:t>
            </a:r>
            <a:r>
              <a:rPr lang="en-US" altLang="ko-KR" dirty="0" smtClean="0">
                <a:latin typeface="휴먼굵은샘체" pitchFamily="2" charset="-127"/>
                <a:ea typeface="휴먼굵은샘체" pitchFamily="2" charset="-127"/>
              </a:rPr>
              <a:t>(</a:t>
            </a:r>
            <a:r>
              <a:rPr lang="ko-KR" altLang="en-US" dirty="0" smtClean="0">
                <a:latin typeface="휴먼굵은샘체" pitchFamily="2" charset="-127"/>
                <a:ea typeface="휴먼굵은샘체" pitchFamily="2" charset="-127"/>
              </a:rPr>
              <a:t>유한문화사</a:t>
            </a:r>
            <a:r>
              <a:rPr lang="en-US" altLang="ko-KR" dirty="0" smtClean="0">
                <a:latin typeface="휴먼굵은샘체" pitchFamily="2" charset="-127"/>
                <a:ea typeface="휴먼굵은샘체" pitchFamily="2" charset="-127"/>
              </a:rPr>
              <a:t>)</a:t>
            </a:r>
            <a:r>
              <a:rPr lang="ko-KR" altLang="en-US" dirty="0" smtClean="0">
                <a:latin typeface="휴먼굵은샘체" pitchFamily="2" charset="-127"/>
                <a:ea typeface="휴먼굵은샘체" pitchFamily="2" charset="-127"/>
              </a:rPr>
              <a:t> </a:t>
            </a:r>
            <a:r>
              <a:rPr lang="en-US" altLang="ko-KR" dirty="0" smtClean="0">
                <a:latin typeface="휴먼굵은샘체" pitchFamily="2" charset="-127"/>
                <a:ea typeface="휴먼굵은샘체" pitchFamily="2" charset="-127"/>
              </a:rPr>
              <a:t>- </a:t>
            </a:r>
            <a:r>
              <a:rPr lang="ko-KR" altLang="en-US" dirty="0" smtClean="0">
                <a:latin typeface="휴먼굵은샘체" pitchFamily="2" charset="-127"/>
                <a:ea typeface="휴먼굵은샘체" pitchFamily="2" charset="-127"/>
              </a:rPr>
              <a:t>고영두</a:t>
            </a:r>
            <a:r>
              <a:rPr lang="en-US" altLang="ko-KR" dirty="0" smtClean="0">
                <a:latin typeface="휴먼굵은샘체" pitchFamily="2" charset="-127"/>
                <a:ea typeface="휴먼굵은샘체" pitchFamily="2" charset="-127"/>
              </a:rPr>
              <a:t>,</a:t>
            </a:r>
            <a:r>
              <a:rPr lang="ko-KR" altLang="en-US" dirty="0" err="1" smtClean="0">
                <a:latin typeface="휴먼굵은샘체" pitchFamily="2" charset="-127"/>
                <a:ea typeface="휴먼굵은샘체" pitchFamily="2" charset="-127"/>
              </a:rPr>
              <a:t>정근기</a:t>
            </a:r>
            <a:endParaRPr lang="en-US" altLang="ko-KR" dirty="0" smtClean="0">
              <a:latin typeface="휴먼굵은샘체" pitchFamily="2" charset="-127"/>
              <a:ea typeface="휴먼굵은샘체" pitchFamily="2" charset="-127"/>
            </a:endParaRPr>
          </a:p>
          <a:p>
            <a:r>
              <a:rPr lang="ko-KR" altLang="en-US" dirty="0" smtClean="0">
                <a:latin typeface="휴먼굵은샘체" pitchFamily="2" charset="-127"/>
                <a:ea typeface="휴먼굵은샘체" pitchFamily="2" charset="-127"/>
              </a:rPr>
              <a:t>가축영양학</a:t>
            </a:r>
            <a:r>
              <a:rPr lang="en-US" altLang="ko-KR" dirty="0" smtClean="0">
                <a:latin typeface="휴먼굵은샘체" pitchFamily="2" charset="-127"/>
                <a:ea typeface="휴먼굵은샘체" pitchFamily="2" charset="-127"/>
              </a:rPr>
              <a:t>(</a:t>
            </a:r>
            <a:r>
              <a:rPr lang="ko-KR" altLang="en-US" dirty="0" smtClean="0">
                <a:latin typeface="휴먼굵은샘체" pitchFamily="2" charset="-127"/>
                <a:ea typeface="휴먼굵은샘체" pitchFamily="2" charset="-127"/>
              </a:rPr>
              <a:t>선진문화사</a:t>
            </a:r>
            <a:r>
              <a:rPr lang="en-US" altLang="ko-KR" dirty="0" smtClean="0">
                <a:latin typeface="휴먼굵은샘체" pitchFamily="2" charset="-127"/>
                <a:ea typeface="휴먼굵은샘체" pitchFamily="2" charset="-127"/>
              </a:rPr>
              <a:t>) – </a:t>
            </a:r>
            <a:r>
              <a:rPr lang="ko-KR" altLang="en-US" dirty="0" smtClean="0">
                <a:latin typeface="휴먼굵은샘체" pitchFamily="2" charset="-127"/>
                <a:ea typeface="휴먼굵은샘체" pitchFamily="2" charset="-127"/>
              </a:rPr>
              <a:t>한인규</a:t>
            </a:r>
            <a:endParaRPr lang="en-US" altLang="ko-KR" dirty="0" smtClean="0">
              <a:latin typeface="휴먼굵은샘체" pitchFamily="2" charset="-127"/>
              <a:ea typeface="휴먼굵은샘체" pitchFamily="2" charset="-127"/>
            </a:endParaRPr>
          </a:p>
          <a:p>
            <a:r>
              <a:rPr lang="ko-KR" altLang="en-US" dirty="0" err="1" smtClean="0">
                <a:latin typeface="휴먼굵은샘체" pitchFamily="2" charset="-127"/>
                <a:ea typeface="휴먼굵은샘체" pitchFamily="2" charset="-127"/>
              </a:rPr>
              <a:t>네이버</a:t>
            </a:r>
            <a:r>
              <a:rPr lang="ko-KR" altLang="en-US" dirty="0" smtClean="0">
                <a:latin typeface="휴먼굵은샘체" pitchFamily="2" charset="-127"/>
                <a:ea typeface="휴먼굵은샘체" pitchFamily="2" charset="-127"/>
              </a:rPr>
              <a:t> 백과사전</a:t>
            </a:r>
            <a:endParaRPr lang="en-US" altLang="ko-KR" dirty="0" smtClean="0">
              <a:latin typeface="휴먼굵은샘체" pitchFamily="2" charset="-127"/>
              <a:ea typeface="휴먼굵은샘체" pitchFamily="2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내용 개체 틀 6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400" b="1" dirty="0" smtClean="0"/>
          </a:p>
          <a:p>
            <a:pPr>
              <a:buNone/>
            </a:pPr>
            <a:r>
              <a:rPr lang="en-US" altLang="ko-KR" sz="2800" b="1" dirty="0" smtClean="0">
                <a:latin typeface="휴먼굵은팸체" pitchFamily="2" charset="-127"/>
                <a:ea typeface="휴먼굵은팸체" pitchFamily="2" charset="-127"/>
              </a:rPr>
              <a:t>  </a:t>
            </a:r>
          </a:p>
          <a:p>
            <a:pPr algn="ctr">
              <a:buNone/>
            </a:pPr>
            <a:r>
              <a:rPr lang="en-US" altLang="ko-KR" sz="2800" b="1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4400" b="1" dirty="0" smtClean="0">
                <a:latin typeface="휴먼굵은팸체" pitchFamily="2" charset="-127"/>
                <a:ea typeface="휴먼굵은팸체" pitchFamily="2" charset="-127"/>
              </a:rPr>
              <a:t>중독광물질의 종류</a:t>
            </a:r>
            <a:endParaRPr lang="en-US" altLang="ko-KR" sz="4400" b="1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2800" b="1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b="1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b="1" dirty="0" smtClean="0">
                <a:latin typeface="휴먼굵은팸체" pitchFamily="2" charset="-127"/>
                <a:ea typeface="휴먼굵은팸체" pitchFamily="2" charset="-127"/>
              </a:rPr>
              <a:t>중독광물질은 함유량이 극히 적은 상태에서는 체내에서 중요한 </a:t>
            </a:r>
            <a:endParaRPr lang="en-US" altLang="ko-KR" sz="2800" b="1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ko-KR" altLang="en-US" sz="2800" b="1" dirty="0" smtClean="0">
                <a:latin typeface="휴먼굵은팸체" pitchFamily="2" charset="-127"/>
                <a:ea typeface="휴먼굵은팸체" pitchFamily="2" charset="-127"/>
              </a:rPr>
              <a:t>  생리적 기능을 수행하지만 필요량 이상으로 존재할 때에는 </a:t>
            </a:r>
            <a:endParaRPr lang="en-US" altLang="ko-KR" sz="2800" b="1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b="1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b="1" dirty="0" smtClean="0">
                <a:latin typeface="휴먼굵은팸체" pitchFamily="2" charset="-127"/>
                <a:ea typeface="휴먼굵은팸체" pitchFamily="2" charset="-127"/>
              </a:rPr>
              <a:t>대사작용이나 생명유지에 심히 나쁜 결과를 초래하는 것들을</a:t>
            </a:r>
            <a:endParaRPr lang="en-US" altLang="ko-KR" sz="2800" b="1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ko-KR" altLang="en-US" sz="2800" b="1" dirty="0" smtClean="0">
                <a:latin typeface="휴먼굵은팸체" pitchFamily="2" charset="-127"/>
                <a:ea typeface="휴먼굵은팸체" pitchFamily="2" charset="-127"/>
              </a:rPr>
              <a:t>  중독광물질</a:t>
            </a:r>
            <a:r>
              <a:rPr lang="en-US" altLang="ko-KR" sz="2800" b="1" dirty="0" smtClean="0">
                <a:latin typeface="휴먼굵은팸체" pitchFamily="2" charset="-127"/>
                <a:ea typeface="휴먼굵은팸체" pitchFamily="2" charset="-127"/>
              </a:rPr>
              <a:t>(toxic elements)</a:t>
            </a:r>
            <a:r>
              <a:rPr lang="ko-KR" altLang="en-US" sz="2800" b="1" dirty="0" smtClean="0">
                <a:latin typeface="휴먼굵은팸체" pitchFamily="2" charset="-127"/>
                <a:ea typeface="휴먼굵은팸체" pitchFamily="2" charset="-127"/>
              </a:rPr>
              <a:t>이라 한다</a:t>
            </a:r>
            <a:r>
              <a:rPr lang="en-US" altLang="ko-KR" sz="2800" b="1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b="1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b="1" dirty="0" smtClean="0">
                <a:latin typeface="휴먼굵은팸체" pitchFamily="2" charset="-127"/>
                <a:ea typeface="휴먼굵은팸체" pitchFamily="2" charset="-127"/>
              </a:rPr>
              <a:t>구리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b="1" dirty="0" err="1" smtClean="0">
                <a:latin typeface="휴먼굵은팸체" pitchFamily="2" charset="-127"/>
                <a:ea typeface="휴먼굵은팸체" pitchFamily="2" charset="-127"/>
              </a:rPr>
              <a:t>셀레늄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b="1" dirty="0" smtClean="0">
                <a:latin typeface="휴먼굵은팸체" pitchFamily="2" charset="-127"/>
                <a:ea typeface="휴먼굵은팸체" pitchFamily="2" charset="-127"/>
              </a:rPr>
              <a:t>불소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비소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크롬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수은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카드뮴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납 등 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9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가지가 여기에 속한다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특히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구리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불소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비소 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등은 생체 내에서 분포와 수준에 따라 나타내는 현상을 기준으로 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필수 및 중독 광물질로 분류된다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 algn="ctr"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</a:p>
          <a:p>
            <a:pPr>
              <a:buNone/>
            </a:pPr>
            <a:endParaRPr lang="ko-KR" altLang="en-US" sz="2800" dirty="0" smtClean="0"/>
          </a:p>
          <a:p>
            <a:pPr>
              <a:buNone/>
            </a:pPr>
            <a:endParaRPr lang="en-US" altLang="ko-KR" sz="2800" b="1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2800" b="1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구리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구리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(CU)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의 동물체 내 함량은 극히 적어서 철의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10%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정도에 불과하나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산화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환원효소의 조효소 역할을 하며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적혈구의 형성에 간접적으로 관여한다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생산활동 중 구리의 역할은 산화반응을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촉매하는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것으로 보여지는데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구리는 산화효소의 구성성분으로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그 원자가의 변이에 의한 전자교환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특히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아스코르브산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산화효소에 관여한다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구리는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티로시나아제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</a:t>
            </a:r>
            <a:r>
              <a:rPr lang="en-US" altLang="ko-KR" sz="2800" dirty="0" err="1" smtClean="0">
                <a:latin typeface="휴먼굵은팸체" pitchFamily="2" charset="-127"/>
                <a:ea typeface="휴먼굵은팸체" pitchFamily="2" charset="-127"/>
              </a:rPr>
              <a:t>tyrosinase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)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의 구성성분이며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장 흡수와 철분의 조직으로부터 혈장으로의 이동을 도와줌으로써 헤모글로빈의 형성을 향상시킨다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구리가 부족하면 조직의 산화환원효소인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카탈라아제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</a:t>
            </a:r>
            <a:r>
              <a:rPr lang="en-US" altLang="ko-KR" sz="2800" dirty="0" err="1" smtClean="0">
                <a:latin typeface="휴먼굵은팸체" pitchFamily="2" charset="-127"/>
                <a:ea typeface="휴먼굵은팸체" pitchFamily="2" charset="-127"/>
              </a:rPr>
              <a:t>catalase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)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의 함량 저하를 초래한다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구리가 결핍되면 체내에서 철의 이용성이 낮아져 헤모글로빈 생성이 불량해지고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심한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영양성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빈혈증에 걸리게 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반대로 너무 많이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섭취한면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심한 중독증상을 나타낸다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구리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구리가 결핍되면 체내에서 철의 이용성이 낮아져 헤모글로빈 생성이 불량해지고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심한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영양성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빈혈증에 걸리게 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반대로 너무 많이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섭취한면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심한 중독증상을 나타낸다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구리의 결핍증은 다음과 같다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1.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빈혈증이 발생한다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2.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어린 양은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후구마비병에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걸린다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주로 구리의 함량보다는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함량이      낮은 경우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구리의 흡수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이용이 제한되기 때문이다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3.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돼지는 뒷다리가 불완전하고 앞다리가 굽은 증세를 보인다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불소</a:t>
            </a: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 불소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(F)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는 체내 각 부위에 널리 분포되어 있으나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특히 뼈와 이빨에 많이 들어 있어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이들 조직의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10.02~0.05%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에 이르며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뼈조직에서는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대부분이 무기물 형태로 함유되어 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불소는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1970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년대 중반까지 동물의 필수영양소로 인정되지 않았다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그후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불소의 연구 결과로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쥐의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체성장이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30%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향상되고 번식 장해가 감소되며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임신기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및 유아의 빈혈 치료 및 골격형성에 효과가 인정되면서 영양소로 인정받게 되었다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그러나 다량의 불소이온은 생체 내에서 해당작용을 방해한다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글루코오스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-6-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인산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탈수소효소의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활성을 잃게 하기 때문이다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이밖에도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en-US" altLang="ko-KR" sz="2800" dirty="0" err="1" smtClean="0">
                <a:latin typeface="휴먼굵은팸체" pitchFamily="2" charset="-127"/>
                <a:ea typeface="휴먼굵은팸체" pitchFamily="2" charset="-127"/>
              </a:rPr>
              <a:t>ATPase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리파아제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알칼린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포스파타아제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등의 활성에도 영향을 미치거나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정확한 원인은 알려져 있지 않다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smtClean="0">
                <a:latin typeface="휴먼굵은팸체" pitchFamily="2" charset="-127"/>
                <a:ea typeface="휴먼굵은팸체" pitchFamily="2" charset="-127"/>
              </a:rPr>
              <a:t>불소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불소의 중독은 불소 함량이 높은 물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인광석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사료 등을 장기간 섭취할 때 나타난다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불소의 중독증상은 다음과 같다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1.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뼈의 정상적인 색깔을 잃게 하고 굵어지게 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2.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조직이 엉성하게 되어 부스러지거나 부러지기 쉽다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불소의 함량이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30~40mg/kg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이상인 사료나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2mg/kg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이상의 물을 장기간 먹이면 사료의 섭취량이 줄어들고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(Greenwood. 1964),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성장률도 저하된다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err="1" smtClean="0">
                <a:latin typeface="휴먼굵은팸체" pitchFamily="2" charset="-127"/>
                <a:ea typeface="휴먼굵은팸체" pitchFamily="2" charset="-127"/>
              </a:rPr>
              <a:t>셀레늄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1970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년대 중반 이후에 와서야 필수광물질로 분류된 무기물로 비타민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E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와 특별한 관계를 가지고 있는 것으로 밝혀졌다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간과 신장에 가장 많이 들어 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흡수는 십이지장에서 일어나는데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대개 곡물 내에 포함된 유기태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가장 잘 흡수되며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다음으로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셀레나이트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셀레네이트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세레나이드와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원소 상태의 금속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등의 순서로 잘 흡수된다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지금까지의 연구결과에 의하면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비타민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E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의 결핍을 예방하거나 치료할 수 있다는 사실이 확인되었다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그러나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스콧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등에 의하면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비타민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E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의 부차적인 영양소가 아니고 영양학적으로 독자적인 중요성이 있다는 것이다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종전까지는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다량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섭취시에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발생하는 중독증에 주로 영양학적인 관심이 집중되어 왔었다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err="1" smtClean="0">
                <a:latin typeface="휴먼굵은팸체" pitchFamily="2" charset="-127"/>
                <a:ea typeface="휴먼굵은팸체" pitchFamily="2" charset="-127"/>
              </a:rPr>
              <a:t>셀레늄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셀레늄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함량이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5~15mg/kg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이상인 초지에서 방목되는 반추동물은 중독증에 걸리기 쉬운데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 중독증은 다음과 같은 증상을 나타낸다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1.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호흡이 거칠어지고 동작이 둔해진다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2.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이를 갈며 과다한 수액을 분비하고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식욕이 감퇴한다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3.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장골의 연결부위에 이상이 오고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꼬리 등이 끊어진다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피모와 발굽이 비정상적인 성장을 하거나 거칠어진다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4.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심장이 위축되고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간경련과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빈혈이 생긴다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5.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중독증상이 심하면 과다한 타액분비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시각장애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복통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전시마비 등이 수반되고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나중에는 폐사한다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파스텔알록달록-venushan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r>
              <a:rPr lang="ko-KR" altLang="en-US" sz="44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 algn="ctr">
              <a:buNone/>
            </a:pPr>
            <a:endParaRPr lang="en-US" altLang="ko-KR" sz="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(Mo)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의 영양적 가치는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1938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년 영국에서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터트병이라는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중독증이 발견되면서부터 알려졌다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몰리브덴은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크산틴산화제의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구성성분으로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섭취량에 따라 이 효소의 수준이 결정된다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크산틴산화제는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시토크롬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C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와 함께 작용하여 크산틴을 요산으로 산화시키는 능력이 있으며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하이포크산틴과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같은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퓨린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또는 방향성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알데히드의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산화를 촉진한다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유기태나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무기태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모두 잘 흡수되나 특히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수용성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몰리브덴염이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잘 흡수된다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잘 녹지 않는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몰리브덴산이나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몰리브덴칼슘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등도 쉽게 흡수된다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 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몰리브덴의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체내 대사는 구리와 황산염과 밀접한 관계를 가지는데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황산염기의 공급물질인 단백질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, 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특히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황함유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하미노산인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메티오닌과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</a:t>
            </a:r>
            <a:r>
              <a:rPr lang="ko-KR" altLang="en-US" sz="2800" dirty="0" err="1" smtClean="0">
                <a:latin typeface="휴먼굵은팸체" pitchFamily="2" charset="-127"/>
                <a:ea typeface="휴먼굵은팸체" pitchFamily="2" charset="-127"/>
              </a:rPr>
              <a:t>시스틴의</a:t>
            </a:r>
            <a:r>
              <a:rPr lang="ko-KR" altLang="en-US" sz="2800" dirty="0" smtClean="0">
                <a:latin typeface="휴먼굵은팸체" pitchFamily="2" charset="-127"/>
                <a:ea typeface="휴먼굵은팸체" pitchFamily="2" charset="-127"/>
              </a:rPr>
              <a:t> 섭취량에 의해 상당한 영향을 받는다</a:t>
            </a:r>
            <a:r>
              <a:rPr lang="en-US" altLang="ko-KR" sz="2800" dirty="0" smtClean="0">
                <a:latin typeface="휴먼굵은팸체" pitchFamily="2" charset="-127"/>
                <a:ea typeface="휴먼굵은팸체" pitchFamily="2" charset="-127"/>
              </a:rPr>
              <a:t>.</a:t>
            </a:r>
          </a:p>
          <a:p>
            <a:pPr algn="ctr">
              <a:buNone/>
            </a:pPr>
            <a:endParaRPr lang="en-US" altLang="ko-KR" sz="2800" dirty="0" smtClean="0">
              <a:latin typeface="휴먼굵은팸체" pitchFamily="2" charset="-127"/>
              <a:ea typeface="휴먼굵은팸체" pitchFamily="2" charset="-127"/>
            </a:endParaRPr>
          </a:p>
          <a:p>
            <a:pPr>
              <a:buNone/>
            </a:pPr>
            <a:endParaRPr lang="en-US" altLang="ko-KR" sz="4400" dirty="0" smtClean="0">
              <a:latin typeface="휴먼굵은팸체" pitchFamily="2" charset="-127"/>
              <a:ea typeface="휴먼굵은팸체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1528</Words>
  <Application>Microsoft Office PowerPoint</Application>
  <PresentationFormat>화면 슬라이드 쇼(4:3)</PresentationFormat>
  <Paragraphs>138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중독무기물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참고문헌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</dc:title>
  <dc:creator>com</dc:creator>
  <cp:lastModifiedBy>com</cp:lastModifiedBy>
  <cp:revision>37</cp:revision>
  <dcterms:created xsi:type="dcterms:W3CDTF">2009-11-25T15:32:38Z</dcterms:created>
  <dcterms:modified xsi:type="dcterms:W3CDTF">2009-12-01T09:03:44Z</dcterms:modified>
</cp:coreProperties>
</file>