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2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55BB4-97D6-4926-BE1C-A0DB4CB7E4F8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10321-7438-4982-9663-96E3A9362E9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중독무기물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549280" cy="1614502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   </a:t>
            </a:r>
            <a:r>
              <a:rPr lang="ko-KR" altLang="en-US" dirty="0" smtClean="0"/>
              <a:t>동물영양학실험</a:t>
            </a:r>
            <a:endParaRPr lang="en-US" altLang="ko-KR" dirty="0" smtClean="0"/>
          </a:p>
          <a:p>
            <a:r>
              <a:rPr lang="ko-KR" altLang="en-US" dirty="0" smtClean="0"/>
              <a:t>동물자원학과</a:t>
            </a:r>
            <a:r>
              <a:rPr lang="en-US" altLang="ko-KR" dirty="0" smtClean="0"/>
              <a:t>4</a:t>
            </a:r>
            <a:r>
              <a:rPr lang="ko-KR" altLang="en-US" dirty="0" smtClean="0"/>
              <a:t>학년</a:t>
            </a:r>
            <a:endParaRPr lang="en-US" altLang="ko-KR" dirty="0" smtClean="0"/>
          </a:p>
          <a:p>
            <a:r>
              <a:rPr lang="en-US" altLang="ko-KR" dirty="0" smtClean="0"/>
              <a:t>19832462</a:t>
            </a:r>
          </a:p>
          <a:p>
            <a:r>
              <a:rPr lang="ko-KR" altLang="en-US" dirty="0" smtClean="0"/>
              <a:t>조현욱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/>
              <a:t>2.</a:t>
            </a:r>
            <a:r>
              <a:rPr lang="ko-KR" altLang="en-US" u="sng" dirty="0"/>
              <a:t>나트륨 </a:t>
            </a:r>
            <a:r>
              <a:rPr lang="en-US" altLang="ko-KR" u="sng" dirty="0"/>
              <a:t>. </a:t>
            </a:r>
            <a:r>
              <a:rPr lang="ko-KR" altLang="en-US" u="sng" dirty="0"/>
              <a:t>칼륨</a:t>
            </a:r>
            <a:r>
              <a:rPr lang="en-US" altLang="ko-KR" u="sng" dirty="0"/>
              <a:t>. </a:t>
            </a:r>
            <a:r>
              <a:rPr lang="ko-KR" altLang="en-US" u="sng" dirty="0"/>
              <a:t>염소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1225689"/>
            <a:ext cx="8429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Na, K, </a:t>
            </a:r>
            <a:r>
              <a:rPr lang="en-US" altLang="ko-KR" dirty="0" err="1"/>
              <a:t>Cl</a:t>
            </a:r>
            <a:r>
              <a:rPr lang="en-US" altLang="ko-KR" dirty="0"/>
              <a:t> </a:t>
            </a:r>
            <a:r>
              <a:rPr lang="ko-KR" altLang="en-US" dirty="0"/>
              <a:t>등은 체액과 </a:t>
            </a:r>
            <a:r>
              <a:rPr lang="ko-KR" altLang="en-US" dirty="0" err="1"/>
              <a:t>연조직에</a:t>
            </a:r>
            <a:r>
              <a:rPr lang="ko-KR" altLang="en-US" dirty="0"/>
              <a:t> 널리 분포되어 있다</a:t>
            </a:r>
            <a:r>
              <a:rPr lang="en-US" altLang="ko-KR" dirty="0"/>
              <a:t>. </a:t>
            </a:r>
            <a:r>
              <a:rPr lang="ko-KR" altLang="en-US" dirty="0" err="1"/>
              <a:t>그중</a:t>
            </a:r>
            <a:r>
              <a:rPr lang="ko-KR" altLang="en-US" dirty="0"/>
              <a:t> 나트륨과 염소는 주로 체액에 들어 있고</a:t>
            </a:r>
            <a:r>
              <a:rPr lang="en-US" altLang="ko-KR" dirty="0"/>
              <a:t>, </a:t>
            </a:r>
            <a:r>
              <a:rPr lang="ko-KR" altLang="en-US" dirty="0"/>
              <a:t>칼륨은 세포질 안에 들어 있다</a:t>
            </a:r>
            <a:r>
              <a:rPr lang="en-US" altLang="ko-KR" dirty="0"/>
              <a:t>. </a:t>
            </a:r>
            <a:r>
              <a:rPr lang="ko-KR" altLang="en-US" dirty="0"/>
              <a:t>이 무기물들은 체액의 산과 염기의 평형과 삼투압을 조절한다</a:t>
            </a:r>
            <a:r>
              <a:rPr lang="en-US" altLang="ko-KR" dirty="0"/>
              <a:t>. </a:t>
            </a:r>
            <a:r>
              <a:rPr lang="ko-KR" altLang="en-US" dirty="0"/>
              <a:t>나트륨과 칼륨은 언제나 염소와 밀접한 관계를 가지고 대사작용에 관여하므로</a:t>
            </a:r>
            <a:r>
              <a:rPr lang="en-US" altLang="ko-KR" dirty="0"/>
              <a:t>, </a:t>
            </a:r>
            <a:r>
              <a:rPr lang="ko-KR" altLang="en-US" dirty="0"/>
              <a:t>염소의 결핍이 없이는 나트륨이나 칼륨의 단순 결핍증세는 잘 나타나지 않는다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</a:t>
            </a:r>
            <a:r>
              <a:rPr lang="ko-KR" altLang="en-US" dirty="0"/>
              <a:t>나트륨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1225689"/>
            <a:ext cx="8429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나트륨은 소장에서 주로 흡수되며 일부는 위에서도 흡수한다</a:t>
            </a:r>
            <a:r>
              <a:rPr lang="en-US" altLang="ko-KR" dirty="0"/>
              <a:t>. </a:t>
            </a:r>
            <a:r>
              <a:rPr lang="ko-KR" altLang="en-US" dirty="0"/>
              <a:t>혈청 내 염기의 </a:t>
            </a:r>
            <a:r>
              <a:rPr lang="en-US" altLang="ko-KR" dirty="0"/>
              <a:t>93%</a:t>
            </a:r>
            <a:r>
              <a:rPr lang="ko-KR" altLang="en-US" dirty="0"/>
              <a:t>를 차지하며</a:t>
            </a:r>
            <a:r>
              <a:rPr lang="en-US" altLang="ko-KR" dirty="0"/>
              <a:t>, </a:t>
            </a:r>
            <a:r>
              <a:rPr lang="ko-KR" altLang="en-US" dirty="0" err="1"/>
              <a:t>혈액내에서</a:t>
            </a:r>
            <a:r>
              <a:rPr lang="ko-KR" altLang="en-US" dirty="0"/>
              <a:t> 산과 염기의 평형과 삼투압 등을 조절한다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나트륨의 </a:t>
            </a:r>
            <a:r>
              <a:rPr lang="en-US" altLang="ko-KR" dirty="0"/>
              <a:t>85%~90%</a:t>
            </a:r>
            <a:r>
              <a:rPr lang="ko-KR" altLang="en-US" dirty="0"/>
              <a:t>는 인산염이나 </a:t>
            </a:r>
            <a:r>
              <a:rPr lang="ko-KR" altLang="en-US" dirty="0" err="1"/>
              <a:t>염산기의</a:t>
            </a:r>
            <a:r>
              <a:rPr lang="ko-KR" altLang="en-US" dirty="0"/>
              <a:t> 형태로 되어 오줌을 통해서 배설된다</a:t>
            </a:r>
            <a:r>
              <a:rPr lang="en-US" altLang="ko-KR" dirty="0"/>
              <a:t>. </a:t>
            </a:r>
            <a:r>
              <a:rPr lang="ko-KR" altLang="en-US" dirty="0"/>
              <a:t>오줌 내의 나트륨과 칼륨의 비율은 약 </a:t>
            </a:r>
            <a:r>
              <a:rPr lang="en-US" altLang="ko-KR" dirty="0"/>
              <a:t>5:3</a:t>
            </a:r>
            <a:r>
              <a:rPr lang="ko-KR" altLang="en-US" dirty="0"/>
              <a:t>이다</a:t>
            </a:r>
            <a:r>
              <a:rPr lang="en-US" altLang="ko-KR" dirty="0"/>
              <a:t>. </a:t>
            </a:r>
            <a:r>
              <a:rPr lang="ko-KR" altLang="en-US" dirty="0"/>
              <a:t>나트륨의 배설은 체내에 칼륨이온이 많을수록 증가한다</a:t>
            </a:r>
            <a:r>
              <a:rPr lang="en-US" altLang="ko-KR" dirty="0"/>
              <a:t>. </a:t>
            </a:r>
            <a:r>
              <a:rPr lang="ko-KR" altLang="en-US" dirty="0"/>
              <a:t>따라서 칼륨이 많이 들어 있는 조사료를 섭취하는 초식동물은 </a:t>
            </a:r>
            <a:r>
              <a:rPr lang="ko-KR" altLang="en-US" dirty="0" err="1"/>
              <a:t>방목시</a:t>
            </a:r>
            <a:r>
              <a:rPr lang="ko-KR" altLang="en-US" dirty="0"/>
              <a:t> 소금 공급이 부족하지 않도록 해야 한다</a:t>
            </a:r>
            <a:r>
              <a:rPr lang="en-US" altLang="ko-KR" dirty="0"/>
              <a:t>. </a:t>
            </a:r>
            <a:r>
              <a:rPr lang="ko-KR" altLang="en-US" dirty="0"/>
              <a:t>나트륨의 농도가 가장 </a:t>
            </a:r>
            <a:r>
              <a:rPr lang="ko-KR" altLang="en-US" dirty="0" err="1"/>
              <a:t>낲은</a:t>
            </a:r>
            <a:r>
              <a:rPr lang="ko-KR" altLang="en-US" dirty="0"/>
              <a:t> 곳은 혈장과 신경조직이다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나트륨 공급이 부족하면 다음과 같은 결핍증세가 일어난다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-</a:t>
            </a:r>
            <a:r>
              <a:rPr lang="ko-KR" altLang="en-US" dirty="0"/>
              <a:t>성장이 느려지거나 중지된다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식욕감퇴와 성장부진 및 에너지 축적이 불량하다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체지방과 </a:t>
            </a:r>
            <a:r>
              <a:rPr lang="ko-KR" altLang="en-US" dirty="0" err="1"/>
              <a:t>체단백질</a:t>
            </a:r>
            <a:r>
              <a:rPr lang="ko-KR" altLang="en-US" dirty="0"/>
              <a:t> 합성이 부진해진다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</a:t>
            </a:r>
            <a:r>
              <a:rPr lang="ko-KR" altLang="en-US" dirty="0"/>
              <a:t>칼륨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칼륨도 나트륨과 같이 </a:t>
            </a:r>
            <a:r>
              <a:rPr lang="ko-KR" altLang="en-US" dirty="0" err="1"/>
              <a:t>체조직</a:t>
            </a:r>
            <a:r>
              <a:rPr lang="ko-KR" altLang="en-US" dirty="0"/>
              <a:t> 내에서는 이온형태로서 존재한다</a:t>
            </a:r>
            <a:r>
              <a:rPr lang="en-US" altLang="ko-KR" dirty="0"/>
              <a:t>. </a:t>
            </a:r>
            <a:r>
              <a:rPr lang="ko-KR" altLang="en-US" dirty="0"/>
              <a:t>신경조직과 세포 내에 가장 만이 들어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칼륨은 마그네슘과 함께 </a:t>
            </a:r>
            <a:r>
              <a:rPr lang="ko-KR" altLang="en-US" dirty="0" err="1"/>
              <a:t>피루브산</a:t>
            </a:r>
            <a:r>
              <a:rPr lang="ko-KR" altLang="en-US" dirty="0"/>
              <a:t> </a:t>
            </a:r>
            <a:r>
              <a:rPr lang="ko-KR" altLang="en-US" dirty="0" err="1"/>
              <a:t>키나아제와</a:t>
            </a:r>
            <a:r>
              <a:rPr lang="ko-KR" altLang="en-US" dirty="0"/>
              <a:t> </a:t>
            </a:r>
            <a:r>
              <a:rPr lang="en-US" altLang="ko-KR" dirty="0"/>
              <a:t>ATP</a:t>
            </a:r>
            <a:r>
              <a:rPr lang="ko-KR" altLang="en-US" dirty="0"/>
              <a:t>아제의 보조인자로서 이들의 활성을 높여준다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칼륨의 섭취량이 적으면 혈장 내의 칼륨 농도가 떨어지고</a:t>
            </a:r>
            <a:r>
              <a:rPr lang="en-US" altLang="ko-KR" dirty="0"/>
              <a:t>, </a:t>
            </a:r>
            <a:r>
              <a:rPr lang="ko-KR" altLang="en-US" dirty="0"/>
              <a:t>성장이 불량해지며</a:t>
            </a:r>
            <a:r>
              <a:rPr lang="en-US" altLang="ko-KR" dirty="0"/>
              <a:t>, </a:t>
            </a:r>
            <a:r>
              <a:rPr lang="ko-KR" altLang="en-US" dirty="0"/>
              <a:t>근육의 약화 또는 경련이 발생한다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</a:t>
            </a:r>
            <a:r>
              <a:rPr lang="ko-KR" altLang="en-US" dirty="0"/>
              <a:t>염소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염소는 주로 혈청 등과 같은 </a:t>
            </a:r>
            <a:r>
              <a:rPr lang="ko-KR" altLang="en-US" dirty="0" err="1"/>
              <a:t>세포외</a:t>
            </a:r>
            <a:r>
              <a:rPr lang="ko-KR" altLang="en-US" dirty="0"/>
              <a:t> 체액에 분포되어 있다</a:t>
            </a:r>
            <a:r>
              <a:rPr lang="en-US" altLang="ko-KR" dirty="0"/>
              <a:t>. </a:t>
            </a:r>
            <a:r>
              <a:rPr lang="ko-KR" altLang="en-US" dirty="0"/>
              <a:t>염소는 혈청 중 총 음이온의 </a:t>
            </a:r>
            <a:r>
              <a:rPr lang="en-US" altLang="ko-KR" dirty="0"/>
              <a:t>2/3</a:t>
            </a:r>
            <a:r>
              <a:rPr lang="ko-KR" altLang="en-US" dirty="0"/>
              <a:t>를 차지하며</a:t>
            </a:r>
            <a:r>
              <a:rPr lang="en-US" altLang="ko-KR" dirty="0"/>
              <a:t>, </a:t>
            </a:r>
            <a:r>
              <a:rPr lang="ko-KR" altLang="en-US" dirty="0"/>
              <a:t>나트륨과 밀접한 관계를 가지면서 주로 삼투압을 조절하는 기능을 하며</a:t>
            </a:r>
            <a:r>
              <a:rPr lang="en-US" altLang="ko-KR" dirty="0"/>
              <a:t>, </a:t>
            </a:r>
            <a:r>
              <a:rPr lang="ko-KR" altLang="en-US" dirty="0"/>
              <a:t>위액의 주된 음이온으로서 염산의 합성에 관여하기도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염소는 일반적으로 나트륨과 함께 식염의 형태로 공급된다</a:t>
            </a:r>
            <a:r>
              <a:rPr lang="en-US" altLang="ko-KR" dirty="0"/>
              <a:t>. </a:t>
            </a:r>
            <a:r>
              <a:rPr lang="ko-KR" altLang="en-US" dirty="0"/>
              <a:t>따라서 식염을 오랫동안 공급하지 않으면</a:t>
            </a:r>
            <a:r>
              <a:rPr lang="en-US" altLang="ko-KR" dirty="0"/>
              <a:t>, </a:t>
            </a:r>
            <a:r>
              <a:rPr lang="ko-KR" altLang="en-US" dirty="0"/>
              <a:t>식욕감퇴</a:t>
            </a:r>
            <a:r>
              <a:rPr lang="en-US" altLang="ko-KR" dirty="0"/>
              <a:t>, </a:t>
            </a:r>
            <a:r>
              <a:rPr lang="ko-KR" altLang="en-US" dirty="0"/>
              <a:t>체중감소</a:t>
            </a:r>
            <a:r>
              <a:rPr lang="en-US" altLang="ko-KR" dirty="0"/>
              <a:t>, </a:t>
            </a:r>
            <a:r>
              <a:rPr lang="ko-KR" altLang="en-US" dirty="0"/>
              <a:t>혈액 내의 질소화합물의 배설 촉진 등이 일어난다</a:t>
            </a:r>
            <a:r>
              <a:rPr lang="en-US" altLang="ko-KR" dirty="0"/>
              <a:t>. </a:t>
            </a:r>
            <a:r>
              <a:rPr lang="ko-KR" altLang="en-US" dirty="0"/>
              <a:t>섬유질 사료와 곡류에는 소금이 적게 들어 있어</a:t>
            </a:r>
            <a:r>
              <a:rPr lang="en-US" altLang="ko-KR" dirty="0"/>
              <a:t>, </a:t>
            </a:r>
            <a:r>
              <a:rPr lang="ko-KR" altLang="en-US" dirty="0"/>
              <a:t>초식동물에게 염소 결핍증이 일어나기 쉽다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/>
              <a:t>3.</a:t>
            </a:r>
            <a:r>
              <a:rPr lang="ko-KR" altLang="en-US" u="sng" dirty="0"/>
              <a:t>마그네슘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마그네슘은 칼륨이온 다음으로 세포 내에 많이 들어 있는 </a:t>
            </a:r>
            <a:r>
              <a:rPr lang="ko-KR" altLang="en-US" dirty="0" err="1"/>
              <a:t>양이온성</a:t>
            </a:r>
            <a:r>
              <a:rPr lang="ko-KR" altLang="en-US" dirty="0"/>
              <a:t> 물질로</a:t>
            </a:r>
            <a:r>
              <a:rPr lang="en-US" altLang="ko-KR" dirty="0"/>
              <a:t>, </a:t>
            </a:r>
            <a:r>
              <a:rPr lang="ko-KR" altLang="en-US" dirty="0" err="1"/>
              <a:t>인산기</a:t>
            </a:r>
            <a:r>
              <a:rPr lang="ko-KR" altLang="en-US" dirty="0"/>
              <a:t> 전달효소의 활성제 역할을 담당하며</a:t>
            </a:r>
            <a:r>
              <a:rPr lang="en-US" altLang="ko-KR" dirty="0"/>
              <a:t>, </a:t>
            </a:r>
            <a:r>
              <a:rPr lang="ko-KR" altLang="en-US" dirty="0"/>
              <a:t>여러 가지 효소의 활성에도 관여한다</a:t>
            </a:r>
            <a:r>
              <a:rPr lang="en-US" altLang="ko-KR" dirty="0"/>
              <a:t>. </a:t>
            </a:r>
            <a:r>
              <a:rPr lang="ko-KR" altLang="en-US" dirty="0"/>
              <a:t>따라서 마그네슘이온은 탄수화물</a:t>
            </a:r>
            <a:r>
              <a:rPr lang="en-US" altLang="ko-KR" dirty="0"/>
              <a:t>, </a:t>
            </a:r>
            <a:r>
              <a:rPr lang="ko-KR" altLang="en-US" dirty="0"/>
              <a:t>지방</a:t>
            </a:r>
            <a:r>
              <a:rPr lang="en-US" altLang="ko-KR" dirty="0"/>
              <a:t>, </a:t>
            </a:r>
            <a:r>
              <a:rPr lang="ko-KR" altLang="en-US" dirty="0"/>
              <a:t>단백질 등의 에너지 발생 작용과 밀접한 관계를 가지고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마그네슘의 공급이 충분하지 않으면</a:t>
            </a:r>
            <a:r>
              <a:rPr lang="en-US" altLang="ko-KR" dirty="0"/>
              <a:t>, </a:t>
            </a:r>
            <a:r>
              <a:rPr lang="ko-KR" altLang="en-US" dirty="0"/>
              <a:t>뇌신경과민성이 유발되며</a:t>
            </a:r>
            <a:r>
              <a:rPr lang="en-US" altLang="ko-KR" dirty="0"/>
              <a:t>, </a:t>
            </a:r>
            <a:r>
              <a:rPr lang="ko-KR" altLang="en-US" dirty="0"/>
              <a:t>혈압강하</a:t>
            </a:r>
            <a:r>
              <a:rPr lang="en-US" altLang="ko-KR" dirty="0"/>
              <a:t>, </a:t>
            </a:r>
            <a:r>
              <a:rPr lang="ko-KR" altLang="en-US" dirty="0"/>
              <a:t>신경과민증</a:t>
            </a:r>
            <a:r>
              <a:rPr lang="en-US" altLang="ko-KR" dirty="0"/>
              <a:t>, </a:t>
            </a:r>
            <a:r>
              <a:rPr lang="ko-KR" altLang="en-US" dirty="0" err="1"/>
              <a:t>테타니와</a:t>
            </a:r>
            <a:r>
              <a:rPr lang="ko-KR" altLang="en-US" dirty="0"/>
              <a:t> 같은 결핍증이 나타난다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마그네슘 </a:t>
            </a:r>
            <a:r>
              <a:rPr lang="ko-KR" altLang="en-US" dirty="0" err="1"/>
              <a:t>테타니란</a:t>
            </a:r>
            <a:r>
              <a:rPr lang="ko-KR" altLang="en-US" dirty="0"/>
              <a:t> 혈중의 마그네슘 함량이 낮아서 신경의 흥분이 극심하고</a:t>
            </a:r>
            <a:r>
              <a:rPr lang="en-US" altLang="ko-KR" dirty="0"/>
              <a:t>, </a:t>
            </a:r>
            <a:r>
              <a:rPr lang="ko-KR" altLang="en-US" dirty="0"/>
              <a:t>근육의 경련이 심해지고</a:t>
            </a:r>
            <a:r>
              <a:rPr lang="en-US" altLang="ko-KR" dirty="0"/>
              <a:t>, </a:t>
            </a:r>
            <a:r>
              <a:rPr lang="ko-KR" altLang="en-US" dirty="0"/>
              <a:t>혈압이 떨어져 끝내는 죽게 되는 현상이다</a:t>
            </a:r>
            <a:r>
              <a:rPr lang="en-US" altLang="ko-KR" dirty="0"/>
              <a:t>. </a:t>
            </a:r>
            <a:r>
              <a:rPr lang="ko-KR" altLang="en-US" dirty="0"/>
              <a:t>송아지가 초지에서 방목될 때 흔히 </a:t>
            </a:r>
            <a:r>
              <a:rPr lang="ko-KR" altLang="en-US" dirty="0" err="1"/>
              <a:t>테타니가</a:t>
            </a:r>
            <a:r>
              <a:rPr lang="ko-KR" altLang="en-US" dirty="0"/>
              <a:t> 발생하는데</a:t>
            </a:r>
            <a:r>
              <a:rPr lang="en-US" altLang="ko-KR" dirty="0"/>
              <a:t>, </a:t>
            </a:r>
            <a:r>
              <a:rPr lang="ko-KR" altLang="en-US" dirty="0"/>
              <a:t>대개 마그네슘과 칼슘의 부족에 기인한다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/>
              <a:t>4.</a:t>
            </a:r>
            <a:r>
              <a:rPr lang="ko-KR" altLang="en-US" u="sng" dirty="0"/>
              <a:t>황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황은 주로 단백질에 많이 들어 있으며</a:t>
            </a:r>
            <a:r>
              <a:rPr lang="en-US" altLang="ko-KR" dirty="0"/>
              <a:t>, </a:t>
            </a:r>
            <a:r>
              <a:rPr lang="ko-KR" altLang="en-US" dirty="0" err="1"/>
              <a:t>헤파린</a:t>
            </a:r>
            <a:r>
              <a:rPr lang="en-US" altLang="ko-KR" dirty="0"/>
              <a:t>,</a:t>
            </a:r>
            <a:r>
              <a:rPr lang="ko-KR" altLang="en-US" dirty="0" err="1"/>
              <a:t>뮤신</a:t>
            </a:r>
            <a:r>
              <a:rPr lang="en-US" altLang="ko-KR" dirty="0"/>
              <a:t>,</a:t>
            </a:r>
            <a:r>
              <a:rPr lang="ko-KR" altLang="en-US" dirty="0"/>
              <a:t>연골조직 등에도 들어 있다</a:t>
            </a:r>
            <a:r>
              <a:rPr lang="en-US" altLang="ko-KR" dirty="0"/>
              <a:t>. </a:t>
            </a:r>
            <a:r>
              <a:rPr lang="ko-KR" altLang="en-US" dirty="0"/>
              <a:t>황은 </a:t>
            </a:r>
            <a:r>
              <a:rPr lang="ko-KR" altLang="en-US" dirty="0" err="1"/>
              <a:t>시스틴</a:t>
            </a:r>
            <a:r>
              <a:rPr lang="en-US" altLang="ko-KR" dirty="0"/>
              <a:t>, </a:t>
            </a:r>
            <a:r>
              <a:rPr lang="ko-KR" altLang="en-US" dirty="0" err="1"/>
              <a:t>메티오닌과</a:t>
            </a:r>
            <a:r>
              <a:rPr lang="ko-KR" altLang="en-US" dirty="0"/>
              <a:t> 같은 황 함유 아미노산의 구성성분이다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혈액에 들어 있는 황은</a:t>
            </a:r>
            <a:r>
              <a:rPr lang="en-US" altLang="ko-KR" dirty="0"/>
              <a:t>...</a:t>
            </a:r>
          </a:p>
          <a:p>
            <a:r>
              <a:rPr lang="ko-KR" altLang="en-US" dirty="0" smtClean="0"/>
              <a:t>황은 원자가의 변이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산화환원의 용이성 등의 물리적 특성이 있어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황 함유 아미노산은 중금속의 독성을 완화시켜 주는 작용을 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 smtClean="0"/>
              <a:t>5.</a:t>
            </a:r>
            <a:r>
              <a:rPr lang="ko-KR" altLang="en-US" u="sng" dirty="0"/>
              <a:t>철 구리 코발트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구리</a:t>
            </a:r>
          </a:p>
          <a:p>
            <a:r>
              <a:rPr lang="ko-KR" altLang="en-US" dirty="0"/>
              <a:t>부족하면 </a:t>
            </a:r>
            <a:r>
              <a:rPr lang="ko-KR" altLang="en-US" dirty="0" err="1"/>
              <a:t>칼타라아제의</a:t>
            </a:r>
            <a:r>
              <a:rPr lang="ko-KR" altLang="en-US" dirty="0"/>
              <a:t> 함량 저하를 초래한다</a:t>
            </a:r>
            <a:r>
              <a:rPr lang="en-US" altLang="ko-KR" dirty="0"/>
              <a:t>. </a:t>
            </a:r>
            <a:r>
              <a:rPr lang="ko-KR" altLang="en-US" dirty="0"/>
              <a:t>철의 이용성이 낮아져 헤모글로빈 생성 불량으로 심한 </a:t>
            </a:r>
            <a:r>
              <a:rPr lang="ko-KR" altLang="en-US" dirty="0" err="1"/>
              <a:t>영양성</a:t>
            </a:r>
            <a:r>
              <a:rPr lang="ko-KR" altLang="en-US" dirty="0"/>
              <a:t> 빈혈증에 걸리게 된다</a:t>
            </a:r>
            <a:r>
              <a:rPr lang="en-US" altLang="ko-KR" dirty="0"/>
              <a:t>. </a:t>
            </a:r>
            <a:r>
              <a:rPr lang="ko-KR" altLang="en-US" dirty="0"/>
              <a:t>반대로 너무 많이 섭취하면 심한 중독증상을 나타낸다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코발트</a:t>
            </a:r>
          </a:p>
          <a:p>
            <a:r>
              <a:rPr lang="ko-KR" altLang="en-US" dirty="0"/>
              <a:t>반추동물의 경우</a:t>
            </a:r>
            <a:r>
              <a:rPr lang="en-US" altLang="ko-KR" dirty="0"/>
              <a:t>, </a:t>
            </a:r>
            <a:r>
              <a:rPr lang="ko-KR" altLang="en-US" dirty="0"/>
              <a:t>부족하면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혈장 내의 </a:t>
            </a:r>
            <a:r>
              <a:rPr lang="ko-KR" altLang="en-US" dirty="0" err="1"/>
              <a:t>글루코오스</a:t>
            </a:r>
            <a:r>
              <a:rPr lang="en-US" altLang="ko-KR" dirty="0"/>
              <a:t>, </a:t>
            </a:r>
            <a:r>
              <a:rPr lang="ko-KR" altLang="en-US" dirty="0"/>
              <a:t>알칼린</a:t>
            </a:r>
            <a:r>
              <a:rPr lang="en-US" altLang="ko-KR" dirty="0"/>
              <a:t>-</a:t>
            </a:r>
            <a:r>
              <a:rPr lang="ko-KR" altLang="en-US" dirty="0" err="1"/>
              <a:t>포스페이트</a:t>
            </a:r>
            <a:r>
              <a:rPr lang="ko-KR" altLang="en-US" dirty="0"/>
              <a:t> 등과 </a:t>
            </a:r>
            <a:r>
              <a:rPr lang="ko-KR" altLang="en-US" dirty="0" err="1"/>
              <a:t>아스코르브산</a:t>
            </a:r>
            <a:r>
              <a:rPr lang="ko-KR" altLang="en-US" dirty="0"/>
              <a:t> 및 티아민 함량이 떨어진다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피루브산과</a:t>
            </a:r>
            <a:r>
              <a:rPr lang="ko-KR" altLang="en-US" dirty="0"/>
              <a:t> </a:t>
            </a:r>
            <a:r>
              <a:rPr lang="en-US" altLang="ko-KR" dirty="0"/>
              <a:t>GOT</a:t>
            </a:r>
            <a:r>
              <a:rPr lang="ko-KR" altLang="en-US" dirty="0"/>
              <a:t>의 농도가 비정상적으로 높아진다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식욕을 저하시키며 활기를 잃게 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적혈구나 헤모글로빈의 생성이 불량해져 악성 빈혈증이 발생한다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 smtClean="0"/>
              <a:t>6.</a:t>
            </a:r>
            <a:r>
              <a:rPr lang="ko-KR" altLang="en-US" u="sng" dirty="0"/>
              <a:t>아연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1428736"/>
            <a:ext cx="84296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아연은 동물의 비정상적인 성장</a:t>
            </a:r>
            <a:r>
              <a:rPr lang="en-US" altLang="ko-KR" dirty="0"/>
              <a:t>, </a:t>
            </a:r>
            <a:r>
              <a:rPr lang="ko-KR" altLang="en-US" dirty="0"/>
              <a:t>시각작용과 관련한 비타민 </a:t>
            </a:r>
            <a:r>
              <a:rPr lang="en-US" altLang="ko-KR" dirty="0"/>
              <a:t>A</a:t>
            </a:r>
            <a:r>
              <a:rPr lang="ko-KR" altLang="en-US" dirty="0"/>
              <a:t>의 이용성 증대 등에 필요한 광물질이며</a:t>
            </a:r>
            <a:r>
              <a:rPr lang="en-US" altLang="ko-KR" dirty="0"/>
              <a:t>, </a:t>
            </a:r>
            <a:r>
              <a:rPr lang="ko-KR" altLang="en-US" dirty="0" err="1"/>
              <a:t>체조직이나</a:t>
            </a:r>
            <a:r>
              <a:rPr lang="ko-KR" altLang="en-US" dirty="0"/>
              <a:t> 상처의 재생 및 치료에도 도움을 준다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사료 중의 아연은 십이지장에서 흡수되는데</a:t>
            </a:r>
            <a:r>
              <a:rPr lang="en-US" altLang="ko-KR" dirty="0"/>
              <a:t>, </a:t>
            </a:r>
            <a:r>
              <a:rPr lang="ko-KR" altLang="en-US" dirty="0"/>
              <a:t>비타민 </a:t>
            </a:r>
            <a:r>
              <a:rPr lang="en-US" altLang="ko-KR" dirty="0"/>
              <a:t>D, </a:t>
            </a:r>
            <a:r>
              <a:rPr lang="ko-KR" altLang="en-US" dirty="0"/>
              <a:t>칼슘</a:t>
            </a:r>
            <a:r>
              <a:rPr lang="en-US" altLang="ko-KR" dirty="0"/>
              <a:t>, </a:t>
            </a:r>
            <a:r>
              <a:rPr lang="ko-KR" altLang="en-US" dirty="0"/>
              <a:t>마그네슘</a:t>
            </a:r>
            <a:r>
              <a:rPr lang="en-US" altLang="ko-KR" dirty="0"/>
              <a:t>, </a:t>
            </a:r>
            <a:r>
              <a:rPr lang="ko-KR" altLang="en-US" dirty="0" err="1"/>
              <a:t>인산염은</a:t>
            </a:r>
            <a:r>
              <a:rPr lang="ko-KR" altLang="en-US" dirty="0"/>
              <a:t> 흡수율을 높여준다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탄산탈수효소의 구성성분이다</a:t>
            </a:r>
            <a:r>
              <a:rPr lang="en-US" altLang="ko-KR" dirty="0"/>
              <a:t>. </a:t>
            </a:r>
            <a:r>
              <a:rPr lang="ko-KR" altLang="en-US" dirty="0" err="1"/>
              <a:t>우리키아제의</a:t>
            </a:r>
            <a:r>
              <a:rPr lang="ko-KR" altLang="en-US" dirty="0"/>
              <a:t> </a:t>
            </a:r>
            <a:r>
              <a:rPr lang="ko-KR" altLang="en-US" dirty="0" err="1"/>
              <a:t>구성분일</a:t>
            </a:r>
            <a:r>
              <a:rPr lang="ko-KR" altLang="en-US" dirty="0"/>
              <a:t> 뿐만 아니라 많은 효소들의 작용에 관여한다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 광물질의 특성과 기능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광물질은 </a:t>
            </a:r>
            <a:r>
              <a:rPr lang="ko-KR" altLang="en-US" dirty="0" err="1"/>
              <a:t>무기질성</a:t>
            </a:r>
            <a:r>
              <a:rPr lang="ko-KR" altLang="en-US" dirty="0"/>
              <a:t> 영양소로서</a:t>
            </a:r>
            <a:r>
              <a:rPr lang="en-US" altLang="ko-KR" dirty="0"/>
              <a:t>, </a:t>
            </a:r>
            <a:r>
              <a:rPr lang="ko-KR" altLang="en-US" dirty="0"/>
              <a:t>골격의 구성</a:t>
            </a:r>
            <a:r>
              <a:rPr lang="en-US" altLang="ko-KR" dirty="0"/>
              <a:t>, </a:t>
            </a:r>
            <a:r>
              <a:rPr lang="ko-KR" altLang="en-US" dirty="0"/>
              <a:t>삼투압의 조절</a:t>
            </a:r>
            <a:r>
              <a:rPr lang="en-US" altLang="ko-KR" dirty="0"/>
              <a:t>, </a:t>
            </a:r>
            <a:r>
              <a:rPr lang="ko-KR" altLang="en-US" dirty="0"/>
              <a:t>세포막의 투과성 조절</a:t>
            </a:r>
            <a:r>
              <a:rPr lang="en-US" altLang="ko-KR" dirty="0"/>
              <a:t>, </a:t>
            </a:r>
            <a:r>
              <a:rPr lang="ko-KR" altLang="en-US" dirty="0"/>
              <a:t>신경과 근육간의 자극전달 매개</a:t>
            </a:r>
            <a:r>
              <a:rPr lang="en-US" altLang="ko-KR" dirty="0"/>
              <a:t>, </a:t>
            </a:r>
            <a:r>
              <a:rPr lang="ko-KR" altLang="en-US" dirty="0"/>
              <a:t>산</a:t>
            </a:r>
            <a:r>
              <a:rPr lang="en-US" altLang="ko-KR" dirty="0"/>
              <a:t>-</a:t>
            </a:r>
            <a:r>
              <a:rPr lang="ko-KR" altLang="en-US" dirty="0"/>
              <a:t>염기의 평형조절</a:t>
            </a:r>
            <a:r>
              <a:rPr lang="en-US" altLang="ko-KR" dirty="0"/>
              <a:t>, </a:t>
            </a:r>
            <a:r>
              <a:rPr lang="ko-KR" altLang="en-US" dirty="0"/>
              <a:t>효소의 활성제</a:t>
            </a:r>
            <a:r>
              <a:rPr lang="en-US" altLang="ko-KR" dirty="0"/>
              <a:t>, </a:t>
            </a:r>
            <a:r>
              <a:rPr lang="ko-KR" altLang="en-US" dirty="0"/>
              <a:t>에너지 발생작용의 촉진</a:t>
            </a:r>
            <a:r>
              <a:rPr lang="en-US" altLang="ko-KR" dirty="0"/>
              <a:t>, </a:t>
            </a:r>
            <a:r>
              <a:rPr lang="ko-KR" altLang="en-US" dirty="0"/>
              <a:t>기타 여러 가지 효소나 호르몬의 구성성분으로 매우 중요한 영양학적 기능을 가지고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칼슘 마그네슘 나트륨 칼륨 인 염소 황 망간 철 구리 요오드 아연 코발트 </a:t>
            </a:r>
            <a:r>
              <a:rPr lang="ko-KR" altLang="en-US" dirty="0" err="1"/>
              <a:t>셀레늄</a:t>
            </a:r>
            <a:r>
              <a:rPr lang="ko-KR" altLang="en-US" dirty="0"/>
              <a:t> 불소 </a:t>
            </a:r>
            <a:r>
              <a:rPr lang="ko-KR" altLang="en-US" dirty="0" err="1"/>
              <a:t>몰리브덴</a:t>
            </a:r>
            <a:r>
              <a:rPr lang="ko-KR" altLang="en-US" dirty="0"/>
              <a:t> 비소 등 </a:t>
            </a:r>
            <a:r>
              <a:rPr lang="en-US" altLang="ko-KR" dirty="0"/>
              <a:t>17</a:t>
            </a:r>
            <a:r>
              <a:rPr lang="ko-KR" altLang="en-US" dirty="0"/>
              <a:t>종의 무기질이 필수 광물질에 속하고</a:t>
            </a:r>
            <a:r>
              <a:rPr lang="en-US" altLang="ko-KR" dirty="0"/>
              <a:t>, </a:t>
            </a:r>
            <a:r>
              <a:rPr lang="ko-KR" altLang="en-US" dirty="0"/>
              <a:t>바륨 </a:t>
            </a:r>
            <a:r>
              <a:rPr lang="ko-KR" altLang="en-US" dirty="0" err="1"/>
              <a:t>스트론튬</a:t>
            </a:r>
            <a:r>
              <a:rPr lang="ko-KR" altLang="en-US" dirty="0"/>
              <a:t> 니켈 규소 </a:t>
            </a:r>
            <a:r>
              <a:rPr lang="ko-KR" altLang="en-US" dirty="0" err="1"/>
              <a:t>바나듐</a:t>
            </a:r>
            <a:r>
              <a:rPr lang="ko-KR" altLang="en-US" dirty="0"/>
              <a:t> 등은 </a:t>
            </a:r>
            <a:r>
              <a:rPr lang="ko-KR" altLang="en-US" dirty="0" err="1"/>
              <a:t>준필수광물질에</a:t>
            </a:r>
            <a:r>
              <a:rPr lang="ko-KR" altLang="en-US" dirty="0"/>
              <a:t> 속한다 </a:t>
            </a:r>
            <a:r>
              <a:rPr lang="en-US" altLang="ko-KR" dirty="0"/>
              <a:t>. </a:t>
            </a:r>
            <a:r>
              <a:rPr lang="ko-KR" altLang="en-US" dirty="0"/>
              <a:t>한편</a:t>
            </a:r>
            <a:r>
              <a:rPr lang="en-US" altLang="ko-KR" dirty="0"/>
              <a:t>, </a:t>
            </a:r>
            <a:r>
              <a:rPr lang="ko-KR" altLang="en-US" dirty="0"/>
              <a:t>보론 납 주석 수은 금 은 등은 현재로서는 </a:t>
            </a:r>
            <a:r>
              <a:rPr lang="ko-KR" altLang="en-US" dirty="0" err="1"/>
              <a:t>비필수광물질로</a:t>
            </a:r>
            <a:r>
              <a:rPr lang="ko-KR" altLang="en-US" dirty="0"/>
              <a:t> 분류되어 있으며</a:t>
            </a:r>
            <a:r>
              <a:rPr lang="en-US" altLang="ko-KR" dirty="0"/>
              <a:t>, </a:t>
            </a:r>
            <a:r>
              <a:rPr lang="ko-KR" altLang="en-US" dirty="0" err="1"/>
              <a:t>수른</a:t>
            </a:r>
            <a:r>
              <a:rPr lang="ko-KR" altLang="en-US" dirty="0"/>
              <a:t> 구리 </a:t>
            </a:r>
            <a:r>
              <a:rPr lang="ko-KR" altLang="en-US" dirty="0" err="1"/>
              <a:t>셀레늄</a:t>
            </a:r>
            <a:r>
              <a:rPr lang="ko-KR" altLang="en-US" dirty="0"/>
              <a:t> 불소 </a:t>
            </a:r>
            <a:r>
              <a:rPr lang="ko-KR" altLang="en-US" dirty="0" err="1"/>
              <a:t>몰리브덴</a:t>
            </a:r>
            <a:r>
              <a:rPr lang="ko-KR" altLang="en-US" dirty="0"/>
              <a:t> 비소와 같은 것은 필수적인 광물질이기도 하지만</a:t>
            </a:r>
            <a:r>
              <a:rPr lang="en-US" altLang="ko-KR" dirty="0"/>
              <a:t>, </a:t>
            </a:r>
            <a:r>
              <a:rPr lang="ko-KR" altLang="en-US" dirty="0"/>
              <a:t>체내에 과다하게 축적되면 중독증을 일으키는 이른바 중독광물질에 속한다</a:t>
            </a:r>
            <a:r>
              <a:rPr lang="en-US" altLang="ko-KR" dirty="0"/>
              <a:t>. </a:t>
            </a:r>
            <a:r>
              <a:rPr lang="ko-KR" altLang="en-US" dirty="0"/>
              <a:t>광물질은 체내에서 독자적으로 쓰이는 것도 있지만</a:t>
            </a:r>
            <a:r>
              <a:rPr lang="en-US" altLang="ko-KR" dirty="0"/>
              <a:t>, </a:t>
            </a:r>
            <a:r>
              <a:rPr lang="ko-KR" altLang="en-US" dirty="0"/>
              <a:t>칼슘과 인의 관계처럼 흡수작용을 서로 돕거나 저해하는 상호관계를 가지고 있는 것이 많다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광물질의 결핍증으로는 </a:t>
            </a:r>
            <a:r>
              <a:rPr lang="ko-KR" altLang="en-US" dirty="0" err="1"/>
              <a:t>골연증</a:t>
            </a:r>
            <a:r>
              <a:rPr lang="en-US" altLang="ko-KR" dirty="0"/>
              <a:t>, </a:t>
            </a:r>
            <a:r>
              <a:rPr lang="ko-KR" altLang="en-US" dirty="0"/>
              <a:t>구루병</a:t>
            </a:r>
            <a:r>
              <a:rPr lang="en-US" altLang="ko-KR" dirty="0"/>
              <a:t>, </a:t>
            </a:r>
            <a:r>
              <a:rPr lang="ko-KR" altLang="en-US" dirty="0"/>
              <a:t>신경과민증</a:t>
            </a:r>
            <a:r>
              <a:rPr lang="en-US" altLang="ko-KR" dirty="0"/>
              <a:t>(</a:t>
            </a:r>
            <a:r>
              <a:rPr lang="ko-KR" altLang="en-US" dirty="0"/>
              <a:t>칼슘 인 마그네슘 망간</a:t>
            </a:r>
            <a:r>
              <a:rPr lang="en-US" altLang="ko-KR" dirty="0"/>
              <a:t>), </a:t>
            </a:r>
            <a:r>
              <a:rPr lang="ko-KR" altLang="en-US" dirty="0"/>
              <a:t>식욕감퇴</a:t>
            </a:r>
            <a:r>
              <a:rPr lang="en-US" altLang="ko-KR" dirty="0"/>
              <a:t>, </a:t>
            </a:r>
            <a:r>
              <a:rPr lang="ko-KR" altLang="en-US" dirty="0"/>
              <a:t>생장부진</a:t>
            </a:r>
            <a:r>
              <a:rPr lang="en-US" altLang="ko-KR" dirty="0"/>
              <a:t>(</a:t>
            </a:r>
            <a:r>
              <a:rPr lang="ko-KR" altLang="en-US" dirty="0"/>
              <a:t>나트륨 칼륨 염소 아연</a:t>
            </a:r>
            <a:r>
              <a:rPr lang="en-US" altLang="ko-KR" dirty="0"/>
              <a:t>). </a:t>
            </a:r>
            <a:r>
              <a:rPr lang="ko-KR" altLang="en-US" dirty="0"/>
              <a:t>빈혈증</a:t>
            </a:r>
            <a:r>
              <a:rPr lang="en-US" altLang="ko-KR" dirty="0"/>
              <a:t>(</a:t>
            </a:r>
            <a:r>
              <a:rPr lang="ko-KR" altLang="en-US" dirty="0"/>
              <a:t>철 구리 코발트</a:t>
            </a:r>
            <a:r>
              <a:rPr lang="en-US" altLang="ko-KR" dirty="0"/>
              <a:t>), </a:t>
            </a:r>
            <a:r>
              <a:rPr lang="ko-KR" altLang="en-US" dirty="0"/>
              <a:t>갑상선비대증</a:t>
            </a:r>
            <a:r>
              <a:rPr lang="en-US" altLang="ko-KR" dirty="0"/>
              <a:t>(</a:t>
            </a:r>
            <a:r>
              <a:rPr lang="ko-KR" altLang="en-US" dirty="0"/>
              <a:t>요오드</a:t>
            </a:r>
            <a:r>
              <a:rPr lang="en-US" altLang="ko-KR" dirty="0"/>
              <a:t>), </a:t>
            </a:r>
            <a:r>
              <a:rPr lang="ko-KR" altLang="en-US" dirty="0" err="1"/>
              <a:t>근육위축병</a:t>
            </a:r>
            <a:r>
              <a:rPr lang="en-US" altLang="ko-KR" dirty="0"/>
              <a:t>(</a:t>
            </a:r>
            <a:r>
              <a:rPr lang="ko-KR" altLang="en-US" dirty="0" err="1"/>
              <a:t>셀레늄</a:t>
            </a:r>
            <a:r>
              <a:rPr lang="en-US" altLang="ko-KR" dirty="0"/>
              <a:t>)</a:t>
            </a:r>
            <a:r>
              <a:rPr lang="ko-KR" altLang="en-US" dirty="0"/>
              <a:t>등을 들 수 있으며</a:t>
            </a:r>
            <a:r>
              <a:rPr lang="en-US" altLang="ko-KR" dirty="0"/>
              <a:t>, </a:t>
            </a:r>
            <a:r>
              <a:rPr lang="ko-KR" altLang="en-US" dirty="0"/>
              <a:t>성장을 촉진하는 광물질에는 비소 구리 아연 등이 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칼슘과 인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칼슘과 인은 골격의 주성분이며</a:t>
            </a:r>
            <a:r>
              <a:rPr lang="en-US" altLang="ko-KR" dirty="0"/>
              <a:t>, </a:t>
            </a:r>
            <a:r>
              <a:rPr lang="ko-KR" altLang="en-US" dirty="0"/>
              <a:t>체세포의 구성성분으로 널리 분포되어 있다</a:t>
            </a:r>
            <a:r>
              <a:rPr lang="en-US" altLang="ko-KR" dirty="0"/>
              <a:t>. </a:t>
            </a:r>
            <a:r>
              <a:rPr lang="ko-KR" altLang="en-US" dirty="0"/>
              <a:t>두 원소간에 적정 비율이 유지되고 효율적인 이용을 위해서는 비타민 </a:t>
            </a:r>
            <a:r>
              <a:rPr lang="en-US" altLang="ko-KR" dirty="0"/>
              <a:t>D</a:t>
            </a:r>
            <a:r>
              <a:rPr lang="ko-KR" altLang="en-US" dirty="0"/>
              <a:t>의 공급이 잘 이루어져야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골격 형성에는 칼슘</a:t>
            </a:r>
            <a:r>
              <a:rPr lang="en-US" altLang="ko-KR" dirty="0"/>
              <a:t>, </a:t>
            </a:r>
            <a:r>
              <a:rPr lang="ko-KR" altLang="en-US" dirty="0"/>
              <a:t>인 비타민 </a:t>
            </a:r>
            <a:r>
              <a:rPr lang="en-US" altLang="ko-KR" dirty="0"/>
              <a:t>D </a:t>
            </a:r>
            <a:r>
              <a:rPr lang="ko-KR" altLang="en-US" dirty="0"/>
              <a:t>이외에도 나트륨</a:t>
            </a:r>
            <a:r>
              <a:rPr lang="en-US" altLang="ko-KR" dirty="0"/>
              <a:t>, </a:t>
            </a:r>
            <a:r>
              <a:rPr lang="ko-KR" altLang="en-US" dirty="0"/>
              <a:t>마그네슘</a:t>
            </a:r>
            <a:r>
              <a:rPr lang="en-US" altLang="ko-KR" dirty="0"/>
              <a:t>, </a:t>
            </a:r>
            <a:r>
              <a:rPr lang="ko-KR" altLang="en-US" dirty="0"/>
              <a:t>망간</a:t>
            </a:r>
            <a:r>
              <a:rPr lang="en-US" altLang="ko-KR" dirty="0"/>
              <a:t>, </a:t>
            </a:r>
            <a:r>
              <a:rPr lang="ko-KR" altLang="en-US" dirty="0"/>
              <a:t>규소</a:t>
            </a:r>
            <a:r>
              <a:rPr lang="en-US" altLang="ko-KR" dirty="0"/>
              <a:t>, </a:t>
            </a:r>
            <a:r>
              <a:rPr lang="ko-KR" altLang="en-US" dirty="0"/>
              <a:t>등 광물질이 필요하며 단백질도 중요한 역할을 한다</a:t>
            </a:r>
            <a:r>
              <a:rPr lang="en-US" altLang="ko-KR" dirty="0"/>
              <a:t>. </a:t>
            </a:r>
            <a:r>
              <a:rPr lang="ko-KR" altLang="en-US" dirty="0"/>
              <a:t>일반적으로 골격형성소란 칼슘</a:t>
            </a:r>
            <a:r>
              <a:rPr lang="en-US" altLang="ko-KR" dirty="0"/>
              <a:t>, </a:t>
            </a:r>
            <a:r>
              <a:rPr lang="ko-KR" altLang="en-US" dirty="0"/>
              <a:t>인 비타민 </a:t>
            </a:r>
            <a:r>
              <a:rPr lang="en-US" altLang="ko-KR" dirty="0"/>
              <a:t>D</a:t>
            </a:r>
            <a:r>
              <a:rPr lang="ko-KR" altLang="en-US" dirty="0"/>
              <a:t>를 말한다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골조직과 칼슘</a:t>
            </a:r>
            <a:r>
              <a:rPr lang="en-US" altLang="ko-KR" dirty="0" smtClean="0"/>
              <a:t>.</a:t>
            </a:r>
            <a:r>
              <a:rPr lang="ko-KR" altLang="en-US" dirty="0" smtClean="0"/>
              <a:t> 인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동물체 내에 함유되어 있는 칼슘은 불용성 또는 </a:t>
            </a:r>
            <a:r>
              <a:rPr lang="ko-KR" altLang="en-US" dirty="0" err="1"/>
              <a:t>희용성</a:t>
            </a:r>
            <a:r>
              <a:rPr lang="ko-KR" altLang="en-US" dirty="0"/>
              <a:t> 염의 형태로 존재하면서</a:t>
            </a:r>
            <a:r>
              <a:rPr lang="en-US" altLang="ko-KR" dirty="0"/>
              <a:t>, </a:t>
            </a:r>
            <a:r>
              <a:rPr lang="ko-KR" altLang="en-US" dirty="0"/>
              <a:t>생체의 지주역할과 가용성 또는 이온의 형태로서 동적 작용을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체내에 존재하는 불용성 칼슘에는 탄산칼슘 등이 있고</a:t>
            </a:r>
            <a:r>
              <a:rPr lang="en-US" altLang="ko-KR" dirty="0"/>
              <a:t>, </a:t>
            </a:r>
            <a:r>
              <a:rPr lang="ko-KR" altLang="en-US" dirty="0"/>
              <a:t>가용성 염에는 인산칼슘</a:t>
            </a:r>
            <a:r>
              <a:rPr lang="en-US" altLang="ko-KR" dirty="0"/>
              <a:t>, </a:t>
            </a:r>
            <a:r>
              <a:rPr lang="ko-KR" altLang="en-US" dirty="0" err="1"/>
              <a:t>스트르산칼슘</a:t>
            </a:r>
            <a:r>
              <a:rPr lang="en-US" altLang="ko-KR" dirty="0"/>
              <a:t>, </a:t>
            </a:r>
            <a:r>
              <a:rPr lang="ko-KR" altLang="en-US" dirty="0" err="1"/>
              <a:t>염화칼슘</a:t>
            </a:r>
            <a:r>
              <a:rPr lang="ko-KR" altLang="en-US" dirty="0"/>
              <a:t> 등이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칼슘의 체내 분포를 보면 대부분</a:t>
            </a:r>
            <a:r>
              <a:rPr lang="en-US" altLang="ko-KR" dirty="0"/>
              <a:t>(</a:t>
            </a:r>
            <a:r>
              <a:rPr lang="ko-KR" altLang="en-US" dirty="0"/>
              <a:t>인대와 건을 포함하면 </a:t>
            </a:r>
            <a:r>
              <a:rPr lang="en-US" altLang="ko-KR" dirty="0"/>
              <a:t>99.5%)</a:t>
            </a:r>
            <a:r>
              <a:rPr lang="ko-KR" altLang="en-US" dirty="0"/>
              <a:t>뼈에 들어 있다</a:t>
            </a:r>
            <a:r>
              <a:rPr lang="en-US" altLang="ko-KR" dirty="0"/>
              <a:t>. </a:t>
            </a:r>
            <a:r>
              <a:rPr lang="ko-KR" altLang="en-US" dirty="0"/>
              <a:t>골 조직은 </a:t>
            </a:r>
            <a:r>
              <a:rPr lang="ko-KR" altLang="en-US" dirty="0" err="1"/>
              <a:t>무기칼슘염이</a:t>
            </a:r>
            <a:r>
              <a:rPr lang="ko-KR" altLang="en-US" dirty="0"/>
              <a:t> 단백질에 결합된 것으로</a:t>
            </a:r>
            <a:r>
              <a:rPr lang="en-US" altLang="ko-KR" dirty="0"/>
              <a:t>, </a:t>
            </a:r>
            <a:r>
              <a:rPr lang="ko-KR" altLang="en-US" dirty="0"/>
              <a:t>여기서 </a:t>
            </a:r>
            <a:r>
              <a:rPr lang="ko-KR" altLang="en-US" dirty="0" err="1"/>
              <a:t>칼슘염은</a:t>
            </a:r>
            <a:r>
              <a:rPr lang="ko-KR" altLang="en-US" dirty="0"/>
              <a:t> 주로 </a:t>
            </a:r>
            <a:r>
              <a:rPr lang="ko-KR" altLang="en-US" dirty="0" err="1"/>
              <a:t>인산제</a:t>
            </a:r>
            <a:r>
              <a:rPr lang="ko-KR" altLang="en-US" dirty="0"/>
              <a:t> </a:t>
            </a:r>
            <a:r>
              <a:rPr lang="en-US" altLang="ko-KR" dirty="0"/>
              <a:t>3</a:t>
            </a:r>
            <a:r>
              <a:rPr lang="ko-KR" altLang="en-US" dirty="0"/>
              <a:t>칼슘이고</a:t>
            </a:r>
            <a:r>
              <a:rPr lang="en-US" altLang="ko-KR" dirty="0"/>
              <a:t>, </a:t>
            </a:r>
            <a:r>
              <a:rPr lang="ko-KR" altLang="en-US" dirty="0"/>
              <a:t>나머지는 탄산칼슘</a:t>
            </a:r>
            <a:r>
              <a:rPr lang="en-US" altLang="ko-KR" dirty="0"/>
              <a:t>, </a:t>
            </a:r>
            <a:r>
              <a:rPr lang="ko-KR" altLang="en-US" dirty="0"/>
              <a:t>인산 제</a:t>
            </a:r>
            <a:r>
              <a:rPr lang="en-US" altLang="ko-KR" dirty="0"/>
              <a:t>2 </a:t>
            </a:r>
            <a:r>
              <a:rPr lang="ko-KR" altLang="en-US" dirty="0"/>
              <a:t>나트륨</a:t>
            </a:r>
            <a:r>
              <a:rPr lang="en-US" altLang="ko-KR" dirty="0"/>
              <a:t>, </a:t>
            </a:r>
            <a:r>
              <a:rPr lang="ko-KR" altLang="en-US" dirty="0"/>
              <a:t>탄산마그네슘이 차지한다</a:t>
            </a:r>
            <a:r>
              <a:rPr lang="en-US" altLang="ko-KR" dirty="0"/>
              <a:t>. </a:t>
            </a:r>
            <a:r>
              <a:rPr lang="ko-KR" altLang="en-US" dirty="0"/>
              <a:t>인은 체내 광물질의 </a:t>
            </a:r>
            <a:r>
              <a:rPr lang="en-US" altLang="ko-KR" dirty="0"/>
              <a:t>1/4</a:t>
            </a:r>
            <a:r>
              <a:rPr lang="ko-KR" altLang="en-US" dirty="0"/>
              <a:t>을 차지하는데</a:t>
            </a:r>
            <a:r>
              <a:rPr lang="en-US" altLang="ko-KR" dirty="0"/>
              <a:t>, </a:t>
            </a:r>
            <a:r>
              <a:rPr lang="ko-KR" altLang="en-US" dirty="0" err="1"/>
              <a:t>그중</a:t>
            </a:r>
            <a:r>
              <a:rPr lang="ko-KR" altLang="en-US" dirty="0"/>
              <a:t> </a:t>
            </a:r>
            <a:r>
              <a:rPr lang="en-US" altLang="ko-KR" dirty="0"/>
              <a:t>80%</a:t>
            </a:r>
            <a:r>
              <a:rPr lang="ko-KR" altLang="en-US" dirty="0"/>
              <a:t>가 칼슘과 함께 골격과 이빨에 들어 있다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</a:t>
            </a:r>
            <a:r>
              <a:rPr lang="ko-KR" altLang="en-US" dirty="0" smtClean="0"/>
              <a:t>뼈의 조성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뼈의 </a:t>
            </a:r>
            <a:r>
              <a:rPr lang="ko-KR" altLang="en-US" dirty="0"/>
              <a:t>수분 함량 및 지방 함량은 동물의 나이에 따라 상당히 달라진다</a:t>
            </a:r>
            <a:r>
              <a:rPr lang="en-US" altLang="ko-KR" dirty="0"/>
              <a:t>. </a:t>
            </a:r>
            <a:r>
              <a:rPr lang="ko-KR" altLang="en-US" dirty="0"/>
              <a:t>뼈의 지방축적은 주로 골수에서 이루어지며</a:t>
            </a:r>
            <a:r>
              <a:rPr lang="en-US" altLang="ko-KR" dirty="0"/>
              <a:t>, </a:t>
            </a:r>
            <a:r>
              <a:rPr lang="ko-KR" altLang="en-US" dirty="0"/>
              <a:t>따라서 골수 내의 수분 함량의 변화가 뼈의 수분 함량에 큰 영향을 미친다</a:t>
            </a:r>
            <a:r>
              <a:rPr lang="en-US" altLang="ko-KR" dirty="0"/>
              <a:t>. </a:t>
            </a:r>
            <a:r>
              <a:rPr lang="ko-KR" altLang="en-US" dirty="0"/>
              <a:t>이러한 까닭으로 뼈의 무기질 함량은 </a:t>
            </a:r>
            <a:r>
              <a:rPr lang="ko-KR" altLang="en-US" dirty="0" err="1"/>
              <a:t>무수무지골의</a:t>
            </a:r>
            <a:r>
              <a:rPr lang="ko-KR" altLang="en-US" dirty="0"/>
              <a:t> 상태에서 비교하는 것이 적절하다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골격의 기본성분인 칼슘과 인의 비율은 비교적 일정하여</a:t>
            </a:r>
            <a:r>
              <a:rPr lang="en-US" altLang="ko-KR" dirty="0"/>
              <a:t>, </a:t>
            </a:r>
            <a:r>
              <a:rPr lang="ko-KR" altLang="en-US" dirty="0"/>
              <a:t>칼슘은 </a:t>
            </a:r>
            <a:r>
              <a:rPr lang="en-US" altLang="ko-KR" dirty="0"/>
              <a:t>22.5%, </a:t>
            </a:r>
            <a:r>
              <a:rPr lang="ko-KR" altLang="en-US" dirty="0"/>
              <a:t>인은 </a:t>
            </a:r>
            <a:r>
              <a:rPr lang="en-US" altLang="ko-KR" dirty="0"/>
              <a:t>10.5%</a:t>
            </a:r>
            <a:r>
              <a:rPr lang="ko-KR" altLang="en-US" dirty="0"/>
              <a:t>로서 약</a:t>
            </a:r>
            <a:r>
              <a:rPr lang="en-US" altLang="ko-KR" dirty="0"/>
              <a:t>2:1</a:t>
            </a:r>
            <a:r>
              <a:rPr lang="ko-KR" altLang="en-US" dirty="0"/>
              <a:t>의 비율을 보인다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뼈는 연골과 경골로 구분되는데</a:t>
            </a:r>
            <a:r>
              <a:rPr lang="en-US" altLang="ko-KR" dirty="0"/>
              <a:t>, </a:t>
            </a:r>
            <a:r>
              <a:rPr lang="ko-KR" altLang="en-US" dirty="0"/>
              <a:t>연골조직은 경골보다 수분과 단백질 함량이 높아서 유연하며</a:t>
            </a:r>
            <a:r>
              <a:rPr lang="en-US" altLang="ko-KR" dirty="0"/>
              <a:t>, </a:t>
            </a:r>
            <a:r>
              <a:rPr lang="ko-KR" altLang="en-US" dirty="0"/>
              <a:t>연골의 칼슘은 쉽게 용해되어 다른 목적으로 이용될 수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경골은 골수의 비율이 낮고 주로 단단한 </a:t>
            </a:r>
            <a:r>
              <a:rPr lang="ko-KR" altLang="en-US" dirty="0" err="1"/>
              <a:t>외골로</a:t>
            </a:r>
            <a:r>
              <a:rPr lang="ko-KR" altLang="en-US" dirty="0"/>
              <a:t> 구성되어 있어</a:t>
            </a:r>
            <a:r>
              <a:rPr lang="en-US" altLang="ko-KR" dirty="0"/>
              <a:t>, </a:t>
            </a:r>
            <a:r>
              <a:rPr lang="ko-KR" altLang="en-US" dirty="0" err="1"/>
              <a:t>골성분의</a:t>
            </a:r>
            <a:r>
              <a:rPr lang="ko-KR" altLang="en-US" dirty="0"/>
              <a:t> 이동이 어려운 편이다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2)</a:t>
            </a:r>
            <a:r>
              <a:rPr lang="ko-KR" altLang="en-US" dirty="0"/>
              <a:t>골격의 대사작용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뼈 속에서도 대사작용은 활발하게 진행된다</a:t>
            </a:r>
            <a:r>
              <a:rPr lang="en-US" altLang="ko-KR" dirty="0"/>
              <a:t>. </a:t>
            </a:r>
            <a:r>
              <a:rPr lang="ko-KR" altLang="en-US" dirty="0"/>
              <a:t>골격의 대사작용으로 뼈와 혈액간에 칼슘의 평형상태가 유지된다</a:t>
            </a:r>
            <a:r>
              <a:rPr lang="en-US" altLang="ko-KR" dirty="0"/>
              <a:t>. </a:t>
            </a:r>
            <a:r>
              <a:rPr lang="ko-KR" altLang="en-US" dirty="0"/>
              <a:t>대사작용을 통하여 하루에 교환되는 칼슘과 인은 약</a:t>
            </a:r>
            <a:r>
              <a:rPr lang="en-US" altLang="ko-KR" dirty="0"/>
              <a:t>1%</a:t>
            </a:r>
            <a:r>
              <a:rPr lang="ko-KR" altLang="en-US" dirty="0"/>
              <a:t>이며</a:t>
            </a:r>
            <a:r>
              <a:rPr lang="en-US" altLang="ko-KR" dirty="0"/>
              <a:t>, 1</a:t>
            </a:r>
            <a:r>
              <a:rPr lang="ko-KR" altLang="en-US" dirty="0" err="1"/>
              <a:t>년동안에</a:t>
            </a:r>
            <a:r>
              <a:rPr lang="ko-KR" altLang="en-US" dirty="0"/>
              <a:t> 교환되는 양은 전체 뼈 성분의 </a:t>
            </a:r>
            <a:r>
              <a:rPr lang="en-US" altLang="ko-KR" dirty="0"/>
              <a:t>20%</a:t>
            </a:r>
            <a:r>
              <a:rPr lang="ko-KR" altLang="en-US" dirty="0"/>
              <a:t>정도이다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칼슘과 인은 소실되는 양만큼 체내에 공급되어야 하며</a:t>
            </a:r>
            <a:r>
              <a:rPr lang="en-US" altLang="ko-KR" dirty="0"/>
              <a:t>, </a:t>
            </a:r>
            <a:r>
              <a:rPr lang="ko-KR" altLang="en-US" dirty="0"/>
              <a:t>만일 부족하면</a:t>
            </a:r>
            <a:r>
              <a:rPr lang="en-US" altLang="ko-KR" dirty="0"/>
              <a:t>, </a:t>
            </a:r>
            <a:r>
              <a:rPr lang="ko-KR" altLang="en-US" dirty="0" err="1"/>
              <a:t>연조직은</a:t>
            </a:r>
            <a:r>
              <a:rPr lang="ko-KR" altLang="en-US" dirty="0"/>
              <a:t> 뼈의 해면조직이나 골수에서 칼슘과 인을 </a:t>
            </a:r>
            <a:r>
              <a:rPr lang="ko-KR" altLang="en-US" dirty="0" err="1"/>
              <a:t>보충받는다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칼슘의 체내 축적에는 </a:t>
            </a:r>
            <a:r>
              <a:rPr lang="ko-KR" altLang="en-US" dirty="0" err="1"/>
              <a:t>파라토르몬의</a:t>
            </a:r>
            <a:r>
              <a:rPr lang="ko-KR" altLang="en-US" dirty="0"/>
              <a:t> 역할이 크다</a:t>
            </a:r>
            <a:r>
              <a:rPr lang="en-US" altLang="ko-KR" dirty="0"/>
              <a:t>. </a:t>
            </a:r>
            <a:r>
              <a:rPr lang="ko-KR" altLang="en-US" dirty="0"/>
              <a:t>칼슘 공급이 부족하면</a:t>
            </a:r>
            <a:r>
              <a:rPr lang="en-US" altLang="ko-KR" dirty="0"/>
              <a:t>, </a:t>
            </a:r>
            <a:r>
              <a:rPr lang="ko-KR" altLang="en-US" dirty="0"/>
              <a:t>이 호르몬의 분비가 왕성해져서 골격으로부터 칼슘 동원을 촉진한다</a:t>
            </a:r>
            <a:r>
              <a:rPr lang="en-US" altLang="ko-K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3)</a:t>
            </a:r>
            <a:r>
              <a:rPr lang="ko-KR" altLang="en-US" dirty="0"/>
              <a:t>칼슘과 인의 결핍증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1428736"/>
            <a:ext cx="79296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칼슘과 인은 골격형성에 필수적인 광물질이다</a:t>
            </a:r>
            <a:r>
              <a:rPr lang="en-US" altLang="ko-KR" dirty="0"/>
              <a:t>. </a:t>
            </a:r>
            <a:r>
              <a:rPr lang="ko-KR" altLang="en-US" dirty="0"/>
              <a:t>이들 광물질의 공급량이 요구량에 미달하거나 체내에 대사장해가 생기면 </a:t>
            </a:r>
            <a:r>
              <a:rPr lang="ko-KR" altLang="en-US" dirty="0" err="1"/>
              <a:t>골연증이</a:t>
            </a:r>
            <a:r>
              <a:rPr lang="ko-KR" altLang="en-US" dirty="0"/>
              <a:t> 발생한다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어린 동물의 </a:t>
            </a:r>
            <a:r>
              <a:rPr lang="ko-KR" altLang="en-US" dirty="0" err="1"/>
              <a:t>골연증</a:t>
            </a:r>
            <a:endParaRPr lang="ko-KR" altLang="en-US" dirty="0"/>
          </a:p>
          <a:p>
            <a:r>
              <a:rPr lang="ko-KR" altLang="en-US" dirty="0"/>
              <a:t>어린 동물에서 칼슘과 인이 요구량에 미달하거나 흡수가 잘 되지 않으면</a:t>
            </a:r>
            <a:r>
              <a:rPr lang="en-US" altLang="ko-KR" dirty="0"/>
              <a:t>, </a:t>
            </a:r>
            <a:r>
              <a:rPr lang="ko-KR" altLang="en-US" dirty="0"/>
              <a:t>성장중인 가축의 뼈가 정상적으로 발육되지 않는다</a:t>
            </a:r>
            <a:r>
              <a:rPr lang="en-US" altLang="ko-KR" dirty="0"/>
              <a:t>. </a:t>
            </a:r>
            <a:r>
              <a:rPr lang="ko-KR" altLang="en-US" dirty="0"/>
              <a:t>관절이 비정상적으로 커지고</a:t>
            </a:r>
            <a:r>
              <a:rPr lang="en-US" altLang="ko-KR" dirty="0"/>
              <a:t>, </a:t>
            </a:r>
            <a:r>
              <a:rPr lang="ko-KR" altLang="en-US" dirty="0"/>
              <a:t>갈비뼈의 발육도 비정상적으로 이루어지며</a:t>
            </a:r>
            <a:r>
              <a:rPr lang="en-US" altLang="ko-KR" dirty="0"/>
              <a:t>, </a:t>
            </a:r>
            <a:r>
              <a:rPr lang="ko-KR" altLang="en-US" dirty="0"/>
              <a:t>근육운동을 뼈에 </a:t>
            </a:r>
            <a:r>
              <a:rPr lang="ko-KR" altLang="en-US" dirty="0" err="1"/>
              <a:t>굴국이</a:t>
            </a:r>
            <a:r>
              <a:rPr lang="ko-KR" altLang="en-US" dirty="0"/>
              <a:t> 생겨 다리가 구부러지며</a:t>
            </a:r>
            <a:r>
              <a:rPr lang="en-US" altLang="ko-KR" dirty="0"/>
              <a:t>, </a:t>
            </a:r>
            <a:r>
              <a:rPr lang="ko-KR" altLang="en-US" dirty="0"/>
              <a:t>보행이 부자연스러워진다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칼슘</a:t>
            </a:r>
            <a:r>
              <a:rPr lang="en-US" altLang="ko-KR" dirty="0"/>
              <a:t>, </a:t>
            </a:r>
            <a:r>
              <a:rPr lang="ko-KR" altLang="en-US" dirty="0"/>
              <a:t>인과 비타민</a:t>
            </a:r>
            <a:r>
              <a:rPr lang="en-US" altLang="ko-KR" dirty="0"/>
              <a:t>D </a:t>
            </a:r>
            <a:r>
              <a:rPr lang="ko-KR" altLang="en-US" dirty="0"/>
              <a:t>등의 주 골격형성소의 섭취량 부족이나 또는 </a:t>
            </a:r>
            <a:r>
              <a:rPr lang="ko-KR" altLang="en-US" dirty="0" err="1"/>
              <a:t>파라토르몬의</a:t>
            </a:r>
            <a:r>
              <a:rPr lang="ko-KR" altLang="en-US" dirty="0"/>
              <a:t> 과잉분비에 의해서 나타나기도 한다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성숙한 동물의 </a:t>
            </a:r>
            <a:r>
              <a:rPr lang="ko-KR" altLang="en-US" dirty="0" err="1"/>
              <a:t>골연증</a:t>
            </a:r>
            <a:endParaRPr lang="ko-KR" altLang="en-US" dirty="0"/>
          </a:p>
          <a:p>
            <a:r>
              <a:rPr lang="ko-KR" altLang="en-US" dirty="0" err="1"/>
              <a:t>골연증은</a:t>
            </a:r>
            <a:r>
              <a:rPr lang="ko-KR" altLang="en-US" dirty="0"/>
              <a:t> 칼슘과 인 및 비타민</a:t>
            </a:r>
            <a:r>
              <a:rPr lang="en-US" altLang="ko-KR" dirty="0"/>
              <a:t>D </a:t>
            </a:r>
            <a:r>
              <a:rPr lang="ko-KR" altLang="en-US" dirty="0"/>
              <a:t>의 원인으로 골격형성소가 부족할 때 일어나는 </a:t>
            </a:r>
            <a:r>
              <a:rPr lang="ko-KR" altLang="en-US" dirty="0" err="1"/>
              <a:t>골취약증이다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뼈가 잘 부스러지거나 부러진다</a:t>
            </a:r>
            <a:r>
              <a:rPr lang="en-US" altLang="ko-KR" dirty="0"/>
              <a:t>.</a:t>
            </a:r>
          </a:p>
          <a:p>
            <a:r>
              <a:rPr lang="ko-KR" altLang="en-US" dirty="0" smtClean="0"/>
              <a:t>뼈가 병적을 </a:t>
            </a:r>
            <a:r>
              <a:rPr lang="ko-KR" altLang="en-US" dirty="0" err="1" smtClean="0"/>
              <a:t>앏아지는</a:t>
            </a:r>
            <a:r>
              <a:rPr lang="ko-KR" altLang="en-US" dirty="0" smtClean="0"/>
              <a:t> 현상으로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성축에서</a:t>
            </a:r>
            <a:r>
              <a:rPr lang="ko-KR" altLang="en-US" dirty="0" smtClean="0"/>
              <a:t> 볼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뼈의 무기질이 감소해서 키가 줄어드는 것과 같은 뼈의 변형 및 병적인 골절을 일으킨다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이와같은</a:t>
            </a:r>
            <a:r>
              <a:rPr lang="ko-KR" altLang="en-US" dirty="0" smtClean="0"/>
              <a:t> 현상은 </a:t>
            </a:r>
            <a:r>
              <a:rPr lang="ko-KR" altLang="en-US" dirty="0" err="1" smtClean="0"/>
              <a:t>뼈조직</a:t>
            </a:r>
            <a:r>
              <a:rPr lang="ko-KR" altLang="en-US" dirty="0" smtClean="0"/>
              <a:t> 형성보다 칼슘분해가 더 많거나 오줌으로 칼슘 배설이 많을 때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아니면 소화관에서 칼슘 흡수가 잘 안될 때 일어난다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 err="1"/>
              <a:t>연조직에</a:t>
            </a:r>
            <a:r>
              <a:rPr lang="ko-KR" altLang="en-US" dirty="0"/>
              <a:t> 들어 있는 칼슘과 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1225689"/>
            <a:ext cx="84296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1)</a:t>
            </a:r>
            <a:r>
              <a:rPr lang="ko-KR" altLang="en-US" dirty="0" err="1"/>
              <a:t>연조직</a:t>
            </a:r>
            <a:r>
              <a:rPr lang="ko-KR" altLang="en-US" dirty="0"/>
              <a:t> 내 칼슘의 분포와 역할</a:t>
            </a:r>
          </a:p>
          <a:p>
            <a:r>
              <a:rPr lang="ko-KR" altLang="en-US" dirty="0" err="1"/>
              <a:t>연조직에</a:t>
            </a:r>
            <a:r>
              <a:rPr lang="ko-KR" altLang="en-US" dirty="0"/>
              <a:t> 들어 있는 칼슘은 세포의 구성성분을 모든 조직에 분포되어 있으면서 세포막의 투과성 조절을 비롯한 각종 생리작용에 관여한다</a:t>
            </a:r>
            <a:r>
              <a:rPr lang="en-US" altLang="ko-KR" dirty="0"/>
              <a:t>. </a:t>
            </a:r>
            <a:r>
              <a:rPr lang="ko-KR" altLang="en-US" dirty="0"/>
              <a:t>칼슘은 특히 혈청에 많이 분포되어 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(1)</a:t>
            </a:r>
            <a:r>
              <a:rPr lang="ko-KR" altLang="en-US" dirty="0"/>
              <a:t>분산성과 비분산성 칼슘</a:t>
            </a:r>
          </a:p>
          <a:p>
            <a:r>
              <a:rPr lang="ko-KR" altLang="en-US" dirty="0"/>
              <a:t>혈청 내 칼슘은 </a:t>
            </a:r>
            <a:r>
              <a:rPr lang="ko-KR" altLang="en-US" dirty="0" err="1"/>
              <a:t>분산형과</a:t>
            </a:r>
            <a:r>
              <a:rPr lang="ko-KR" altLang="en-US" dirty="0"/>
              <a:t> 비분산형 칼슘으로 존재하는데</a:t>
            </a:r>
            <a:r>
              <a:rPr lang="en-US" altLang="ko-KR" dirty="0"/>
              <a:t>, </a:t>
            </a:r>
            <a:r>
              <a:rPr lang="ko-KR" altLang="en-US" dirty="0"/>
              <a:t>그 내용은 다음과 같다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-</a:t>
            </a:r>
            <a:r>
              <a:rPr lang="ko-KR" altLang="en-US" dirty="0" err="1"/>
              <a:t>분산형</a:t>
            </a:r>
            <a:r>
              <a:rPr lang="ko-KR" altLang="en-US" dirty="0"/>
              <a:t> 칼슘이란 쉽게 이온화하여 이용할 수 있는 칼슘이다</a:t>
            </a:r>
            <a:r>
              <a:rPr lang="en-US" altLang="ko-KR" dirty="0"/>
              <a:t>. </a:t>
            </a:r>
            <a:r>
              <a:rPr lang="ko-KR" altLang="en-US" dirty="0" err="1"/>
              <a:t>인산염이나</a:t>
            </a:r>
            <a:r>
              <a:rPr lang="ko-KR" altLang="en-US" dirty="0"/>
              <a:t> </a:t>
            </a:r>
            <a:r>
              <a:rPr lang="ko-KR" altLang="en-US" dirty="0" err="1"/>
              <a:t>중탄산염</a:t>
            </a:r>
            <a:r>
              <a:rPr lang="ko-KR" altLang="en-US" dirty="0"/>
              <a:t> 형태의 </a:t>
            </a:r>
            <a:r>
              <a:rPr lang="ko-KR" altLang="en-US" dirty="0" err="1"/>
              <a:t>무기결합태로</a:t>
            </a:r>
            <a:r>
              <a:rPr lang="en-US" altLang="ko-KR" dirty="0"/>
              <a:t>, </a:t>
            </a:r>
            <a:r>
              <a:rPr lang="ko-KR" altLang="en-US" dirty="0"/>
              <a:t>혈청 내 칼슘의 </a:t>
            </a:r>
            <a:r>
              <a:rPr lang="en-US" altLang="ko-KR" dirty="0"/>
              <a:t>60%</a:t>
            </a:r>
            <a:r>
              <a:rPr lang="ko-KR" altLang="en-US" dirty="0"/>
              <a:t>가 이러한 형태이다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비분산형 칼슘은 단백질과 결합하여 교질 상태로 존재하는 칼슘이다</a:t>
            </a:r>
            <a:r>
              <a:rPr lang="en-US" altLang="ko-KR" dirty="0"/>
              <a:t>. </a:t>
            </a:r>
            <a:r>
              <a:rPr lang="ko-KR" altLang="en-US" dirty="0"/>
              <a:t>교질입자가 너무 커서 세포막을 통과할 수 없다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(2)</a:t>
            </a:r>
            <a:r>
              <a:rPr lang="ko-KR" altLang="en-US" dirty="0"/>
              <a:t>혈청 내 칼슘의 동적 평형</a:t>
            </a:r>
          </a:p>
          <a:p>
            <a:r>
              <a:rPr lang="ko-KR" altLang="en-US" dirty="0"/>
              <a:t>가축의 정상적인 생리작용을 위하여 혈청 내 칼슘 수준은 일정하게 유지하여야 한다</a:t>
            </a:r>
            <a:r>
              <a:rPr lang="en-US" altLang="ko-KR" dirty="0"/>
              <a:t>. </a:t>
            </a:r>
            <a:r>
              <a:rPr lang="ko-KR" altLang="en-US" dirty="0"/>
              <a:t>특히</a:t>
            </a:r>
            <a:r>
              <a:rPr lang="en-US" altLang="ko-KR" dirty="0"/>
              <a:t>, </a:t>
            </a:r>
            <a:r>
              <a:rPr lang="ko-KR" altLang="en-US" dirty="0"/>
              <a:t>칼슘 수준조절에 관여하는 호르몬과 비타민이 </a:t>
            </a:r>
            <a:r>
              <a:rPr lang="ko-KR" altLang="en-US" dirty="0" err="1"/>
              <a:t>파라토르몬과</a:t>
            </a:r>
            <a:r>
              <a:rPr lang="ko-KR" altLang="en-US" dirty="0"/>
              <a:t> </a:t>
            </a:r>
            <a:r>
              <a:rPr lang="ko-KR" altLang="en-US" dirty="0" err="1"/>
              <a:t>칼시토닌이다</a:t>
            </a:r>
            <a:r>
              <a:rPr lang="en-US" altLang="ko-KR" dirty="0"/>
              <a:t>. </a:t>
            </a:r>
            <a:r>
              <a:rPr lang="ko-KR" altLang="en-US" dirty="0"/>
              <a:t>이 두물질은 상호 길항작용을 하면서 칼슘 수준을 일정하게 유지한다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(3)</a:t>
            </a:r>
            <a:r>
              <a:rPr lang="ko-KR" altLang="en-US" dirty="0" err="1"/>
              <a:t>연조직에서의</a:t>
            </a:r>
            <a:r>
              <a:rPr lang="ko-KR" altLang="en-US" dirty="0"/>
              <a:t> 칼슘 기능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세포막의 투과성을 조절한다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세포 내로 영양소 이입을 조절하는 역할을 의미한다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근육의 수축을 조절한다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 err="1"/>
              <a:t>아세틸</a:t>
            </a:r>
            <a:r>
              <a:rPr lang="ko-KR" altLang="en-US" dirty="0"/>
              <a:t> </a:t>
            </a:r>
            <a:r>
              <a:rPr lang="ko-KR" altLang="en-US" dirty="0" err="1"/>
              <a:t>콜린의</a:t>
            </a:r>
            <a:r>
              <a:rPr lang="ko-KR" altLang="en-US" dirty="0"/>
              <a:t> 조절로</a:t>
            </a:r>
            <a:r>
              <a:rPr lang="en-US" altLang="ko-KR" dirty="0"/>
              <a:t>, </a:t>
            </a:r>
            <a:r>
              <a:rPr lang="ko-KR" altLang="en-US" dirty="0"/>
              <a:t>신경자극의 전도를 조절한다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비타민</a:t>
            </a:r>
            <a:r>
              <a:rPr lang="en-US" altLang="ko-KR" dirty="0"/>
              <a:t>B12</a:t>
            </a:r>
            <a:r>
              <a:rPr lang="ko-KR" altLang="en-US" dirty="0"/>
              <a:t>의 장내 흡수와 세포 내 이입을 돕는다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1225689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2)</a:t>
            </a:r>
            <a:r>
              <a:rPr lang="ko-KR" altLang="en-US" dirty="0" err="1"/>
              <a:t>연조직</a:t>
            </a:r>
            <a:r>
              <a:rPr lang="ko-KR" altLang="en-US" dirty="0"/>
              <a:t> 내 인의 분포와 역할</a:t>
            </a:r>
          </a:p>
          <a:p>
            <a:r>
              <a:rPr lang="en-US" altLang="ko-KR" dirty="0"/>
              <a:t>(1)</a:t>
            </a:r>
            <a:r>
              <a:rPr lang="ko-KR" altLang="en-US" dirty="0"/>
              <a:t>인의 분포</a:t>
            </a:r>
          </a:p>
          <a:p>
            <a:r>
              <a:rPr lang="ko-KR" altLang="en-US" dirty="0"/>
              <a:t>체내에 들어 있는 인의 약 </a:t>
            </a:r>
            <a:r>
              <a:rPr lang="en-US" altLang="ko-KR" dirty="0"/>
              <a:t>20%</a:t>
            </a:r>
            <a:r>
              <a:rPr lang="ko-KR" altLang="en-US" dirty="0"/>
              <a:t>는 체조직에 분포되어 있으며</a:t>
            </a:r>
            <a:r>
              <a:rPr lang="en-US" altLang="ko-KR" dirty="0"/>
              <a:t>, </a:t>
            </a:r>
            <a:r>
              <a:rPr lang="ko-KR" altLang="en-US" dirty="0" err="1"/>
              <a:t>그중</a:t>
            </a:r>
            <a:r>
              <a:rPr lang="ko-KR" altLang="en-US" dirty="0"/>
              <a:t> 대부분은 적혈구에 존재한다</a:t>
            </a:r>
            <a:r>
              <a:rPr lang="en-US" altLang="ko-KR" dirty="0"/>
              <a:t>. </a:t>
            </a:r>
            <a:r>
              <a:rPr lang="ko-KR" altLang="en-US" dirty="0"/>
              <a:t>칼슘이 혈청에 많이 들어 있는 것과 차이가 있다</a:t>
            </a:r>
            <a:r>
              <a:rPr lang="en-US" altLang="ko-KR" dirty="0"/>
              <a:t>. </a:t>
            </a:r>
            <a:r>
              <a:rPr lang="ko-KR" altLang="en-US" dirty="0"/>
              <a:t>혈액 내 </a:t>
            </a:r>
            <a:r>
              <a:rPr lang="ko-KR" altLang="en-US" dirty="0" err="1"/>
              <a:t>무기태인은</a:t>
            </a:r>
            <a:r>
              <a:rPr lang="ko-KR" altLang="en-US" dirty="0"/>
              <a:t> 동적 평형에 의해 거의 일정한 수준을 유지하며</a:t>
            </a:r>
            <a:r>
              <a:rPr lang="en-US" altLang="ko-KR" dirty="0"/>
              <a:t>, </a:t>
            </a:r>
            <a:r>
              <a:rPr lang="ko-KR" altLang="en-US" dirty="0"/>
              <a:t>인의 섭취량에 의해서는 영향을 받지 않는다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(2)</a:t>
            </a:r>
            <a:r>
              <a:rPr lang="ko-KR" altLang="en-US" dirty="0"/>
              <a:t>인의 역할</a:t>
            </a:r>
          </a:p>
          <a:p>
            <a:r>
              <a:rPr lang="en-US" altLang="ko-KR" dirty="0"/>
              <a:t>-</a:t>
            </a:r>
            <a:r>
              <a:rPr lang="ko-KR" altLang="en-US" dirty="0"/>
              <a:t>탄수화물의 대사과정에 </a:t>
            </a:r>
            <a:r>
              <a:rPr lang="ko-KR" altLang="en-US" dirty="0" err="1"/>
              <a:t>헥소오스</a:t>
            </a:r>
            <a:r>
              <a:rPr lang="ko-KR" altLang="en-US" dirty="0"/>
              <a:t> </a:t>
            </a:r>
            <a:r>
              <a:rPr lang="ko-KR" altLang="en-US" dirty="0" err="1"/>
              <a:t>포스페이트</a:t>
            </a:r>
            <a:r>
              <a:rPr lang="en-US" altLang="ko-KR" dirty="0"/>
              <a:t>, </a:t>
            </a:r>
            <a:r>
              <a:rPr lang="ko-KR" altLang="en-US" dirty="0"/>
              <a:t>아데노신 </a:t>
            </a:r>
            <a:r>
              <a:rPr lang="ko-KR" altLang="en-US" dirty="0" err="1"/>
              <a:t>포스페이트</a:t>
            </a:r>
            <a:r>
              <a:rPr lang="ko-KR" altLang="en-US" dirty="0"/>
              <a:t> 및 </a:t>
            </a:r>
            <a:r>
              <a:rPr lang="ko-KR" altLang="en-US" dirty="0" err="1"/>
              <a:t>크레아틴</a:t>
            </a:r>
            <a:r>
              <a:rPr lang="ko-KR" altLang="en-US" dirty="0"/>
              <a:t> </a:t>
            </a:r>
            <a:r>
              <a:rPr lang="ko-KR" altLang="en-US" dirty="0" err="1"/>
              <a:t>포스페이트의</a:t>
            </a:r>
            <a:r>
              <a:rPr lang="ko-KR" altLang="en-US" dirty="0"/>
              <a:t> 형성에 중추적 역할을 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지방대사에서 레시틴의 </a:t>
            </a:r>
            <a:r>
              <a:rPr lang="ko-KR" altLang="en-US" dirty="0" err="1"/>
              <a:t>중간대사물</a:t>
            </a:r>
            <a:r>
              <a:rPr lang="ko-KR" altLang="en-US" dirty="0"/>
              <a:t> 형성에 관여한다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신경조직 등에 풍부하게 들어 있는 인지질의 구성성분이다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카세인에 들어 있는 </a:t>
            </a:r>
            <a:r>
              <a:rPr lang="ko-KR" altLang="en-US" dirty="0" err="1"/>
              <a:t>인단백질이나</a:t>
            </a:r>
            <a:r>
              <a:rPr lang="ko-KR" altLang="en-US" dirty="0"/>
              <a:t> </a:t>
            </a:r>
            <a:r>
              <a:rPr lang="ko-KR" altLang="en-US" dirty="0" err="1"/>
              <a:t>크로마틴의</a:t>
            </a:r>
            <a:r>
              <a:rPr lang="ko-KR" altLang="en-US" dirty="0"/>
              <a:t> 핵 단백질의 구성성분이다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체액의 산과 염기의 평형을 유지한다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-</a:t>
            </a:r>
            <a:r>
              <a:rPr lang="ko-KR" altLang="en-US" dirty="0"/>
              <a:t>인은 소장에서 당류의 흡수를 돕고</a:t>
            </a:r>
            <a:r>
              <a:rPr lang="en-US" altLang="ko-KR" dirty="0"/>
              <a:t>, </a:t>
            </a:r>
            <a:r>
              <a:rPr lang="ko-KR" altLang="en-US" dirty="0"/>
              <a:t>신장에서의 </a:t>
            </a:r>
            <a:r>
              <a:rPr lang="ko-KR" altLang="en-US" dirty="0" err="1"/>
              <a:t>글루코오스</a:t>
            </a:r>
            <a:r>
              <a:rPr lang="ko-KR" altLang="en-US" dirty="0"/>
              <a:t> 재흡수를 돕는다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14</TotalTime>
  <Words>1586</Words>
  <Application>Microsoft Office PowerPoint</Application>
  <PresentationFormat>화면 슬라이드 쇼(4:3)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연꽃 당초 무늬</vt:lpstr>
      <vt:lpstr>중독무기물</vt:lpstr>
      <vt:lpstr>주요 광물질의 특성과 기능</vt:lpstr>
      <vt:lpstr>1.칼슘과 인</vt:lpstr>
      <vt:lpstr>1.골조직과 칼슘. 인</vt:lpstr>
      <vt:lpstr>1)뼈의 조성</vt:lpstr>
      <vt:lpstr>2)골격의 대사작용</vt:lpstr>
      <vt:lpstr>3)칼슘과 인의 결핍증</vt:lpstr>
      <vt:lpstr>2. 연조직에 들어 있는 칼슘과 인</vt:lpstr>
      <vt:lpstr>슬라이드 9</vt:lpstr>
      <vt:lpstr>2.나트륨 . 칼륨. 염소</vt:lpstr>
      <vt:lpstr>1.나트륨</vt:lpstr>
      <vt:lpstr>2.칼륨</vt:lpstr>
      <vt:lpstr>3.염소</vt:lpstr>
      <vt:lpstr>3.마그네슘</vt:lpstr>
      <vt:lpstr>4.황</vt:lpstr>
      <vt:lpstr>5.철 구리 코발트</vt:lpstr>
      <vt:lpstr>6.아연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SP2.Professional</dc:creator>
  <cp:lastModifiedBy>SP2.Professional</cp:lastModifiedBy>
  <cp:revision>3</cp:revision>
  <dcterms:created xsi:type="dcterms:W3CDTF">2009-12-01T11:41:21Z</dcterms:created>
  <dcterms:modified xsi:type="dcterms:W3CDTF">2009-12-01T12:00:42Z</dcterms:modified>
</cp:coreProperties>
</file>