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CA0B-6670-473C-9ED5-98EA32A56D05}" type="datetimeFigureOut">
              <a:rPr lang="ko-KR" altLang="en-US" smtClean="0"/>
              <a:t>2010-06-11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46D3B-6193-4147-891C-861D891EEC2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CA0B-6670-473C-9ED5-98EA32A56D05}" type="datetimeFigureOut">
              <a:rPr lang="ko-KR" altLang="en-US" smtClean="0"/>
              <a:t>2010-06-11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46D3B-6193-4147-891C-861D891EEC2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CA0B-6670-473C-9ED5-98EA32A56D05}" type="datetimeFigureOut">
              <a:rPr lang="ko-KR" altLang="en-US" smtClean="0"/>
              <a:t>2010-06-11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46D3B-6193-4147-891C-861D891EEC2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CA0B-6670-473C-9ED5-98EA32A56D05}" type="datetimeFigureOut">
              <a:rPr lang="ko-KR" altLang="en-US" smtClean="0"/>
              <a:t>2010-06-11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46D3B-6193-4147-891C-861D891EEC2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CA0B-6670-473C-9ED5-98EA32A56D05}" type="datetimeFigureOut">
              <a:rPr lang="ko-KR" altLang="en-US" smtClean="0"/>
              <a:t>2010-06-11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46D3B-6193-4147-891C-861D891EEC2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CA0B-6670-473C-9ED5-98EA32A56D05}" type="datetimeFigureOut">
              <a:rPr lang="ko-KR" altLang="en-US" smtClean="0"/>
              <a:t>2010-06-11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46D3B-6193-4147-891C-861D891EEC2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CA0B-6670-473C-9ED5-98EA32A56D05}" type="datetimeFigureOut">
              <a:rPr lang="ko-KR" altLang="en-US" smtClean="0"/>
              <a:t>2010-06-11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46D3B-6193-4147-891C-861D891EEC2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CA0B-6670-473C-9ED5-98EA32A56D05}" type="datetimeFigureOut">
              <a:rPr lang="ko-KR" altLang="en-US" smtClean="0"/>
              <a:t>2010-06-11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46D3B-6193-4147-891C-861D891EEC2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CA0B-6670-473C-9ED5-98EA32A56D05}" type="datetimeFigureOut">
              <a:rPr lang="ko-KR" altLang="en-US" smtClean="0"/>
              <a:t>2010-06-11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46D3B-6193-4147-891C-861D891EEC2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CA0B-6670-473C-9ED5-98EA32A56D05}" type="datetimeFigureOut">
              <a:rPr lang="ko-KR" altLang="en-US" smtClean="0"/>
              <a:t>2010-06-11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46D3B-6193-4147-891C-861D891EEC2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CA0B-6670-473C-9ED5-98EA32A56D05}" type="datetimeFigureOut">
              <a:rPr lang="ko-KR" altLang="en-US" smtClean="0"/>
              <a:t>2010-06-11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46D3B-6193-4147-891C-861D891EEC2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ECA0B-6670-473C-9ED5-98EA32A56D05}" type="datetimeFigureOut">
              <a:rPr lang="ko-KR" altLang="en-US" smtClean="0"/>
              <a:t>2010-06-11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46D3B-6193-4147-891C-861D891EEC2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4213" y="549275"/>
            <a:ext cx="7704137" cy="522922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ko-KR" altLang="en-US" sz="4000" b="1" dirty="0" smtClean="0"/>
              <a:t>제 </a:t>
            </a:r>
            <a:r>
              <a:rPr lang="en-US" altLang="ko-KR" sz="4000" b="1" dirty="0" smtClean="0"/>
              <a:t>10 </a:t>
            </a:r>
            <a:r>
              <a:rPr lang="ko-KR" altLang="en-US" sz="4000" b="1" dirty="0" smtClean="0"/>
              <a:t>장   동물의 발생공학과 </a:t>
            </a:r>
            <a:endParaRPr lang="en-US" altLang="ko-KR" sz="40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ko-KR" altLang="en-US" sz="4000" b="1" dirty="0" smtClean="0"/>
              <a:t>               인류의 운명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ko-KR" altLang="en-US" b="1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ko-KR" altLang="en-US" sz="2800" dirty="0" smtClean="0"/>
              <a:t>생물 </a:t>
            </a:r>
            <a:r>
              <a:rPr lang="en-US" altLang="ko-KR" sz="2800" dirty="0" smtClean="0"/>
              <a:t>:</a:t>
            </a:r>
            <a:r>
              <a:rPr lang="en-US" altLang="ko-KR" sz="2000" dirty="0" smtClean="0"/>
              <a:t> </a:t>
            </a:r>
            <a:r>
              <a:rPr lang="ko-KR" altLang="en-US" sz="2000" dirty="0" smtClean="0"/>
              <a:t>자손 → 종족 유지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유전자</a:t>
            </a:r>
            <a:r>
              <a:rPr lang="en-US" altLang="ko-KR" sz="2000" dirty="0" smtClean="0"/>
              <a:t>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ko-KR" sz="2000" dirty="0" smtClean="0"/>
              <a:t>            </a:t>
            </a:r>
            <a:r>
              <a:rPr lang="ko-KR" altLang="en-US" sz="2000" dirty="0" smtClean="0">
                <a:solidFill>
                  <a:srgbClr val="FF0000"/>
                </a:solidFill>
              </a:rPr>
              <a:t>개체의 수명</a:t>
            </a:r>
            <a:r>
              <a:rPr lang="en-US" altLang="ko-KR" sz="2000" dirty="0" smtClean="0">
                <a:solidFill>
                  <a:srgbClr val="FF0000"/>
                </a:solidFill>
              </a:rPr>
              <a:t>(</a:t>
            </a:r>
            <a:r>
              <a:rPr lang="ko-KR" altLang="en-US" sz="2000" dirty="0" smtClean="0">
                <a:solidFill>
                  <a:srgbClr val="FF0000"/>
                </a:solidFill>
              </a:rPr>
              <a:t>限界</a:t>
            </a:r>
            <a:r>
              <a:rPr lang="en-US" altLang="ko-KR" sz="2000" dirty="0" smtClean="0">
                <a:solidFill>
                  <a:srgbClr val="FF0000"/>
                </a:solidFill>
              </a:rPr>
              <a:t>) → </a:t>
            </a:r>
            <a:r>
              <a:rPr lang="ko-KR" altLang="en-US" sz="2000" dirty="0" smtClean="0">
                <a:solidFill>
                  <a:srgbClr val="FF0000"/>
                </a:solidFill>
              </a:rPr>
              <a:t>종족의 수명</a:t>
            </a:r>
            <a:r>
              <a:rPr lang="en-US" altLang="ko-KR" sz="2000" dirty="0" smtClean="0">
                <a:solidFill>
                  <a:srgbClr val="FF0000"/>
                </a:solidFill>
              </a:rPr>
              <a:t>(</a:t>
            </a:r>
            <a:r>
              <a:rPr lang="ko-KR" altLang="en-US" sz="2000" dirty="0" smtClean="0">
                <a:solidFill>
                  <a:srgbClr val="FF0000"/>
                </a:solidFill>
              </a:rPr>
              <a:t>永久的</a:t>
            </a:r>
            <a:r>
              <a:rPr lang="en-US" altLang="ko-KR" sz="2000" dirty="0" smtClean="0">
                <a:solidFill>
                  <a:srgbClr val="FF0000"/>
                </a:solidFill>
              </a:rPr>
              <a:t>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ko-KR" sz="20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ko-KR" altLang="en-US" sz="2800" dirty="0" smtClean="0"/>
              <a:t>생식방법 </a:t>
            </a:r>
            <a:r>
              <a:rPr lang="en-US" altLang="ko-KR" sz="2800" dirty="0" smtClean="0"/>
              <a:t>:</a:t>
            </a:r>
            <a:r>
              <a:rPr lang="en-US" altLang="ko-KR" sz="2000" dirty="0" smtClean="0"/>
              <a:t> </a:t>
            </a:r>
            <a:r>
              <a:rPr lang="ko-KR" altLang="en-US" sz="2000" dirty="0" smtClean="0"/>
              <a:t>무성생식</a:t>
            </a:r>
            <a:r>
              <a:rPr lang="en-US" altLang="ko-KR" sz="2000" dirty="0" smtClean="0"/>
              <a:t>(2n→2n)   → </a:t>
            </a:r>
            <a:r>
              <a:rPr lang="ko-KR" altLang="en-US" sz="2000" dirty="0" smtClean="0"/>
              <a:t>미생물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식물</a:t>
            </a:r>
            <a:r>
              <a:rPr lang="en-US" altLang="ko-KR" sz="2000" dirty="0" smtClean="0"/>
              <a:t>,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ko-KR" sz="2000" dirty="0" smtClean="0"/>
              <a:t>                     </a:t>
            </a:r>
            <a:r>
              <a:rPr lang="ko-KR" altLang="en-US" sz="2000" dirty="0" smtClean="0"/>
              <a:t>유성생식</a:t>
            </a:r>
            <a:r>
              <a:rPr lang="en-US" altLang="ko-KR" sz="2000" dirty="0" smtClean="0"/>
              <a:t>(n+n→2n) → </a:t>
            </a:r>
            <a:r>
              <a:rPr lang="ko-KR" altLang="en-US" sz="2000" dirty="0" smtClean="0"/>
              <a:t>포유동물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식물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ko-KR" altLang="en-US" sz="20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ko-KR" altLang="en-US" sz="2800" dirty="0" smtClean="0"/>
              <a:t>유성생식 </a:t>
            </a:r>
            <a:r>
              <a:rPr lang="en-US" altLang="ko-KR" sz="2800" dirty="0" smtClean="0"/>
              <a:t>:</a:t>
            </a:r>
            <a:r>
              <a:rPr lang="en-US" altLang="ko-KR" sz="2000" dirty="0" smtClean="0"/>
              <a:t> </a:t>
            </a:r>
            <a:r>
              <a:rPr lang="ko-KR" altLang="en-US" sz="2000" dirty="0" smtClean="0"/>
              <a:t>암</a:t>
            </a:r>
            <a:r>
              <a:rPr lang="en-US" altLang="ko-KR" sz="2000" dirty="0" smtClean="0">
                <a:latin typeface="Arial"/>
              </a:rPr>
              <a:t>·</a:t>
            </a:r>
            <a:r>
              <a:rPr lang="ko-KR" altLang="en-US" sz="2000" dirty="0" smtClean="0"/>
              <a:t>수의 성분화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ko-KR" altLang="en-US" sz="2000" dirty="0" smtClean="0"/>
              <a:t>                     </a:t>
            </a:r>
            <a:r>
              <a:rPr lang="en-US" altLang="ko-KR" sz="2000" dirty="0" smtClean="0"/>
              <a:t>gamete(</a:t>
            </a:r>
            <a:r>
              <a:rPr lang="ko-KR" altLang="en-US" sz="2000" dirty="0" smtClean="0"/>
              <a:t>생식세포</a:t>
            </a:r>
            <a:r>
              <a:rPr lang="en-US" altLang="ko-KR" sz="2000" dirty="0" smtClean="0"/>
              <a:t>) → </a:t>
            </a:r>
            <a:r>
              <a:rPr lang="ko-KR" altLang="en-US" sz="2000" dirty="0" smtClean="0"/>
              <a:t>정자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난자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ko-KR" altLang="en-US" sz="2000" dirty="0" smtClean="0"/>
              <a:t>                     정자</a:t>
            </a:r>
            <a:r>
              <a:rPr lang="en-US" altLang="ko-KR" sz="2000" dirty="0" smtClean="0"/>
              <a:t>(n) + </a:t>
            </a:r>
            <a:r>
              <a:rPr lang="ko-KR" altLang="en-US" sz="2000" dirty="0" smtClean="0"/>
              <a:t>난자</a:t>
            </a:r>
            <a:r>
              <a:rPr lang="en-US" altLang="ko-KR" sz="2000" dirty="0" smtClean="0"/>
              <a:t>(n)  → </a:t>
            </a:r>
            <a:r>
              <a:rPr lang="ko-KR" altLang="en-US" sz="2000" dirty="0" smtClean="0"/>
              <a:t>개체</a:t>
            </a:r>
            <a:r>
              <a:rPr lang="en-US" altLang="ko-KR" sz="2000" dirty="0" smtClean="0"/>
              <a:t>(2n)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ko-KR" altLang="ko-KR" smtClean="0"/>
          </a:p>
        </p:txBody>
      </p:sp>
      <p:pic>
        <p:nvPicPr>
          <p:cNvPr id="16387" name="Picture 3" descr="생명과학-27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916113"/>
            <a:ext cx="8867775" cy="3795712"/>
          </a:xfr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87450" y="1341438"/>
            <a:ext cx="6913563" cy="39592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altLang="ko-KR" sz="2800" dirty="0" smtClean="0"/>
              <a:t>  </a:t>
            </a:r>
            <a:r>
              <a:rPr lang="en-US" altLang="ko-KR" dirty="0" smtClean="0"/>
              <a:t>female reproductive organ(</a:t>
            </a:r>
            <a:r>
              <a:rPr lang="ko-KR" altLang="en-US" dirty="0" smtClean="0"/>
              <a:t>그림</a:t>
            </a:r>
            <a:r>
              <a:rPr lang="en-US" altLang="ko-KR" dirty="0" smtClean="0"/>
              <a:t>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ko-KR" sz="28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ko-KR" sz="24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ko-KR" sz="2400" dirty="0" smtClean="0"/>
              <a:t>    ovary(</a:t>
            </a:r>
            <a:r>
              <a:rPr lang="ko-KR" altLang="en-US" sz="2400" dirty="0" smtClean="0"/>
              <a:t>난소</a:t>
            </a:r>
            <a:r>
              <a:rPr lang="en-US" altLang="ko-KR" sz="2400" dirty="0" smtClean="0"/>
              <a:t>) : </a:t>
            </a:r>
            <a:r>
              <a:rPr lang="ko-KR" altLang="en-US" sz="2400" dirty="0" smtClean="0"/>
              <a:t>난자</a:t>
            </a:r>
            <a:r>
              <a:rPr lang="en-US" altLang="ko-KR" sz="2400" dirty="0" smtClean="0"/>
              <a:t>, estrogen, progesterone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ko-KR" sz="2400" dirty="0" smtClean="0"/>
              <a:t>    oviduct(</a:t>
            </a:r>
            <a:r>
              <a:rPr lang="ko-KR" altLang="en-US" sz="2400" dirty="0" smtClean="0"/>
              <a:t>난관</a:t>
            </a:r>
            <a:r>
              <a:rPr lang="en-US" altLang="ko-KR" sz="2400" dirty="0" smtClean="0"/>
              <a:t>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ko-KR" sz="2400" dirty="0" smtClean="0"/>
              <a:t>    uterus(</a:t>
            </a:r>
            <a:r>
              <a:rPr lang="ko-KR" altLang="en-US" sz="2400" dirty="0" smtClean="0"/>
              <a:t>자궁</a:t>
            </a:r>
            <a:r>
              <a:rPr lang="en-US" altLang="ko-KR" sz="2400" dirty="0" smtClean="0"/>
              <a:t>) : </a:t>
            </a:r>
            <a:r>
              <a:rPr lang="ko-KR" altLang="en-US" sz="2400" dirty="0" smtClean="0"/>
              <a:t>태아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태반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ko-KR" altLang="en-US" sz="2400" dirty="0" smtClean="0"/>
              <a:t>    </a:t>
            </a:r>
            <a:r>
              <a:rPr lang="en-US" altLang="ko-KR" sz="2400" dirty="0" smtClean="0"/>
              <a:t>vagina(</a:t>
            </a:r>
            <a:r>
              <a:rPr lang="ko-KR" altLang="en-US" sz="2400" dirty="0" smtClean="0"/>
              <a:t>질</a:t>
            </a:r>
            <a:r>
              <a:rPr lang="en-US" altLang="ko-KR" sz="2400" dirty="0" smtClean="0"/>
              <a:t>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ko-KR" sz="2400" dirty="0" smtClean="0"/>
              <a:t>    vulva(</a:t>
            </a:r>
            <a:r>
              <a:rPr lang="ko-KR" altLang="en-US" sz="2400" dirty="0" smtClean="0"/>
              <a:t>외음부</a:t>
            </a:r>
            <a:r>
              <a:rPr lang="en-US" altLang="ko-KR" sz="2400" dirty="0" smtClean="0"/>
              <a:t>) : hymen(</a:t>
            </a:r>
            <a:r>
              <a:rPr lang="ko-KR" altLang="en-US" sz="2400" dirty="0" smtClean="0"/>
              <a:t>처녀막</a:t>
            </a:r>
            <a:r>
              <a:rPr lang="en-US" altLang="ko-KR" sz="2400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0"/>
            <a:ext cx="72723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ko-KR" altLang="ko-KR" smtClean="0"/>
          </a:p>
        </p:txBody>
      </p:sp>
      <p:pic>
        <p:nvPicPr>
          <p:cNvPr id="19459" name="Picture 3" descr="생명과학-27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325" y="1412875"/>
            <a:ext cx="9083675" cy="3649663"/>
          </a:xfr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ko-KR" altLang="ko-KR" smtClean="0"/>
          </a:p>
        </p:txBody>
      </p:sp>
      <p:pic>
        <p:nvPicPr>
          <p:cNvPr id="20483" name="Picture 3" descr="생명과학-27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557338"/>
            <a:ext cx="9083675" cy="4176712"/>
          </a:xfr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9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42988" y="692150"/>
            <a:ext cx="6443662" cy="52292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altLang="ko-KR" dirty="0" smtClean="0"/>
              <a:t>2) </a:t>
            </a:r>
            <a:r>
              <a:rPr lang="ko-KR" altLang="en-US" dirty="0" smtClean="0"/>
              <a:t>포유동물의 생식세포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ko-KR" altLang="en-US" sz="24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ko-KR" sz="2400" dirty="0" smtClean="0"/>
              <a:t>    </a:t>
            </a:r>
            <a:r>
              <a:rPr lang="en-US" altLang="ko-KR" sz="2800" dirty="0" smtClean="0"/>
              <a:t>spermatozoon(</a:t>
            </a:r>
            <a:r>
              <a:rPr lang="ko-KR" altLang="en-US" sz="2800" dirty="0" smtClean="0"/>
              <a:t>정자</a:t>
            </a:r>
            <a:r>
              <a:rPr lang="en-US" altLang="ko-KR" sz="2800" dirty="0" smtClean="0"/>
              <a:t>, sperm)</a:t>
            </a:r>
            <a:endParaRPr lang="en-US" altLang="ko-KR" sz="24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ko-KR" sz="20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ko-KR" sz="2000" dirty="0" smtClean="0"/>
              <a:t>    </a:t>
            </a:r>
            <a:r>
              <a:rPr lang="ko-KR" altLang="en-US" sz="2000" dirty="0" err="1" smtClean="0"/>
              <a:t>성성숙</a:t>
            </a:r>
            <a:r>
              <a:rPr lang="ko-KR" altLang="en-US" sz="2000" dirty="0" smtClean="0"/>
              <a:t> </a:t>
            </a:r>
            <a:r>
              <a:rPr lang="en-US" altLang="ko-KR" sz="2000" dirty="0" smtClean="0"/>
              <a:t>: </a:t>
            </a:r>
            <a:r>
              <a:rPr lang="ko-KR" altLang="en-US" sz="2000" dirty="0" smtClean="0"/>
              <a:t>정원세포 → 정자형성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ko-KR" altLang="en-US" sz="2000" dirty="0" smtClean="0"/>
              <a:t>    형태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그림</a:t>
            </a:r>
            <a:r>
              <a:rPr lang="en-US" altLang="ko-KR" sz="2000" dirty="0" smtClean="0"/>
              <a:t>) : </a:t>
            </a:r>
            <a:r>
              <a:rPr lang="ko-KR" altLang="en-US" sz="2000" dirty="0" smtClean="0"/>
              <a:t>두부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경부</a:t>
            </a:r>
            <a:r>
              <a:rPr lang="en-US" altLang="ko-KR" sz="2000" dirty="0" smtClean="0"/>
              <a:t>, </a:t>
            </a:r>
            <a:r>
              <a:rPr lang="ko-KR" altLang="en-US" sz="2000" dirty="0" err="1" smtClean="0"/>
              <a:t>미부</a:t>
            </a:r>
            <a:endParaRPr lang="ko-KR" altLang="en-US" sz="20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ko-KR" altLang="en-US" sz="2000" dirty="0" smtClean="0"/>
              <a:t>    크기 </a:t>
            </a:r>
            <a:r>
              <a:rPr lang="en-US" altLang="ko-KR" sz="2000" dirty="0" smtClean="0"/>
              <a:t>: 50~100㎛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ko-KR" sz="2000" dirty="0" smtClean="0"/>
              <a:t>    </a:t>
            </a:r>
            <a:r>
              <a:rPr lang="ko-KR" altLang="en-US" sz="2000" dirty="0" smtClean="0"/>
              <a:t>생리 </a:t>
            </a:r>
            <a:r>
              <a:rPr lang="en-US" altLang="ko-KR" sz="2000" dirty="0" smtClean="0"/>
              <a:t>: </a:t>
            </a:r>
            <a:r>
              <a:rPr lang="ko-KR" altLang="en-US" sz="2000" dirty="0" smtClean="0"/>
              <a:t>운동성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ko-KR" altLang="en-US" sz="2000" dirty="0" smtClean="0"/>
              <a:t>             해당작용과 호흡작용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ko-KR" altLang="en-US" sz="2000" dirty="0" smtClean="0"/>
              <a:t>             </a:t>
            </a:r>
            <a:r>
              <a:rPr lang="ko-KR" altLang="en-US" sz="2000" dirty="0" err="1" smtClean="0"/>
              <a:t>생존성</a:t>
            </a:r>
            <a:r>
              <a:rPr lang="ko-KR" altLang="en-US" sz="2000" dirty="0" smtClean="0"/>
              <a:t> → ♂의 생식기 </a:t>
            </a:r>
            <a:r>
              <a:rPr lang="en-US" altLang="ko-KR" sz="2000" dirty="0" smtClean="0"/>
              <a:t>: 30~60 day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ko-KR" sz="2000" dirty="0" smtClean="0"/>
              <a:t>                           ♀</a:t>
            </a:r>
            <a:r>
              <a:rPr lang="ko-KR" altLang="en-US" sz="2000" dirty="0" smtClean="0"/>
              <a:t>의 생식기 </a:t>
            </a:r>
            <a:r>
              <a:rPr lang="en-US" altLang="ko-KR" sz="2000" dirty="0" smtClean="0"/>
              <a:t>: 20~30 hours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ko-KR" sz="2000" dirty="0" smtClean="0">
                <a:solidFill>
                  <a:srgbClr val="FF0000"/>
                </a:solidFill>
              </a:rPr>
              <a:t>             </a:t>
            </a:r>
            <a:r>
              <a:rPr lang="en-US" altLang="ko-KR" sz="2000" dirty="0" err="1" smtClean="0">
                <a:solidFill>
                  <a:srgbClr val="FF0000"/>
                </a:solidFill>
              </a:rPr>
              <a:t>capacitation</a:t>
            </a:r>
            <a:r>
              <a:rPr lang="en-US" altLang="ko-KR" sz="2000" dirty="0" smtClean="0">
                <a:solidFill>
                  <a:srgbClr val="FF0000"/>
                </a:solidFill>
              </a:rPr>
              <a:t>(</a:t>
            </a:r>
            <a:r>
              <a:rPr lang="ko-KR" altLang="en-US" sz="2000" dirty="0" err="1" smtClean="0">
                <a:solidFill>
                  <a:srgbClr val="FF0000"/>
                </a:solidFill>
              </a:rPr>
              <a:t>수정능획득</a:t>
            </a:r>
            <a:r>
              <a:rPr lang="en-US" altLang="ko-KR" sz="2000" dirty="0" smtClean="0">
                <a:solidFill>
                  <a:srgbClr val="FF0000"/>
                </a:solidFill>
              </a:rPr>
              <a:t>) → ♀</a:t>
            </a:r>
            <a:r>
              <a:rPr lang="ko-KR" altLang="en-US" sz="2000" dirty="0" smtClean="0">
                <a:solidFill>
                  <a:srgbClr val="FF0000"/>
                </a:solidFill>
              </a:rPr>
              <a:t>의 생식기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ko-KR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ko-KR" altLang="ko-KR" smtClean="0"/>
          </a:p>
        </p:txBody>
      </p:sp>
      <p:pic>
        <p:nvPicPr>
          <p:cNvPr id="23555" name="Picture 3" descr="생명과학-27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19250" y="227013"/>
            <a:ext cx="5737225" cy="6630987"/>
          </a:xfr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0138" y="0"/>
            <a:ext cx="6943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9175" y="704850"/>
            <a:ext cx="710565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ko-KR" altLang="ko-KR" smtClean="0"/>
          </a:p>
        </p:txBody>
      </p:sp>
      <p:pic>
        <p:nvPicPr>
          <p:cNvPr id="8195" name="Picture 3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12875" y="0"/>
            <a:ext cx="560705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0"/>
            <a:ext cx="59039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188913"/>
            <a:ext cx="6553200" cy="633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388" y="0"/>
            <a:ext cx="8277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27088" y="1052513"/>
            <a:ext cx="7451725" cy="36449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altLang="ko-KR" sz="2800" dirty="0" smtClean="0"/>
              <a:t>ovum(</a:t>
            </a:r>
            <a:r>
              <a:rPr lang="ko-KR" altLang="en-US" sz="2800" dirty="0" smtClean="0"/>
              <a:t>난자</a:t>
            </a:r>
            <a:r>
              <a:rPr lang="en-US" altLang="ko-KR" sz="2800" dirty="0" smtClean="0"/>
              <a:t>, ova)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ko-KR" sz="24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ko-KR" sz="20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ko-KR" sz="2000" dirty="0" smtClean="0"/>
              <a:t>    </a:t>
            </a:r>
            <a:r>
              <a:rPr lang="ko-KR" altLang="en-US" sz="2000" dirty="0" err="1" smtClean="0"/>
              <a:t>성성숙</a:t>
            </a:r>
            <a:r>
              <a:rPr lang="ko-KR" altLang="en-US" sz="2000" dirty="0" smtClean="0"/>
              <a:t> </a:t>
            </a:r>
            <a:r>
              <a:rPr lang="en-US" altLang="ko-KR" sz="2000" dirty="0" smtClean="0"/>
              <a:t>: </a:t>
            </a:r>
            <a:r>
              <a:rPr lang="ko-KR" altLang="en-US" sz="2000" dirty="0" smtClean="0"/>
              <a:t>원시난포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원시난자</a:t>
            </a:r>
            <a:r>
              <a:rPr lang="en-US" altLang="ko-KR" sz="2000" dirty="0" smtClean="0"/>
              <a:t>) → </a:t>
            </a:r>
            <a:r>
              <a:rPr lang="en-US" altLang="ko-KR" sz="2000" dirty="0" err="1" smtClean="0"/>
              <a:t>Graafian</a:t>
            </a:r>
            <a:r>
              <a:rPr lang="en-US" altLang="ko-KR" sz="2000" dirty="0" smtClean="0"/>
              <a:t> </a:t>
            </a:r>
            <a:r>
              <a:rPr lang="ko-KR" altLang="en-US" sz="2000" dirty="0" smtClean="0"/>
              <a:t>난포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난자형성</a:t>
            </a:r>
            <a:r>
              <a:rPr lang="en-US" altLang="ko-KR" sz="2000" dirty="0" smtClean="0"/>
              <a:t>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ko-KR" sz="2000" dirty="0" smtClean="0"/>
              <a:t>    </a:t>
            </a:r>
            <a:r>
              <a:rPr lang="ko-KR" altLang="en-US" sz="2000" dirty="0" smtClean="0"/>
              <a:t>형태 </a:t>
            </a:r>
            <a:r>
              <a:rPr lang="en-US" altLang="ko-KR" sz="2000" dirty="0" smtClean="0"/>
              <a:t>: (</a:t>
            </a:r>
            <a:r>
              <a:rPr lang="ko-KR" altLang="en-US" sz="2000" dirty="0" smtClean="0"/>
              <a:t>그림</a:t>
            </a:r>
            <a:r>
              <a:rPr lang="en-US" altLang="ko-KR" sz="2000" dirty="0" smtClean="0"/>
              <a:t>)</a:t>
            </a:r>
            <a:r>
              <a:rPr lang="ko-KR" altLang="en-US" sz="2000" dirty="0" smtClean="0"/>
              <a:t> </a:t>
            </a:r>
            <a:endParaRPr lang="en-US" altLang="ko-KR" sz="20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ko-KR" sz="2000" dirty="0" smtClean="0"/>
              <a:t>    </a:t>
            </a:r>
            <a:r>
              <a:rPr lang="ko-KR" altLang="en-US" sz="2000" dirty="0" smtClean="0"/>
              <a:t>크기 </a:t>
            </a:r>
            <a:r>
              <a:rPr lang="en-US" altLang="ko-KR" sz="2000" dirty="0" smtClean="0"/>
              <a:t>: 100~300㎛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ko-KR" sz="2000" dirty="0" smtClean="0"/>
              <a:t>    </a:t>
            </a:r>
            <a:r>
              <a:rPr lang="ko-KR" altLang="en-US" sz="2000" dirty="0" smtClean="0"/>
              <a:t>생리 </a:t>
            </a:r>
            <a:r>
              <a:rPr lang="en-US" altLang="ko-KR" sz="2000" dirty="0" smtClean="0"/>
              <a:t>: </a:t>
            </a:r>
            <a:r>
              <a:rPr lang="ko-KR" altLang="en-US" sz="2000" dirty="0" smtClean="0"/>
              <a:t>운동성 無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ko-KR" altLang="en-US" sz="2000" dirty="0" smtClean="0"/>
              <a:t>    수정능력 보유시간 → 배란 후 </a:t>
            </a:r>
            <a:r>
              <a:rPr lang="en-US" altLang="ko-KR" sz="2000" dirty="0" smtClean="0"/>
              <a:t>10~20 hours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ko-KR" altLang="ko-KR" smtClean="0"/>
          </a:p>
        </p:txBody>
      </p:sp>
      <p:pic>
        <p:nvPicPr>
          <p:cNvPr id="31747" name="Picture 3" descr="생명과학-27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628775"/>
            <a:ext cx="9155113" cy="3927475"/>
          </a:xfr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7388" y="0"/>
            <a:ext cx="5229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0763" y="161925"/>
            <a:ext cx="4562475" cy="653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4525" y="590550"/>
            <a:ext cx="5314950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0"/>
            <a:ext cx="64087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ko-KR" altLang="ko-KR" smtClean="0"/>
          </a:p>
        </p:txBody>
      </p:sp>
      <p:pic>
        <p:nvPicPr>
          <p:cNvPr id="9219" name="Picture 3" descr="염기서열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47813" y="0"/>
            <a:ext cx="6454775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85725"/>
            <a:ext cx="4724400" cy="668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0"/>
            <a:ext cx="8208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8238" y="0"/>
            <a:ext cx="6867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0" y="481013"/>
            <a:ext cx="6667500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404813"/>
            <a:ext cx="6564313" cy="616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0"/>
            <a:ext cx="6335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692150"/>
            <a:ext cx="8066088" cy="3744913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ko-KR" sz="3600" dirty="0" smtClean="0"/>
              <a:t>3) </a:t>
            </a:r>
            <a:r>
              <a:rPr lang="ko-KR" altLang="en-US" sz="3600" dirty="0" smtClean="0"/>
              <a:t>성주기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ko-KR" altLang="en-US" sz="2400" dirty="0" smtClean="0"/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ko-KR" altLang="en-US" sz="2800" dirty="0" smtClean="0"/>
              <a:t>  </a:t>
            </a:r>
            <a:r>
              <a:rPr lang="en-US" altLang="ko-KR" dirty="0" smtClean="0"/>
              <a:t>(1) puberty(</a:t>
            </a:r>
            <a:r>
              <a:rPr lang="ko-KR" altLang="en-US" dirty="0" err="1" smtClean="0"/>
              <a:t>성성숙</a:t>
            </a:r>
            <a:r>
              <a:rPr lang="en-US" altLang="ko-KR" dirty="0" smtClean="0"/>
              <a:t>, </a:t>
            </a:r>
            <a:r>
              <a:rPr lang="ko-KR" altLang="en-US" dirty="0" smtClean="0"/>
              <a:t>사춘기</a:t>
            </a:r>
            <a:r>
              <a:rPr lang="en-US" altLang="ko-KR" dirty="0" smtClean="0"/>
              <a:t>)</a:t>
            </a:r>
            <a:endParaRPr lang="en-US" altLang="ko-KR" sz="2800" dirty="0" smtClean="0"/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altLang="ko-KR" sz="2400" dirty="0" smtClean="0"/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altLang="ko-KR" sz="2000" dirty="0" smtClean="0"/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ko-KR" sz="2000" dirty="0" smtClean="0"/>
              <a:t>         </a:t>
            </a:r>
            <a:r>
              <a:rPr lang="ko-KR" altLang="en-US" sz="2400" dirty="0" smtClean="0"/>
              <a:t>정소 </a:t>
            </a:r>
            <a:r>
              <a:rPr lang="en-US" altLang="ko-KR" sz="2400" dirty="0" smtClean="0"/>
              <a:t>: </a:t>
            </a:r>
            <a:r>
              <a:rPr lang="ko-KR" altLang="en-US" sz="2400" dirty="0" smtClean="0"/>
              <a:t>정자 생산</a:t>
            </a:r>
            <a:r>
              <a:rPr lang="en-US" altLang="ko-KR" sz="2400" dirty="0" smtClean="0"/>
              <a:t>, androgen </a:t>
            </a:r>
            <a:r>
              <a:rPr lang="ko-KR" altLang="en-US" sz="2400" dirty="0" smtClean="0"/>
              <a:t>분비</a:t>
            </a:r>
            <a:endParaRPr lang="en-US" altLang="ko-KR" sz="2400" dirty="0" smtClean="0"/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ko-KR" altLang="en-US" sz="2400" dirty="0" smtClean="0"/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ko-KR" altLang="en-US" sz="2400" dirty="0" smtClean="0"/>
              <a:t>        난소 </a:t>
            </a:r>
            <a:r>
              <a:rPr lang="en-US" altLang="ko-KR" sz="2400" dirty="0" smtClean="0"/>
              <a:t>: </a:t>
            </a:r>
            <a:r>
              <a:rPr lang="ko-KR" altLang="en-US" sz="2400" dirty="0" smtClean="0"/>
              <a:t>난자 생산</a:t>
            </a:r>
            <a:r>
              <a:rPr lang="en-US" altLang="ko-KR" sz="2400" dirty="0" smtClean="0"/>
              <a:t>, estrogen, progesterone </a:t>
            </a:r>
            <a:r>
              <a:rPr lang="ko-KR" altLang="en-US" sz="2400" dirty="0" smtClean="0"/>
              <a:t>분비</a:t>
            </a:r>
            <a:endParaRPr lang="en-US" altLang="ko-KR" sz="2400" dirty="0" smtClean="0"/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ko-KR" altLang="en-US" sz="2400" dirty="0" smtClean="0"/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ko-KR" altLang="en-US" sz="2400" dirty="0" smtClean="0"/>
              <a:t>        제</a:t>
            </a:r>
            <a:r>
              <a:rPr lang="en-US" altLang="ko-KR" sz="2400" dirty="0" smtClean="0"/>
              <a:t>2</a:t>
            </a:r>
            <a:r>
              <a:rPr lang="ko-KR" altLang="en-US" sz="2400" dirty="0" smtClean="0"/>
              <a:t>차적 성징 </a:t>
            </a:r>
            <a:r>
              <a:rPr lang="en-US" altLang="ko-KR" sz="2400" dirty="0" smtClean="0"/>
              <a:t>: ♂ → </a:t>
            </a:r>
            <a:r>
              <a:rPr lang="ko-KR" altLang="en-US" sz="2400" dirty="0" err="1" smtClean="0"/>
              <a:t>호쟁성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뿔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음모</a:t>
            </a:r>
            <a:r>
              <a:rPr lang="en-US" altLang="ko-KR" sz="2400" dirty="0" smtClean="0"/>
              <a:t>, </a:t>
            </a:r>
            <a:r>
              <a:rPr lang="ko-KR" altLang="en-US" sz="2400" dirty="0" err="1" smtClean="0"/>
              <a:t>웅상화</a:t>
            </a:r>
            <a:endParaRPr lang="ko-KR" altLang="en-US" sz="2400" dirty="0" smtClean="0"/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ko-KR" altLang="en-US" sz="2400" dirty="0" smtClean="0"/>
              <a:t>                             ♀ → 발정</a:t>
            </a:r>
            <a:r>
              <a:rPr lang="en-US" altLang="ko-KR" sz="2400" dirty="0" smtClean="0"/>
              <a:t>(</a:t>
            </a:r>
            <a:r>
              <a:rPr lang="ko-KR" altLang="en-US" sz="2400" dirty="0" smtClean="0">
                <a:solidFill>
                  <a:srgbClr val="FF0000"/>
                </a:solidFill>
              </a:rPr>
              <a:t>思牡</a:t>
            </a:r>
            <a:r>
              <a:rPr lang="ko-KR" altLang="en-US" sz="2400" dirty="0" smtClean="0">
                <a:solidFill>
                  <a:srgbClr val="FF0000"/>
                </a:solidFill>
                <a:ea typeface="새굴림" pitchFamily="18" charset="-127"/>
              </a:rPr>
              <a:t>狂</a:t>
            </a:r>
            <a:r>
              <a:rPr lang="ko-KR" altLang="en-US" sz="2400" dirty="0" smtClean="0">
                <a:solidFill>
                  <a:srgbClr val="FF0000"/>
                </a:solidFill>
              </a:rPr>
              <a:t>症</a:t>
            </a:r>
            <a:r>
              <a:rPr lang="en-US" altLang="ko-KR" sz="2400" dirty="0" smtClean="0">
                <a:solidFill>
                  <a:srgbClr val="FF0000"/>
                </a:solidFill>
              </a:rPr>
              <a:t>), </a:t>
            </a:r>
            <a:r>
              <a:rPr lang="ko-KR" altLang="en-US" sz="2400" dirty="0" smtClean="0"/>
              <a:t>월경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유방↑</a:t>
            </a:r>
            <a:r>
              <a:rPr lang="en-US" altLang="ko-KR" sz="2400" dirty="0" smtClean="0"/>
              <a:t>,   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ko-KR" sz="2400" dirty="0" smtClean="0"/>
              <a:t>                                    </a:t>
            </a:r>
            <a:r>
              <a:rPr lang="ko-KR" altLang="en-US" sz="2400" dirty="0" smtClean="0"/>
              <a:t>자상화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ko-KR" altLang="en-US" sz="2400" dirty="0" smtClean="0"/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ko-KR" altLang="en-US" sz="2400" dirty="0" smtClean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285750" y="928688"/>
            <a:ext cx="8497888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800"/>
              <a:t>(2) sexual cycle(</a:t>
            </a:r>
            <a:r>
              <a:rPr lang="ko-KR" altLang="en-US" sz="2800"/>
              <a:t>성주기</a:t>
            </a:r>
            <a:r>
              <a:rPr lang="en-US" altLang="ko-KR" sz="2800"/>
              <a:t>)</a:t>
            </a:r>
          </a:p>
          <a:p>
            <a:endParaRPr lang="en-US" altLang="ko-KR" sz="2000"/>
          </a:p>
          <a:p>
            <a:r>
              <a:rPr lang="en-US" altLang="ko-KR" sz="2400"/>
              <a:t>        </a:t>
            </a:r>
            <a:r>
              <a:rPr lang="en-US" altLang="ko-KR" sz="2400">
                <a:solidFill>
                  <a:srgbClr val="FF0000"/>
                </a:solidFill>
              </a:rPr>
              <a:t>estrous cycle </a:t>
            </a:r>
            <a:r>
              <a:rPr lang="en-US" altLang="ko-KR" sz="2400"/>
              <a:t>: </a:t>
            </a:r>
            <a:r>
              <a:rPr lang="ko-KR" altLang="en-US" sz="2400"/>
              <a:t>발정</a:t>
            </a:r>
            <a:r>
              <a:rPr lang="en-US" altLang="ko-KR" sz="2400"/>
              <a:t>(</a:t>
            </a:r>
            <a:r>
              <a:rPr lang="ko-KR" altLang="en-US" sz="2400"/>
              <a:t>배란</a:t>
            </a:r>
            <a:r>
              <a:rPr lang="en-US" altLang="ko-KR" sz="2400"/>
              <a:t>)</a:t>
            </a:r>
            <a:r>
              <a:rPr lang="ko-KR" altLang="en-US" sz="2400"/>
              <a:t>과 발정 사이</a:t>
            </a:r>
          </a:p>
          <a:p>
            <a:r>
              <a:rPr lang="ko-KR" altLang="en-US" sz="2400" i="1">
                <a:solidFill>
                  <a:srgbClr val="FF0000"/>
                </a:solidFill>
              </a:rPr>
              <a:t>          </a:t>
            </a:r>
            <a:r>
              <a:rPr lang="en-US" altLang="ko-KR" sz="2400" b="1">
                <a:solidFill>
                  <a:srgbClr val="FF0000"/>
                </a:solidFill>
              </a:rPr>
              <a:t>(</a:t>
            </a:r>
            <a:r>
              <a:rPr lang="ko-KR" altLang="en-US" sz="2400" b="1">
                <a:solidFill>
                  <a:srgbClr val="FF0000"/>
                </a:solidFill>
              </a:rPr>
              <a:t>발정주기</a:t>
            </a:r>
            <a:r>
              <a:rPr lang="en-US" altLang="ko-KR" sz="2400" b="1">
                <a:solidFill>
                  <a:srgbClr val="FF0000"/>
                </a:solidFill>
              </a:rPr>
              <a:t>)        </a:t>
            </a:r>
            <a:r>
              <a:rPr lang="ko-KR" altLang="en-US" sz="2400" b="1"/>
              <a:t>발정징후</a:t>
            </a:r>
            <a:r>
              <a:rPr lang="en-US" altLang="ko-KR" sz="2400" b="1"/>
              <a:t>(</a:t>
            </a:r>
            <a:r>
              <a:rPr lang="ko-KR" altLang="en-US" sz="2400" b="1"/>
              <a:t>교미허용</a:t>
            </a:r>
            <a:r>
              <a:rPr lang="en-US" altLang="ko-KR" sz="2400" b="1"/>
              <a:t>)</a:t>
            </a:r>
          </a:p>
          <a:p>
            <a:endParaRPr lang="en-US" altLang="ko-KR" sz="2400"/>
          </a:p>
          <a:p>
            <a:r>
              <a:rPr lang="en-US" altLang="ko-KR" sz="2400"/>
              <a:t>        </a:t>
            </a:r>
            <a:r>
              <a:rPr lang="en-US" altLang="ko-KR" sz="2400">
                <a:solidFill>
                  <a:srgbClr val="FF0000"/>
                </a:solidFill>
              </a:rPr>
              <a:t>menstrual cycle </a:t>
            </a:r>
            <a:r>
              <a:rPr lang="en-US" altLang="ko-KR" sz="2400"/>
              <a:t>: </a:t>
            </a:r>
            <a:r>
              <a:rPr lang="ko-KR" altLang="en-US" sz="2400"/>
              <a:t>월경</a:t>
            </a:r>
            <a:r>
              <a:rPr lang="en-US" altLang="ko-KR" sz="2400"/>
              <a:t>(menstruation)</a:t>
            </a:r>
            <a:r>
              <a:rPr lang="ko-KR" altLang="en-US" sz="2400"/>
              <a:t>과 월경 사이</a:t>
            </a:r>
          </a:p>
          <a:p>
            <a:r>
              <a:rPr lang="ko-KR" altLang="en-US" sz="2400">
                <a:solidFill>
                  <a:srgbClr val="FF0000"/>
                </a:solidFill>
              </a:rPr>
              <a:t>          </a:t>
            </a:r>
            <a:r>
              <a:rPr lang="en-US" altLang="ko-KR" sz="2400">
                <a:solidFill>
                  <a:srgbClr val="FF0000"/>
                </a:solidFill>
              </a:rPr>
              <a:t>(</a:t>
            </a:r>
            <a:r>
              <a:rPr lang="ko-KR" altLang="en-US" sz="2400">
                <a:solidFill>
                  <a:srgbClr val="FF0000"/>
                </a:solidFill>
              </a:rPr>
              <a:t>월경주기</a:t>
            </a:r>
            <a:r>
              <a:rPr lang="en-US" altLang="ko-KR" sz="2400">
                <a:solidFill>
                  <a:srgbClr val="FF0000"/>
                </a:solidFill>
              </a:rPr>
              <a:t>)</a:t>
            </a:r>
            <a:r>
              <a:rPr lang="ko-KR" altLang="en-US" sz="2400">
                <a:solidFill>
                  <a:srgbClr val="FF0000"/>
                </a:solidFill>
              </a:rPr>
              <a:t>                       </a:t>
            </a:r>
            <a:r>
              <a:rPr lang="ko-KR" altLang="en-US" sz="2400"/>
              <a:t>착상적 증식변화</a:t>
            </a:r>
            <a:endParaRPr lang="en-US" altLang="ko-KR" sz="2400"/>
          </a:p>
          <a:p>
            <a:endParaRPr lang="ko-KR" altLang="en-US" sz="2400"/>
          </a:p>
          <a:p>
            <a:r>
              <a:rPr lang="ko-KR" altLang="en-US" sz="2400"/>
              <a:t>        성주기 </a:t>
            </a:r>
            <a:r>
              <a:rPr lang="en-US" altLang="ko-KR" sz="2400"/>
              <a:t>: </a:t>
            </a:r>
            <a:r>
              <a:rPr lang="ko-KR" altLang="en-US" sz="2400"/>
              <a:t>소</a:t>
            </a:r>
            <a:r>
              <a:rPr lang="en-US" altLang="ko-KR" sz="2400"/>
              <a:t>, </a:t>
            </a:r>
            <a:r>
              <a:rPr lang="ko-KR" altLang="en-US" sz="2400"/>
              <a:t>돼지</a:t>
            </a:r>
            <a:r>
              <a:rPr lang="en-US" altLang="ko-KR" sz="2400"/>
              <a:t>, </a:t>
            </a:r>
            <a:r>
              <a:rPr lang="ko-KR" altLang="en-US" sz="2400"/>
              <a:t>염소 → </a:t>
            </a:r>
            <a:r>
              <a:rPr lang="en-US" altLang="ko-KR" sz="2400"/>
              <a:t>21</a:t>
            </a:r>
            <a:r>
              <a:rPr lang="ko-KR" altLang="en-US" sz="2400"/>
              <a:t>일</a:t>
            </a:r>
            <a:r>
              <a:rPr lang="en-US" altLang="ko-KR" sz="2400"/>
              <a:t>(16~25)</a:t>
            </a:r>
          </a:p>
          <a:p>
            <a:r>
              <a:rPr lang="en-US" altLang="ko-KR" sz="2400"/>
              <a:t>                    mouse, rat     →   4</a:t>
            </a:r>
            <a:r>
              <a:rPr lang="ko-KR" altLang="en-US" sz="2400"/>
              <a:t>일</a:t>
            </a:r>
          </a:p>
          <a:p>
            <a:r>
              <a:rPr lang="ko-KR" altLang="en-US" sz="2400"/>
              <a:t>                    사람              →  </a:t>
            </a:r>
            <a:r>
              <a:rPr lang="en-US" altLang="ko-KR" sz="2400"/>
              <a:t>28</a:t>
            </a:r>
            <a:r>
              <a:rPr lang="ko-KR" altLang="en-US" sz="2400"/>
              <a:t>일</a:t>
            </a:r>
            <a:r>
              <a:rPr lang="en-US" altLang="ko-KR" sz="2400"/>
              <a:t>(25~32)</a:t>
            </a:r>
          </a:p>
          <a:p>
            <a:endParaRPr lang="en-US" altLang="ko-KR" sz="2400"/>
          </a:p>
          <a:p>
            <a:r>
              <a:rPr lang="en-US" altLang="ko-KR" sz="2400"/>
              <a:t>  ※ </a:t>
            </a:r>
            <a:r>
              <a:rPr lang="ko-KR" altLang="en-US" sz="2400"/>
              <a:t>계절번식동물</a:t>
            </a:r>
            <a:r>
              <a:rPr lang="en-US" altLang="ko-KR" sz="2400"/>
              <a:t>(</a:t>
            </a:r>
            <a:r>
              <a:rPr lang="ko-KR" altLang="en-US" sz="2400"/>
              <a:t>日照時間 </a:t>
            </a:r>
            <a:r>
              <a:rPr lang="en-US" altLang="ko-KR" sz="2400"/>
              <a:t>) : </a:t>
            </a:r>
            <a:r>
              <a:rPr lang="ko-KR" altLang="en-US" sz="2400"/>
              <a:t>장일성</a:t>
            </a:r>
            <a:r>
              <a:rPr lang="en-US" altLang="ko-KR" sz="2400"/>
              <a:t>(</a:t>
            </a:r>
            <a:r>
              <a:rPr lang="ko-KR" altLang="en-US" sz="2400"/>
              <a:t>동지 → 하지</a:t>
            </a:r>
            <a:r>
              <a:rPr lang="en-US" altLang="ko-KR" sz="2400"/>
              <a:t>), </a:t>
            </a:r>
          </a:p>
          <a:p>
            <a:r>
              <a:rPr lang="en-US" altLang="ko-KR" sz="2400"/>
              <a:t>                                          </a:t>
            </a:r>
            <a:r>
              <a:rPr lang="ko-KR" altLang="en-US" sz="2400"/>
              <a:t>단일성</a:t>
            </a:r>
            <a:r>
              <a:rPr lang="en-US" altLang="ko-KR" sz="2400"/>
              <a:t>(</a:t>
            </a:r>
            <a:r>
              <a:rPr lang="ko-KR" altLang="en-US" sz="2400"/>
              <a:t>하지 → 동지</a:t>
            </a:r>
            <a:r>
              <a:rPr lang="en-US" altLang="ko-KR" sz="2400"/>
              <a:t>)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9275"/>
            <a:ext cx="9144000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ko-KR" altLang="ko-KR" smtClean="0"/>
          </a:p>
        </p:txBody>
      </p:sp>
      <p:pic>
        <p:nvPicPr>
          <p:cNvPr id="46083" name="Picture 3" descr="생명과학-27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35150" y="0"/>
            <a:ext cx="5545138" cy="6858000"/>
          </a:xfr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ko-KR" altLang="ko-KR" smtClean="0"/>
          </a:p>
        </p:txBody>
      </p:sp>
      <p:pic>
        <p:nvPicPr>
          <p:cNvPr id="10243" name="Picture 3" descr="생명과학-8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8175" y="263525"/>
            <a:ext cx="8243888" cy="65944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431800"/>
            <a:ext cx="9144000" cy="52292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altLang="ko-KR" sz="2800" dirty="0" smtClean="0"/>
              <a:t>4) </a:t>
            </a:r>
            <a:r>
              <a:rPr lang="ko-KR" altLang="en-US" sz="2800" dirty="0" smtClean="0"/>
              <a:t>배란과 수정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ko-KR" altLang="en-US" sz="20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ko-KR" altLang="en-US" sz="2400" dirty="0" smtClean="0"/>
              <a:t>  </a:t>
            </a:r>
            <a:r>
              <a:rPr lang="en-US" altLang="ko-KR" sz="2400" dirty="0" smtClean="0"/>
              <a:t>ovulation(</a:t>
            </a:r>
            <a:r>
              <a:rPr lang="ko-KR" altLang="en-US" sz="2400" dirty="0" smtClean="0"/>
              <a:t>배란</a:t>
            </a:r>
            <a:r>
              <a:rPr lang="en-US" altLang="ko-KR" sz="2400" dirty="0" smtClean="0"/>
              <a:t>) </a:t>
            </a:r>
            <a:r>
              <a:rPr lang="en-US" altLang="ko-KR" sz="2000" dirty="0" smtClean="0"/>
              <a:t>: </a:t>
            </a:r>
            <a:r>
              <a:rPr lang="ko-KR" altLang="en-US" sz="2000" dirty="0" smtClean="0"/>
              <a:t>난소 → 난자</a:t>
            </a:r>
            <a:r>
              <a:rPr lang="en-US" altLang="ko-KR" sz="2000" dirty="0" smtClean="0"/>
              <a:t>(n) </a:t>
            </a:r>
            <a:r>
              <a:rPr lang="ko-KR" altLang="en-US" sz="2000" dirty="0" smtClean="0"/>
              <a:t>배출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ko-KR" altLang="en-US" sz="2000" dirty="0" smtClean="0"/>
              <a:t>                   </a:t>
            </a:r>
            <a:r>
              <a:rPr lang="ko-KR" altLang="en-US" sz="2000" dirty="0" err="1" smtClean="0"/>
              <a:t>배란수</a:t>
            </a:r>
            <a:r>
              <a:rPr lang="ko-KR" altLang="en-US" sz="2000" dirty="0" smtClean="0"/>
              <a:t> </a:t>
            </a:r>
            <a:r>
              <a:rPr lang="en-US" altLang="ko-KR" sz="2000" dirty="0" smtClean="0"/>
              <a:t>: </a:t>
            </a:r>
            <a:r>
              <a:rPr lang="ko-KR" altLang="en-US" sz="2000" dirty="0" err="1" smtClean="0"/>
              <a:t>단태동물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소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말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사람 등</a:t>
            </a:r>
            <a:r>
              <a:rPr lang="en-US" altLang="ko-KR" sz="2000" dirty="0" smtClean="0"/>
              <a:t>) → 1</a:t>
            </a:r>
            <a:r>
              <a:rPr lang="ko-KR" altLang="en-US" sz="2000" dirty="0" smtClean="0"/>
              <a:t>개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ko-KR" altLang="en-US" sz="2000" dirty="0" smtClean="0"/>
              <a:t>                               </a:t>
            </a:r>
            <a:r>
              <a:rPr lang="ko-KR" altLang="en-US" sz="2000" dirty="0" err="1" smtClean="0"/>
              <a:t>다태동물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돼지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마우스</a:t>
            </a:r>
            <a:r>
              <a:rPr lang="en-US" altLang="ko-KR" sz="2000" dirty="0" smtClean="0"/>
              <a:t>, </a:t>
            </a:r>
            <a:r>
              <a:rPr lang="ko-KR" altLang="en-US" sz="2000" dirty="0" err="1" smtClean="0"/>
              <a:t>랫드</a:t>
            </a:r>
            <a:r>
              <a:rPr lang="ko-KR" altLang="en-US" sz="2000" dirty="0" smtClean="0"/>
              <a:t> 등</a:t>
            </a:r>
            <a:r>
              <a:rPr lang="en-US" altLang="ko-KR" sz="2000" dirty="0" smtClean="0"/>
              <a:t>) → 10~20</a:t>
            </a:r>
            <a:r>
              <a:rPr lang="ko-KR" altLang="en-US" sz="2000" dirty="0" smtClean="0"/>
              <a:t>개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ko-KR" altLang="en-US" sz="20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ko-KR" altLang="en-US" sz="2400" dirty="0" smtClean="0"/>
              <a:t>  </a:t>
            </a:r>
            <a:r>
              <a:rPr lang="en-US" altLang="ko-KR" sz="2400" dirty="0" smtClean="0"/>
              <a:t>fertilization(</a:t>
            </a:r>
            <a:r>
              <a:rPr lang="ko-KR" altLang="en-US" sz="2400" dirty="0" smtClean="0"/>
              <a:t>受精</a:t>
            </a:r>
            <a:r>
              <a:rPr lang="en-US" altLang="ko-KR" sz="2400" dirty="0" smtClean="0"/>
              <a:t>) </a:t>
            </a:r>
            <a:r>
              <a:rPr lang="en-US" altLang="ko-KR" sz="2000" dirty="0" smtClean="0"/>
              <a:t>: </a:t>
            </a:r>
            <a:r>
              <a:rPr lang="ko-KR" altLang="en-US" sz="2000" dirty="0" smtClean="0"/>
              <a:t>정자</a:t>
            </a:r>
            <a:r>
              <a:rPr lang="en-US" altLang="ko-KR" sz="2000" dirty="0" smtClean="0"/>
              <a:t>(n) + </a:t>
            </a:r>
            <a:r>
              <a:rPr lang="ko-KR" altLang="en-US" sz="2000" dirty="0" smtClean="0"/>
              <a:t>난자</a:t>
            </a:r>
            <a:r>
              <a:rPr lang="en-US" altLang="ko-KR" sz="2000" dirty="0" smtClean="0"/>
              <a:t>(n) → </a:t>
            </a:r>
            <a:r>
              <a:rPr lang="ko-KR" altLang="en-US" sz="2000" dirty="0" smtClean="0"/>
              <a:t>접합체</a:t>
            </a:r>
            <a:r>
              <a:rPr lang="en-US" altLang="ko-KR" sz="2000" dirty="0" smtClean="0"/>
              <a:t>(2n)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ko-KR" sz="2000" dirty="0" smtClean="0"/>
              <a:t>                         </a:t>
            </a:r>
            <a:r>
              <a:rPr lang="ko-KR" altLang="en-US" sz="2000" dirty="0" smtClean="0"/>
              <a:t>장소 </a:t>
            </a:r>
            <a:r>
              <a:rPr lang="en-US" altLang="ko-KR" sz="2000" dirty="0" smtClean="0"/>
              <a:t>: </a:t>
            </a:r>
            <a:r>
              <a:rPr lang="ko-KR" altLang="en-US" sz="2000" dirty="0" smtClean="0"/>
              <a:t>난관</a:t>
            </a:r>
            <a:r>
              <a:rPr lang="en-US" altLang="ko-KR" sz="2000" dirty="0" smtClean="0"/>
              <a:t>(</a:t>
            </a:r>
            <a:r>
              <a:rPr lang="ko-KR" altLang="en-US" sz="2000" dirty="0" err="1" smtClean="0"/>
              <a:t>난관팽대부</a:t>
            </a:r>
            <a:r>
              <a:rPr lang="en-US" altLang="ko-KR" sz="2000" dirty="0" smtClean="0"/>
              <a:t>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ko-KR" sz="2000" dirty="0" smtClean="0"/>
              <a:t>                         </a:t>
            </a:r>
            <a:r>
              <a:rPr lang="ko-KR" altLang="en-US" sz="2000" dirty="0" smtClean="0"/>
              <a:t>과정 </a:t>
            </a:r>
            <a:r>
              <a:rPr lang="en-US" altLang="ko-KR" sz="2000" dirty="0" smtClean="0"/>
              <a:t>: (</a:t>
            </a:r>
            <a:r>
              <a:rPr lang="ko-KR" altLang="en-US" sz="2000" dirty="0" smtClean="0"/>
              <a:t>그림</a:t>
            </a:r>
            <a:r>
              <a:rPr lang="en-US" altLang="ko-KR" sz="2000" dirty="0" smtClean="0"/>
              <a:t>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ko-KR" altLang="en-US" sz="2000" dirty="0" smtClean="0"/>
              <a:t> </a:t>
            </a:r>
            <a:endParaRPr lang="en-US" altLang="ko-KR" sz="20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ko-KR" sz="2000" dirty="0" smtClean="0"/>
              <a:t>    </a:t>
            </a:r>
            <a:r>
              <a:rPr lang="en-US" altLang="ko-KR" sz="2400" dirty="0" smtClean="0"/>
              <a:t>※ insemination(</a:t>
            </a:r>
            <a:r>
              <a:rPr lang="ko-KR" altLang="en-US" sz="2400" dirty="0" smtClean="0"/>
              <a:t>授精</a:t>
            </a:r>
            <a:r>
              <a:rPr lang="en-US" altLang="ko-KR" sz="2400" dirty="0" smtClean="0"/>
              <a:t>)</a:t>
            </a:r>
            <a:endParaRPr lang="en-US" altLang="ko-KR" sz="20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ko-KR" sz="2000" dirty="0" smtClean="0"/>
              <a:t>  </a:t>
            </a:r>
            <a:r>
              <a:rPr lang="en-US" altLang="ko-KR" sz="2400" dirty="0" smtClean="0"/>
              <a:t>egg cleavage(</a:t>
            </a:r>
            <a:r>
              <a:rPr lang="ko-KR" altLang="en-US" sz="2400" dirty="0" smtClean="0"/>
              <a:t>난할</a:t>
            </a:r>
            <a:r>
              <a:rPr lang="en-US" altLang="ko-KR" sz="2400" dirty="0" smtClean="0"/>
              <a:t>) </a:t>
            </a:r>
            <a:r>
              <a:rPr lang="en-US" altLang="ko-KR" sz="2000" dirty="0" smtClean="0"/>
              <a:t>: </a:t>
            </a:r>
            <a:r>
              <a:rPr lang="ko-KR" altLang="en-US" sz="2000" dirty="0" smtClean="0"/>
              <a:t>수정란</a:t>
            </a:r>
            <a:r>
              <a:rPr lang="en-US" altLang="ko-KR" sz="2000" dirty="0" smtClean="0"/>
              <a:t>(2n) → 2 cell → 4 cell → 8cell ···→</a:t>
            </a:r>
            <a:br>
              <a:rPr lang="en-US" altLang="ko-KR" sz="2000" dirty="0" smtClean="0"/>
            </a:br>
            <a:r>
              <a:rPr lang="en-US" altLang="ko-KR" sz="2000" dirty="0" smtClean="0"/>
              <a:t>                                   </a:t>
            </a:r>
            <a:r>
              <a:rPr lang="en-US" altLang="ko-KR" sz="2000" dirty="0" err="1" smtClean="0"/>
              <a:t>morula</a:t>
            </a:r>
            <a:r>
              <a:rPr lang="en-US" altLang="ko-KR" sz="2000" dirty="0" smtClean="0"/>
              <a:t> → </a:t>
            </a:r>
            <a:r>
              <a:rPr lang="en-US" altLang="ko-KR" sz="2000" dirty="0" err="1" smtClean="0"/>
              <a:t>blastocyst</a:t>
            </a:r>
            <a:r>
              <a:rPr lang="en-US" altLang="ko-KR" sz="2000" dirty="0" smtClean="0"/>
              <a:t>(</a:t>
            </a:r>
            <a:r>
              <a:rPr lang="ko-KR" altLang="en-US" sz="2000" dirty="0" err="1" smtClean="0"/>
              <a:t>배반포</a:t>
            </a:r>
            <a:r>
              <a:rPr lang="en-US" altLang="ko-KR" sz="2000" dirty="0" smtClean="0"/>
              <a:t>) ···→ </a:t>
            </a:r>
            <a:r>
              <a:rPr lang="ko-KR" altLang="en-US" sz="2000" dirty="0" smtClean="0"/>
              <a:t>태아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ko-KR" altLang="en-US" sz="2000" dirty="0" smtClean="0"/>
              <a:t>    </a:t>
            </a:r>
            <a:r>
              <a:rPr lang="en-US" altLang="ko-KR" sz="2400" dirty="0" smtClean="0"/>
              <a:t>※ </a:t>
            </a:r>
            <a:r>
              <a:rPr lang="en-US" altLang="ko-KR" sz="2400" dirty="0" err="1" smtClean="0"/>
              <a:t>blastocyst</a:t>
            </a:r>
            <a:r>
              <a:rPr lang="en-US" altLang="ko-KR" sz="2400" dirty="0" smtClean="0"/>
              <a:t>(</a:t>
            </a:r>
            <a:r>
              <a:rPr lang="ko-KR" altLang="en-US" sz="2400" dirty="0" err="1" smtClean="0"/>
              <a:t>투명대</a:t>
            </a:r>
            <a:r>
              <a:rPr lang="en-US" altLang="ko-KR" sz="2400" dirty="0" smtClean="0"/>
              <a:t>) </a:t>
            </a:r>
            <a:r>
              <a:rPr lang="en-US" altLang="ko-KR" sz="2000" dirty="0" smtClean="0"/>
              <a:t>: </a:t>
            </a:r>
            <a:r>
              <a:rPr lang="ko-KR" altLang="en-US" sz="2000" dirty="0" err="1" smtClean="0">
                <a:solidFill>
                  <a:srgbClr val="FF0000"/>
                </a:solidFill>
              </a:rPr>
              <a:t>全能性</a:t>
            </a:r>
            <a:endParaRPr lang="ko-KR" altLang="en-US" sz="20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333375"/>
            <a:ext cx="7848600" cy="6192838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en-US" altLang="ko-KR" dirty="0" smtClean="0"/>
              <a:t>1. </a:t>
            </a:r>
            <a:r>
              <a:rPr lang="ko-KR" altLang="en-US" dirty="0" smtClean="0"/>
              <a:t>포유동물의 생식생리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endParaRPr lang="ko-KR" altLang="en-US" sz="2400" dirty="0" smtClean="0"/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ko-KR" altLang="en-US" sz="2400" dirty="0" smtClean="0"/>
              <a:t>생식현상</a:t>
            </a:r>
            <a:r>
              <a:rPr lang="ko-KR" altLang="en-US" sz="2000" dirty="0" smtClean="0"/>
              <a:t> 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ko-KR" altLang="en-US" sz="2000" dirty="0" smtClean="0"/>
              <a:t>    ♂ </a:t>
            </a:r>
            <a:r>
              <a:rPr lang="en-US" altLang="ko-KR" sz="2000" dirty="0" smtClean="0"/>
              <a:t>: </a:t>
            </a:r>
            <a:r>
              <a:rPr lang="ko-KR" altLang="en-US" sz="2000" dirty="0" smtClean="0"/>
              <a:t>정자 생산 → ♀의 생식기 주입 → 난자와 결합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ko-KR" altLang="en-US" sz="2000" dirty="0" smtClean="0"/>
              <a:t>    ♀ </a:t>
            </a:r>
            <a:r>
              <a:rPr lang="en-US" altLang="ko-KR" sz="2000" dirty="0" smtClean="0"/>
              <a:t>: </a:t>
            </a:r>
            <a:r>
              <a:rPr lang="ko-KR" altLang="en-US" sz="2000" dirty="0" smtClean="0"/>
              <a:t>난자 생산 → 배란 → 수정란 → 임신 → 분만 → 비유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endParaRPr lang="ko-KR" altLang="en-US" sz="2000" dirty="0" smtClean="0"/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en-US" altLang="ko-KR" dirty="0" smtClean="0"/>
              <a:t>1) </a:t>
            </a:r>
            <a:r>
              <a:rPr lang="ko-KR" altLang="en-US" dirty="0" smtClean="0"/>
              <a:t>포유동물의 생식기관</a:t>
            </a:r>
            <a:endParaRPr lang="ko-KR" altLang="en-US" sz="2400" dirty="0" smtClean="0"/>
          </a:p>
          <a:p>
            <a:pPr marL="609600" indent="-609600" eaLnBrk="1" hangingPunct="1">
              <a:defRPr/>
            </a:pPr>
            <a:endParaRPr lang="ko-KR" altLang="en-US" sz="2000" dirty="0" smtClean="0"/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ko-KR" altLang="en-US" sz="2000" dirty="0" smtClean="0"/>
              <a:t>    </a:t>
            </a:r>
            <a:r>
              <a:rPr lang="en-US" altLang="ko-KR" sz="2800" dirty="0" smtClean="0"/>
              <a:t>male reproductive organ(</a:t>
            </a:r>
            <a:r>
              <a:rPr lang="ko-KR" altLang="en-US" sz="2800" dirty="0" smtClean="0"/>
              <a:t>그림</a:t>
            </a:r>
            <a:r>
              <a:rPr lang="en-US" altLang="ko-KR" sz="2800" dirty="0" smtClean="0"/>
              <a:t>)</a:t>
            </a:r>
            <a:endParaRPr lang="en-US" altLang="ko-KR" sz="2000" dirty="0" smtClean="0"/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en-US" altLang="ko-KR" sz="2000" dirty="0" smtClean="0"/>
              <a:t>        testis(</a:t>
            </a:r>
            <a:r>
              <a:rPr lang="ko-KR" altLang="en-US" sz="2000" dirty="0" smtClean="0"/>
              <a:t>정소</a:t>
            </a:r>
            <a:r>
              <a:rPr lang="en-US" altLang="ko-KR" sz="2000" dirty="0" smtClean="0"/>
              <a:t>); </a:t>
            </a:r>
            <a:r>
              <a:rPr lang="ko-KR" altLang="en-US" sz="2000" dirty="0" smtClean="0"/>
              <a:t>정자</a:t>
            </a:r>
            <a:r>
              <a:rPr lang="en-US" altLang="ko-KR" sz="2000" dirty="0" smtClean="0"/>
              <a:t>, androgen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en-US" altLang="ko-KR" sz="2000" dirty="0" smtClean="0"/>
              <a:t>        </a:t>
            </a:r>
            <a:r>
              <a:rPr lang="en-US" altLang="ko-KR" sz="2000" dirty="0" err="1" smtClean="0"/>
              <a:t>epididymis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정소상체</a:t>
            </a:r>
            <a:r>
              <a:rPr lang="en-US" altLang="ko-KR" sz="2000" dirty="0" smtClean="0"/>
              <a:t>)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en-US" altLang="ko-KR" sz="2000" dirty="0" smtClean="0"/>
              <a:t>        vas deference(</a:t>
            </a:r>
            <a:r>
              <a:rPr lang="ko-KR" altLang="en-US" sz="2000" dirty="0" smtClean="0"/>
              <a:t>정관</a:t>
            </a:r>
            <a:r>
              <a:rPr lang="en-US" altLang="ko-KR" sz="2000" dirty="0" smtClean="0"/>
              <a:t>); </a:t>
            </a:r>
            <a:r>
              <a:rPr lang="ko-KR" altLang="en-US" sz="2000" dirty="0" err="1" smtClean="0"/>
              <a:t>부생식선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정낭선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전립선</a:t>
            </a:r>
            <a:r>
              <a:rPr lang="en-US" altLang="ko-KR" sz="2000" dirty="0" smtClean="0"/>
              <a:t>, </a:t>
            </a:r>
            <a:r>
              <a:rPr lang="ko-KR" altLang="en-US" sz="2000" dirty="0" err="1" smtClean="0"/>
              <a:t>요도구선</a:t>
            </a:r>
            <a:r>
              <a:rPr lang="en-US" altLang="ko-KR" sz="2000" dirty="0" smtClean="0"/>
              <a:t>)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en-US" altLang="ko-KR" sz="2000" dirty="0" smtClean="0"/>
              <a:t>        urethra(</a:t>
            </a:r>
            <a:r>
              <a:rPr lang="ko-KR" altLang="en-US" sz="2000" dirty="0" smtClean="0"/>
              <a:t>요도</a:t>
            </a:r>
            <a:r>
              <a:rPr lang="en-US" altLang="ko-KR" sz="2000" dirty="0" smtClean="0"/>
              <a:t>)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en-US" altLang="ko-KR" sz="2000" dirty="0" smtClean="0"/>
              <a:t>        penis(</a:t>
            </a:r>
            <a:r>
              <a:rPr lang="ko-KR" altLang="en-US" sz="2000" dirty="0" smtClean="0"/>
              <a:t>음경</a:t>
            </a:r>
            <a:r>
              <a:rPr lang="en-US" altLang="ko-KR" sz="2000" dirty="0" smtClean="0"/>
              <a:t>)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en-US" altLang="ko-KR" sz="2000" dirty="0" smtClean="0"/>
              <a:t>        scrotum(</a:t>
            </a:r>
            <a:r>
              <a:rPr lang="ko-KR" altLang="en-US" sz="2000" dirty="0" smtClean="0"/>
              <a:t>음낭</a:t>
            </a:r>
            <a:r>
              <a:rPr lang="en-US" altLang="ko-KR" sz="2000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0"/>
            <a:ext cx="75612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ko-KR" altLang="ko-KR" smtClean="0"/>
          </a:p>
        </p:txBody>
      </p:sp>
      <p:pic>
        <p:nvPicPr>
          <p:cNvPr id="13315" name="Picture 3" descr="생명과학-27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0"/>
            <a:ext cx="7634287" cy="68310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ko-KR" altLang="ko-KR" smtClean="0"/>
          </a:p>
        </p:txBody>
      </p:sp>
      <p:pic>
        <p:nvPicPr>
          <p:cNvPr id="14339" name="Picture 3" descr="생명과학-27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268413"/>
            <a:ext cx="9120188" cy="4684712"/>
          </a:xfr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584</Words>
  <Application>Microsoft Office PowerPoint</Application>
  <PresentationFormat>화면 슬라이드 쇼(4:3)</PresentationFormat>
  <Paragraphs>96</Paragraphs>
  <Slides>40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40</vt:i4>
      </vt:variant>
    </vt:vector>
  </HeadingPairs>
  <TitlesOfParts>
    <vt:vector size="41" baseType="lpstr"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user</dc:creator>
  <cp:lastModifiedBy>user</cp:lastModifiedBy>
  <cp:revision>1</cp:revision>
  <dcterms:created xsi:type="dcterms:W3CDTF">2010-06-11T07:53:08Z</dcterms:created>
  <dcterms:modified xsi:type="dcterms:W3CDTF">2010-06-11T07:53:23Z</dcterms:modified>
</cp:coreProperties>
</file>