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978F-840C-42E9-BF00-377339A8120F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0634-5024-4F49-9540-185F14FD1B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978F-840C-42E9-BF00-377339A8120F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0634-5024-4F49-9540-185F14FD1B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978F-840C-42E9-BF00-377339A8120F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0634-5024-4F49-9540-185F14FD1B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978F-840C-42E9-BF00-377339A8120F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0634-5024-4F49-9540-185F14FD1B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978F-840C-42E9-BF00-377339A8120F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0634-5024-4F49-9540-185F14FD1B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978F-840C-42E9-BF00-377339A8120F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0634-5024-4F49-9540-185F14FD1B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978F-840C-42E9-BF00-377339A8120F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0634-5024-4F49-9540-185F14FD1B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978F-840C-42E9-BF00-377339A8120F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0634-5024-4F49-9540-185F14FD1B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978F-840C-42E9-BF00-377339A8120F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0634-5024-4F49-9540-185F14FD1B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978F-840C-42E9-BF00-377339A8120F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0634-5024-4F49-9540-185F14FD1B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978F-840C-42E9-BF00-377339A8120F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0634-5024-4F49-9540-185F14FD1B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E978F-840C-42E9-BF00-377339A8120F}" type="datetimeFigureOut">
              <a:rPr lang="ko-KR" altLang="en-US" smtClean="0"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0634-5024-4F49-9540-185F14FD1B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88913"/>
            <a:ext cx="9144000" cy="5661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3)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메탄가스와 환경오염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(1) </a:t>
            </a:r>
            <a:r>
              <a:rPr kumimoji="0" lang="ko-KR" altLang="en-US" sz="19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축종별</a:t>
            </a: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메탄가스 발생량 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19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축종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급여사료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19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부숙도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처리방법 등에 따라 차이</a:t>
            </a:r>
            <a:b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(2) </a:t>
            </a: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메탄가스의 발생원과 발생량</a:t>
            </a:r>
            <a:b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    가축배설물 → 메탄가스 발생량 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약 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15%</a:t>
            </a:r>
            <a:b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반추동물 → 메탄가스 발생량 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1%/</a:t>
            </a: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년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증가 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가축의 수 증가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(3) </a:t>
            </a: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메탄가스가 지구환경에 미치는 영향</a:t>
            </a:r>
            <a:b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    가축분뇨 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혐기성 발효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) : </a:t>
            </a: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메탄가스 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5,000kcal/m</a:t>
            </a:r>
            <a:r>
              <a:rPr kumimoji="0" lang="en-US" altLang="ko-KR" sz="1900" i="0" u="none" strike="noStrike" kern="1200" cap="none" spc="0" normalizeH="0" baseline="3000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생성</a:t>
            </a:r>
            <a:b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    지구온난화의 원인 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CO</a:t>
            </a:r>
            <a:r>
              <a:rPr kumimoji="0" lang="en-US" altLang="ko-KR" sz="1900" i="0" u="none" strike="noStrike" kern="1200" cap="none" spc="0" normalizeH="0" baseline="-2500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N</a:t>
            </a:r>
            <a:r>
              <a:rPr kumimoji="0" lang="en-US" altLang="ko-KR" sz="1900" i="0" u="none" strike="noStrike" kern="1200" cap="none" spc="0" normalizeH="0" baseline="-2500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O, CFC</a:t>
            </a:r>
            <a:r>
              <a:rPr kumimoji="0" lang="en-US" altLang="ko-KR" sz="1900" i="0" u="none" strike="noStrike" kern="1200" cap="none" spc="0" normalizeH="0" baseline="-2500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19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염화불화탄소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), O</a:t>
            </a:r>
            <a:r>
              <a:rPr kumimoji="0" lang="en-US" altLang="ko-KR" sz="1900" i="0" u="none" strike="noStrike" kern="1200" cap="none" spc="0" normalizeH="0" baseline="-2500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b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                                 CH</a:t>
            </a:r>
            <a:r>
              <a:rPr kumimoji="0" lang="en-US" altLang="ko-KR" sz="1900" i="0" u="none" strike="noStrike" kern="1200" cap="none" spc="0" normalizeH="0" baseline="-2500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온실효과 기여도 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18%)</a:t>
            </a:r>
            <a:b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   </a:t>
            </a: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지구의 메탄가스 농도 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1900</a:t>
            </a: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년 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1.0   </a:t>
            </a:r>
            <a:r>
              <a:rPr kumimoji="0" lang="en-US" altLang="ko-KR" sz="19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ppm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                                   2000</a:t>
            </a:r>
            <a:r>
              <a:rPr kumimoji="0" lang="ko-KR" altLang="en-US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년 </a:t>
            </a:r>
            <a:r>
              <a:rPr kumimoji="0" lang="en-US" altLang="ko-KR" sz="19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1.92 </a:t>
            </a:r>
            <a:r>
              <a:rPr kumimoji="0" lang="en-US" altLang="ko-KR" sz="19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ppm</a:t>
            </a:r>
            <a:endParaRPr kumimoji="0" lang="en-US" altLang="ko-KR" sz="19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56165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ko-KR" sz="3200" b="1" dirty="0" smtClean="0"/>
              <a:t>4.</a:t>
            </a:r>
            <a:r>
              <a:rPr lang="ko-KR" altLang="en-US" sz="3200" b="1" dirty="0" smtClean="0"/>
              <a:t> 가축분뇨의 자원화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ko-KR" altLang="en-US" b="1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ko-KR" sz="2800" dirty="0" smtClean="0"/>
              <a:t>1) </a:t>
            </a:r>
            <a:r>
              <a:rPr lang="ko-KR" altLang="en-US" sz="2800" dirty="0" smtClean="0"/>
              <a:t>가축분뇨의 구성성분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ko-KR" alt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ko-KR" altLang="en-US" sz="1800" dirty="0" smtClean="0"/>
              <a:t>축산폐기물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분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뇨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깔짚</a:t>
            </a:r>
            <a:r>
              <a:rPr lang="en-US" altLang="ko-KR" sz="1800" dirty="0" smtClean="0"/>
              <a:t>, sludge </a:t>
            </a:r>
            <a:r>
              <a:rPr lang="ko-KR" altLang="en-US" sz="1800" dirty="0" smtClean="0"/>
              <a:t>등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ko-KR" altLang="en-US" sz="1800" dirty="0" smtClean="0"/>
              <a:t>      고형상 폐기물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섬유질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소화 </a:t>
            </a:r>
            <a:r>
              <a:rPr lang="en-US" altLang="ko-KR" sz="1800" dirty="0" smtClean="0"/>
              <a:t>×), </a:t>
            </a:r>
            <a:r>
              <a:rPr lang="ko-KR" altLang="en-US" sz="1800" dirty="0" err="1" smtClean="0"/>
              <a:t>깔짚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난분해성물질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혼합물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소화액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점액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미생물</a:t>
            </a:r>
            <a:r>
              <a:rPr lang="en-US" altLang="ko-KR" sz="1800" dirty="0" smtClean="0"/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ko-KR" sz="1800" dirty="0" smtClean="0"/>
              <a:t>      </a:t>
            </a:r>
            <a:r>
              <a:rPr lang="ko-KR" altLang="en-US" sz="1800" dirty="0" smtClean="0"/>
              <a:t>액상 폐기물   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수분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휘발성지방산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요소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요산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암모니아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가용무기물 등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ko-KR" altLang="en-US" sz="18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ko-KR" altLang="en-US" sz="1800" dirty="0" smtClean="0"/>
              <a:t>축산업 → 가축분뇨의 발생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폐기물 </a:t>
            </a:r>
            <a:r>
              <a:rPr lang="en-US" altLang="ko-KR" sz="1800" dirty="0" smtClean="0"/>
              <a:t>×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ko-KR" sz="1800" dirty="0" smtClean="0"/>
              <a:t>                                       </a:t>
            </a:r>
            <a:r>
              <a:rPr lang="ko-KR" altLang="en-US" sz="1800" dirty="0" smtClean="0"/>
              <a:t>자원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비료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사료</a:t>
            </a:r>
            <a:r>
              <a:rPr lang="en-US" altLang="ko-KR" sz="1800" dirty="0" smtClean="0"/>
              <a:t>, energy </a:t>
            </a:r>
            <a:r>
              <a:rPr lang="ko-KR" altLang="en-US" sz="1800" dirty="0" smtClean="0"/>
              <a:t>등</a:t>
            </a:r>
            <a:r>
              <a:rPr lang="en-US" altLang="ko-KR" sz="1800" dirty="0" smtClean="0"/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ko-KR" sz="18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ko-KR" altLang="en-US" sz="1800" dirty="0" smtClean="0"/>
              <a:t>구성성분 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축종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사료의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계절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유수량</a:t>
            </a:r>
            <a:r>
              <a:rPr lang="ko-KR" altLang="en-US" sz="1800" dirty="0" smtClean="0"/>
              <a:t> 등에 따라 차이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ko-KR" altLang="en-US" sz="1800" dirty="0" smtClean="0"/>
              <a:t>        유기물 함량   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표 </a:t>
            </a:r>
            <a:r>
              <a:rPr lang="en-US" altLang="ko-KR" sz="1800" dirty="0" smtClean="0"/>
              <a:t>13-1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ko-KR" sz="1800" dirty="0" smtClean="0"/>
              <a:t>        </a:t>
            </a:r>
            <a:r>
              <a:rPr lang="ko-KR" altLang="en-US" sz="1800" dirty="0" smtClean="0"/>
              <a:t>비료성분 함량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표 </a:t>
            </a:r>
            <a:r>
              <a:rPr lang="en-US" altLang="ko-KR" sz="1800" dirty="0" smtClean="0"/>
              <a:t>13-2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ko-KR" sz="1800" dirty="0" smtClean="0"/>
              <a:t>        </a:t>
            </a:r>
            <a:r>
              <a:rPr lang="ko-KR" altLang="en-US" sz="1800" dirty="0" smtClean="0"/>
              <a:t>영양소 함량   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표 </a:t>
            </a:r>
            <a:r>
              <a:rPr lang="en-US" altLang="ko-KR" sz="1800" dirty="0" smtClean="0"/>
              <a:t>13-3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2" y="643622"/>
            <a:ext cx="864399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smtClean="0"/>
              <a:t>3.</a:t>
            </a:r>
            <a:r>
              <a:rPr lang="ko-KR" altLang="en-US" sz="3200" b="1" dirty="0" smtClean="0"/>
              <a:t> 동물생산과 환경오염</a:t>
            </a:r>
            <a:r>
              <a:rPr lang="ko-KR" altLang="en-US" sz="2800" b="1" dirty="0" smtClean="0"/>
              <a:t/>
            </a:r>
            <a:br>
              <a:rPr lang="ko-KR" altLang="en-US" sz="2800" b="1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>  </a:t>
            </a:r>
            <a:r>
              <a:rPr lang="ko-KR" altLang="en-US" sz="2400" dirty="0" smtClean="0"/>
              <a:t>가축생산과 생태계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        소규모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배설물 ↓ → 구비로 이용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        대규모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배설물 ↑ → 환경오염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악취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해충발생 등</a:t>
            </a:r>
            <a:r>
              <a:rPr lang="en-US" altLang="ko-KR" dirty="0" smtClean="0"/>
              <a:t>) </a:t>
            </a:r>
            <a:r>
              <a:rPr lang="ko-KR" altLang="en-US" dirty="0" smtClean="0"/>
              <a:t>유발</a:t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  </a:t>
            </a:r>
            <a:r>
              <a:rPr lang="en-US" altLang="ko-KR" sz="2400" dirty="0" smtClean="0"/>
              <a:t>1) </a:t>
            </a:r>
            <a:r>
              <a:rPr lang="ko-KR" altLang="en-US" sz="2400" dirty="0" smtClean="0"/>
              <a:t>가축배설물 발생량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    </a:t>
            </a:r>
            <a:r>
              <a:rPr lang="en-US" altLang="ko-KR" dirty="0" smtClean="0"/>
              <a:t>(1) </a:t>
            </a:r>
            <a:r>
              <a:rPr lang="ko-KR" altLang="en-US" dirty="0" err="1" smtClean="0"/>
              <a:t>가축별</a:t>
            </a:r>
            <a:r>
              <a:rPr lang="ko-KR" altLang="en-US" dirty="0" smtClean="0"/>
              <a:t> 분뇨 발생량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표 </a:t>
            </a:r>
            <a:r>
              <a:rPr lang="en-US" altLang="ko-KR" dirty="0" smtClean="0"/>
              <a:t>12-2, 3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(2) </a:t>
            </a:r>
            <a:r>
              <a:rPr lang="ko-KR" altLang="en-US" dirty="0" err="1" smtClean="0"/>
              <a:t>축종별</a:t>
            </a:r>
            <a:r>
              <a:rPr lang="ko-KR" altLang="en-US" dirty="0" smtClean="0"/>
              <a:t> 가축분뇨의 발생량 추이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12-2</a:t>
            </a:r>
            <a:br>
              <a:rPr lang="en-US" altLang="ko-KR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44" y="214290"/>
            <a:ext cx="8786874" cy="6337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z="3200" b="1" dirty="0" smtClean="0"/>
              <a:t>2) </a:t>
            </a:r>
            <a:r>
              <a:rPr lang="ko-KR" altLang="en-US" sz="3200" b="1" dirty="0" smtClean="0"/>
              <a:t>가축분뇨의 퇴비화</a:t>
            </a:r>
          </a:p>
          <a:p>
            <a:pPr eaLnBrk="1" hangingPunct="1">
              <a:buFontTx/>
              <a:buNone/>
            </a:pPr>
            <a:endParaRPr lang="ko-KR" altLang="en-US" sz="2400" dirty="0" smtClean="0"/>
          </a:p>
          <a:p>
            <a:pPr eaLnBrk="1" hangingPunct="1">
              <a:buFontTx/>
              <a:buNone/>
            </a:pPr>
            <a:r>
              <a:rPr lang="ko-KR" altLang="en-US" sz="1800" dirty="0" smtClean="0"/>
              <a:t>有畜農業 → 家畜 </a:t>
            </a:r>
            <a:r>
              <a:rPr lang="en-US" altLang="ko-KR" sz="1800" dirty="0" smtClean="0"/>
              <a:t>+ </a:t>
            </a:r>
            <a:r>
              <a:rPr lang="ko-KR" altLang="en-US" sz="1800" dirty="0" smtClean="0"/>
              <a:t>경종농업</a:t>
            </a:r>
          </a:p>
          <a:p>
            <a:pPr eaLnBrk="1" hangingPunct="1">
              <a:buFontTx/>
              <a:buNone/>
            </a:pPr>
            <a:endParaRPr lang="ko-KR" altLang="en-US" sz="1800" dirty="0" smtClean="0"/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가축분뇨의 퇴비화 </a:t>
            </a:r>
            <a:r>
              <a:rPr lang="ko-KR" altLang="en-US" sz="2400" dirty="0" err="1" smtClean="0"/>
              <a:t>잇점</a:t>
            </a:r>
            <a:endParaRPr lang="ko-KR" altLang="en-US" sz="2400" dirty="0" smtClean="0"/>
          </a:p>
          <a:p>
            <a:pPr eaLnBrk="1" hangingPunct="1">
              <a:buFontTx/>
              <a:buNone/>
            </a:pPr>
            <a:r>
              <a:rPr lang="ko-KR" altLang="en-US" sz="1800" dirty="0" smtClean="0"/>
              <a:t>    비료성분   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질소</a:t>
            </a:r>
            <a:r>
              <a:rPr lang="en-US" altLang="ko-KR" sz="1800" dirty="0" smtClean="0"/>
              <a:t>(N), </a:t>
            </a:r>
            <a:r>
              <a:rPr lang="ko-KR" altLang="en-US" sz="1800" dirty="0" smtClean="0"/>
              <a:t>인산</a:t>
            </a:r>
            <a:r>
              <a:rPr lang="en-US" altLang="ko-KR" sz="1800" dirty="0" smtClean="0"/>
              <a:t>(P), </a:t>
            </a:r>
            <a:r>
              <a:rPr lang="ko-KR" altLang="en-US" sz="1800" dirty="0" smtClean="0"/>
              <a:t>칼륨</a:t>
            </a:r>
            <a:r>
              <a:rPr lang="en-US" altLang="ko-KR" sz="1800" dirty="0" smtClean="0"/>
              <a:t>(K)</a:t>
            </a:r>
          </a:p>
          <a:p>
            <a:pPr eaLnBrk="1" hangingPunct="1">
              <a:buFontTx/>
              <a:buNone/>
            </a:pPr>
            <a:r>
              <a:rPr lang="en-US" altLang="ko-KR" sz="1800" dirty="0" smtClean="0"/>
              <a:t>    </a:t>
            </a:r>
            <a:r>
              <a:rPr lang="ko-KR" altLang="en-US" sz="1800" dirty="0" smtClean="0"/>
              <a:t>미량원소   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칼슘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마그네슘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구리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아연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망간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붕소 등</a:t>
            </a:r>
          </a:p>
          <a:p>
            <a:pPr eaLnBrk="1" hangingPunct="1">
              <a:buFontTx/>
              <a:buNone/>
            </a:pPr>
            <a:r>
              <a:rPr lang="ko-KR" altLang="en-US" sz="1800" dirty="0" smtClean="0"/>
              <a:t>    지효성비료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영양분이 토양 내에 축적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화학비료 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속효성</a:t>
            </a:r>
            <a:r>
              <a:rPr lang="ko-KR" altLang="en-US" sz="1800" dirty="0" smtClean="0"/>
              <a:t> 비료</a:t>
            </a:r>
            <a:r>
              <a:rPr lang="en-US" altLang="ko-KR" sz="1800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altLang="ko-KR" sz="1800" dirty="0" smtClean="0"/>
              <a:t>    </a:t>
            </a:r>
            <a:r>
              <a:rPr lang="ko-KR" altLang="en-US" sz="1800" dirty="0" smtClean="0"/>
              <a:t>토양개량 촉진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생물학적</a:t>
            </a:r>
            <a:r>
              <a:rPr lang="en-US" altLang="ko-KR" sz="1800" dirty="0" smtClean="0"/>
              <a:t>) : </a:t>
            </a:r>
          </a:p>
          <a:p>
            <a:pPr eaLnBrk="1" hangingPunct="1">
              <a:buFontTx/>
              <a:buNone/>
            </a:pPr>
            <a:r>
              <a:rPr lang="en-US" altLang="ko-KR" sz="1800" dirty="0" smtClean="0"/>
              <a:t>               </a:t>
            </a:r>
            <a:r>
              <a:rPr lang="ko-KR" altLang="en-US" sz="1800" dirty="0" smtClean="0"/>
              <a:t>토양미생물의 성장과 번식 촉진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토양미생물의 영양원</a:t>
            </a:r>
            <a:r>
              <a:rPr lang="en-US" altLang="ko-KR" sz="1800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altLang="ko-KR" sz="1800" dirty="0" smtClean="0"/>
              <a:t>               </a:t>
            </a:r>
            <a:r>
              <a:rPr lang="ko-KR" altLang="en-US" sz="1800" dirty="0" smtClean="0"/>
              <a:t>병원미생물의 성장 억제</a:t>
            </a:r>
          </a:p>
          <a:p>
            <a:pPr eaLnBrk="1" hangingPunct="1">
              <a:buFontTx/>
              <a:buNone/>
            </a:pPr>
            <a:r>
              <a:rPr lang="ko-KR" altLang="en-US" sz="1800" dirty="0" smtClean="0"/>
              <a:t>               병충해에 대한 저항성 증가</a:t>
            </a:r>
          </a:p>
          <a:p>
            <a:pPr eaLnBrk="1" hangingPunct="1">
              <a:buFontTx/>
              <a:buNone/>
            </a:pPr>
            <a:r>
              <a:rPr lang="ko-KR" altLang="en-US" sz="1800" dirty="0" smtClean="0"/>
              <a:t>               영양분 공급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유용 미생물 → 토양 내 유기물과 무기물 분해</a:t>
            </a:r>
            <a:r>
              <a:rPr lang="en-US" altLang="ko-KR" sz="1800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altLang="ko-KR" sz="1800" dirty="0" smtClean="0"/>
              <a:t>    </a:t>
            </a:r>
            <a:r>
              <a:rPr lang="ko-KR" altLang="en-US" sz="1800" dirty="0" smtClean="0"/>
              <a:t>토양구조 변화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물리적</a:t>
            </a:r>
            <a:r>
              <a:rPr lang="en-US" altLang="ko-KR" sz="1800" dirty="0" smtClean="0"/>
              <a:t>) : </a:t>
            </a:r>
            <a:r>
              <a:rPr lang="ko-KR" altLang="en-US" sz="1800" dirty="0" smtClean="0"/>
              <a:t>토양의 </a:t>
            </a:r>
            <a:r>
              <a:rPr lang="ko-KR" altLang="en-US" sz="1800" dirty="0" err="1" smtClean="0"/>
              <a:t>단립구조</a:t>
            </a:r>
            <a:r>
              <a:rPr lang="ko-KR" altLang="en-US" sz="1800" dirty="0" smtClean="0"/>
              <a:t> 형성</a:t>
            </a:r>
          </a:p>
          <a:p>
            <a:pPr eaLnBrk="1" hangingPunct="1">
              <a:buFontTx/>
              <a:buNone/>
            </a:pPr>
            <a:r>
              <a:rPr lang="ko-KR" altLang="en-US" sz="1800" dirty="0" smtClean="0"/>
              <a:t>               통기성</a:t>
            </a:r>
          </a:p>
          <a:p>
            <a:pPr eaLnBrk="1" hangingPunct="1">
              <a:buFontTx/>
              <a:buNone/>
            </a:pPr>
            <a:r>
              <a:rPr lang="ko-KR" altLang="en-US" sz="1800" dirty="0" smtClean="0"/>
              <a:t>               </a:t>
            </a:r>
            <a:r>
              <a:rPr lang="ko-KR" altLang="en-US" sz="1800" dirty="0" err="1" smtClean="0"/>
              <a:t>투수성</a:t>
            </a:r>
            <a:r>
              <a:rPr lang="ko-KR" altLang="en-US" sz="1800" dirty="0" smtClean="0"/>
              <a:t>     증대 → 작물의 양분과 수분의 흡수기능 향상</a:t>
            </a:r>
          </a:p>
          <a:p>
            <a:pPr eaLnBrk="1" hangingPunct="1">
              <a:buFontTx/>
              <a:buNone/>
            </a:pPr>
            <a:r>
              <a:rPr lang="ko-KR" altLang="en-US" sz="1800" dirty="0" smtClean="0"/>
              <a:t>               </a:t>
            </a:r>
            <a:r>
              <a:rPr lang="ko-KR" altLang="en-US" sz="1800" dirty="0" err="1" smtClean="0"/>
              <a:t>보수력</a:t>
            </a:r>
            <a:endParaRPr lang="ko-KR" altLang="en-US" sz="1800" dirty="0" smtClean="0"/>
          </a:p>
        </p:txBody>
      </p:sp>
      <p:sp>
        <p:nvSpPr>
          <p:cNvPr id="57347" name="AutoShape 3"/>
          <p:cNvSpPr>
            <a:spLocks/>
          </p:cNvSpPr>
          <p:nvPr/>
        </p:nvSpPr>
        <p:spPr bwMode="auto">
          <a:xfrm>
            <a:off x="2214546" y="5286388"/>
            <a:ext cx="144462" cy="792163"/>
          </a:xfrm>
          <a:prstGeom prst="rightBrace">
            <a:avLst>
              <a:gd name="adj1" fmla="val 456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60350"/>
            <a:ext cx="8101012" cy="630872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ko-KR" altLang="en-US" sz="2800" smtClean="0"/>
              <a:t>분뇨의 처리 방법</a:t>
            </a:r>
          </a:p>
          <a:p>
            <a:pPr marL="609600" indent="-609600" eaLnBrk="1" hangingPunct="1">
              <a:buFontTx/>
              <a:buNone/>
            </a:pPr>
            <a:endParaRPr lang="ko-KR" altLang="en-US" sz="1800" smtClean="0"/>
          </a:p>
          <a:p>
            <a:pPr marL="609600" indent="-609600" eaLnBrk="1" hangingPunct="1">
              <a:buFontTx/>
              <a:buNone/>
            </a:pPr>
            <a:r>
              <a:rPr lang="en-US" altLang="ko-KR" sz="1800" smtClean="0"/>
              <a:t>(1) </a:t>
            </a:r>
            <a:r>
              <a:rPr lang="ko-KR" altLang="en-US" sz="1800" smtClean="0"/>
              <a:t>건조처리 퇴비</a:t>
            </a:r>
          </a:p>
          <a:p>
            <a:pPr marL="609600" indent="-609600" eaLnBrk="1" hangingPunct="1">
              <a:buFontTx/>
              <a:buNone/>
            </a:pPr>
            <a:r>
              <a:rPr lang="ko-KR" altLang="en-US" sz="1800" smtClean="0"/>
              <a:t>      자연건조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시간↑</a:t>
            </a:r>
          </a:p>
          <a:p>
            <a:pPr marL="609600" indent="-609600" eaLnBrk="1" hangingPunct="1">
              <a:buFontTx/>
              <a:buNone/>
            </a:pPr>
            <a:r>
              <a:rPr lang="ko-KR" altLang="en-US" sz="1800" smtClean="0"/>
              <a:t>      화력건조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시간↓</a:t>
            </a:r>
            <a:r>
              <a:rPr lang="en-US" altLang="ko-KR" sz="1800" smtClean="0"/>
              <a:t>, </a:t>
            </a:r>
            <a:r>
              <a:rPr lang="ko-KR" altLang="en-US" sz="1800" smtClean="0"/>
              <a:t>악취↑</a:t>
            </a:r>
            <a:r>
              <a:rPr lang="en-US" altLang="ko-KR" sz="1800" smtClean="0"/>
              <a:t>, </a:t>
            </a:r>
            <a:r>
              <a:rPr lang="ko-KR" altLang="en-US" sz="1800" smtClean="0"/>
              <a:t>에너지소모↑</a:t>
            </a:r>
          </a:p>
          <a:p>
            <a:pPr marL="609600" indent="-609600" eaLnBrk="1" hangingPunct="1">
              <a:buFontTx/>
              <a:buNone/>
            </a:pPr>
            <a:endParaRPr lang="ko-KR" altLang="en-US" sz="1800" smtClean="0"/>
          </a:p>
          <a:p>
            <a:pPr marL="609600" indent="-609600" eaLnBrk="1" hangingPunct="1">
              <a:buFontTx/>
              <a:buNone/>
            </a:pPr>
            <a:r>
              <a:rPr lang="en-US" altLang="ko-KR" sz="1800" smtClean="0"/>
              <a:t>(2) </a:t>
            </a:r>
            <a:r>
              <a:rPr lang="ko-KR" altLang="en-US" sz="1800" smtClean="0"/>
              <a:t>발효처리 퇴비</a:t>
            </a:r>
          </a:p>
          <a:p>
            <a:pPr marL="609600" indent="-609600" eaLnBrk="1" hangingPunct="1">
              <a:buFontTx/>
              <a:buNone/>
            </a:pPr>
            <a:r>
              <a:rPr lang="ko-KR" altLang="en-US" sz="1800" smtClean="0"/>
              <a:t>      단순퇴적    </a:t>
            </a:r>
            <a:r>
              <a:rPr lang="en-US" altLang="ko-KR" sz="1800" smtClean="0"/>
              <a:t>: </a:t>
            </a:r>
            <a:r>
              <a:rPr lang="ko-KR" altLang="en-US" sz="1800" smtClean="0"/>
              <a:t>계류식 우사</a:t>
            </a:r>
            <a:r>
              <a:rPr lang="en-US" altLang="ko-KR" sz="1800" smtClean="0"/>
              <a:t>, </a:t>
            </a:r>
            <a:r>
              <a:rPr lang="ko-KR" altLang="en-US" sz="1800" smtClean="0"/>
              <a:t>톱밥발효 우사</a:t>
            </a:r>
            <a:r>
              <a:rPr lang="en-US" altLang="ko-KR" sz="1800" smtClean="0"/>
              <a:t>, </a:t>
            </a:r>
            <a:r>
              <a:rPr lang="ko-KR" altLang="en-US" sz="1800" smtClean="0"/>
              <a:t>개방식 우사 → 악취↑</a:t>
            </a:r>
            <a:r>
              <a:rPr lang="en-US" altLang="ko-KR" sz="1800" smtClean="0"/>
              <a:t>, </a:t>
            </a:r>
            <a:r>
              <a:rPr lang="ko-KR" altLang="en-US" sz="1800" smtClean="0"/>
              <a:t>시간↑</a:t>
            </a:r>
          </a:p>
          <a:p>
            <a:pPr marL="609600" indent="-609600" eaLnBrk="1" hangingPunct="1">
              <a:buFontTx/>
              <a:buNone/>
            </a:pPr>
            <a:r>
              <a:rPr lang="ko-KR" altLang="en-US" sz="1800" smtClean="0"/>
              <a:t>      발효건조기 </a:t>
            </a:r>
            <a:r>
              <a:rPr lang="en-US" altLang="ko-KR" sz="1800" smtClean="0"/>
              <a:t>: </a:t>
            </a:r>
            <a:r>
              <a:rPr lang="ko-KR" altLang="en-US" sz="1800" smtClean="0"/>
              <a:t>혐기성 발효</a:t>
            </a:r>
            <a:r>
              <a:rPr lang="en-US" altLang="ko-KR" sz="1800" smtClean="0"/>
              <a:t>(38~55℃) → </a:t>
            </a:r>
            <a:r>
              <a:rPr lang="ko-KR" altLang="en-US" sz="1800" smtClean="0"/>
              <a:t>병균사멸↓</a:t>
            </a:r>
            <a:r>
              <a:rPr lang="en-US" altLang="ko-KR" sz="1800" smtClean="0"/>
              <a:t>, </a:t>
            </a:r>
            <a:r>
              <a:rPr lang="ko-KR" altLang="en-US" sz="1800" smtClean="0"/>
              <a:t>악취↑</a:t>
            </a:r>
          </a:p>
          <a:p>
            <a:pPr marL="609600" indent="-609600" eaLnBrk="1" hangingPunct="1">
              <a:buFontTx/>
              <a:buNone/>
            </a:pPr>
            <a:r>
              <a:rPr lang="ko-KR" altLang="en-US" sz="1800" smtClean="0"/>
              <a:t>                        호기성 발효 → 시간↓</a:t>
            </a:r>
            <a:r>
              <a:rPr lang="en-US" altLang="ko-KR" sz="1800" smtClean="0"/>
              <a:t>, </a:t>
            </a:r>
            <a:r>
              <a:rPr lang="ko-KR" altLang="en-US" sz="1800" smtClean="0"/>
              <a:t>악취↓</a:t>
            </a:r>
            <a:r>
              <a:rPr lang="en-US" altLang="ko-KR" sz="1800" smtClean="0"/>
              <a:t>, </a:t>
            </a:r>
            <a:r>
              <a:rPr lang="ko-KR" altLang="en-US" sz="1800" smtClean="0"/>
              <a:t>병균사멸↑</a:t>
            </a:r>
            <a:r>
              <a:rPr lang="en-US" altLang="ko-KR" sz="1800" smtClean="0"/>
              <a:t>, </a:t>
            </a:r>
            <a:r>
              <a:rPr lang="ko-KR" altLang="en-US" sz="1800" smtClean="0"/>
              <a:t>비용↑</a:t>
            </a:r>
          </a:p>
          <a:p>
            <a:pPr marL="609600" indent="-609600" eaLnBrk="1" hangingPunct="1">
              <a:buFontTx/>
              <a:buNone/>
            </a:pPr>
            <a:endParaRPr lang="ko-KR" altLang="en-US" sz="1800" smtClean="0"/>
          </a:p>
          <a:p>
            <a:pPr marL="609600" indent="-609600" eaLnBrk="1" hangingPunct="1">
              <a:buFontTx/>
              <a:buNone/>
            </a:pPr>
            <a:r>
              <a:rPr lang="en-US" altLang="ko-KR" sz="1800" smtClean="0"/>
              <a:t>(3) </a:t>
            </a:r>
            <a:r>
              <a:rPr lang="ko-KR" altLang="en-US" sz="1800" smtClean="0"/>
              <a:t>액상처리 퇴비</a:t>
            </a:r>
          </a:p>
          <a:p>
            <a:pPr marL="609600" indent="-609600" eaLnBrk="1" hangingPunct="1">
              <a:buFontTx/>
              <a:buNone/>
            </a:pPr>
            <a:r>
              <a:rPr lang="ko-KR" altLang="en-US" sz="1800" smtClean="0"/>
              <a:t>      액상분뇨    </a:t>
            </a:r>
            <a:r>
              <a:rPr lang="en-US" altLang="ko-KR" sz="1800" smtClean="0"/>
              <a:t>: </a:t>
            </a:r>
            <a:r>
              <a:rPr lang="ko-KR" altLang="en-US" sz="1800" smtClean="0"/>
              <a:t>분</a:t>
            </a:r>
            <a:r>
              <a:rPr lang="en-US" altLang="ko-KR" sz="1800" smtClean="0"/>
              <a:t>, </a:t>
            </a:r>
            <a:r>
              <a:rPr lang="ko-KR" altLang="en-US" sz="1800" smtClean="0"/>
              <a:t>뇨</a:t>
            </a:r>
            <a:r>
              <a:rPr lang="en-US" altLang="ko-KR" sz="1800" smtClean="0"/>
              <a:t>, </a:t>
            </a:r>
            <a:r>
              <a:rPr lang="ko-KR" altLang="en-US" sz="1800" smtClean="0"/>
              <a:t>사료</a:t>
            </a:r>
            <a:r>
              <a:rPr lang="en-US" altLang="ko-KR" sz="1800" smtClean="0"/>
              <a:t>, </a:t>
            </a:r>
            <a:r>
              <a:rPr lang="ko-KR" altLang="en-US" sz="1800" smtClean="0"/>
              <a:t>짚</a:t>
            </a:r>
            <a:r>
              <a:rPr lang="en-US" altLang="ko-KR" sz="1800" smtClean="0"/>
              <a:t>, </a:t>
            </a:r>
            <a:r>
              <a:rPr lang="ko-KR" altLang="en-US" sz="1800" smtClean="0"/>
              <a:t>청소수 등</a:t>
            </a:r>
            <a:r>
              <a:rPr lang="en-US" altLang="ko-KR" sz="1800" smtClean="0"/>
              <a:t>(</a:t>
            </a:r>
            <a:r>
              <a:rPr lang="ko-KR" altLang="en-US" sz="1800" smtClean="0"/>
              <a:t>수분↑</a:t>
            </a:r>
            <a:r>
              <a:rPr lang="en-US" altLang="ko-KR" sz="1800" smtClean="0"/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altLang="ko-KR" sz="1800" smtClean="0"/>
              <a:t>      </a:t>
            </a:r>
            <a:r>
              <a:rPr lang="ko-KR" altLang="en-US" sz="1800" smtClean="0"/>
              <a:t>액비화처리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저장탱크</a:t>
            </a:r>
            <a:r>
              <a:rPr lang="en-US" altLang="ko-KR" sz="1800" smtClean="0"/>
              <a:t>, </a:t>
            </a:r>
            <a:r>
              <a:rPr lang="ko-KR" altLang="en-US" sz="1800" smtClean="0"/>
              <a:t>살포기 → 경비↓</a:t>
            </a:r>
            <a:r>
              <a:rPr lang="en-US" altLang="ko-KR" sz="1800" smtClean="0"/>
              <a:t>, </a:t>
            </a:r>
            <a:r>
              <a:rPr lang="ko-KR" altLang="en-US" sz="1800" smtClean="0"/>
              <a:t>악취↑</a:t>
            </a:r>
          </a:p>
          <a:p>
            <a:pPr marL="609600" indent="-609600" eaLnBrk="1" hangingPunct="1">
              <a:buFontTx/>
              <a:buNone/>
            </a:pPr>
            <a:r>
              <a:rPr lang="ko-KR" altLang="en-US" sz="1800" smtClean="0"/>
              <a:t>      발효처리    </a:t>
            </a:r>
            <a:r>
              <a:rPr lang="en-US" altLang="ko-KR" sz="1800" smtClean="0"/>
              <a:t>: </a:t>
            </a:r>
            <a:r>
              <a:rPr lang="ko-KR" altLang="en-US" sz="1800" smtClean="0"/>
              <a:t>혐기성</a:t>
            </a:r>
            <a:r>
              <a:rPr lang="en-US" altLang="ko-KR" sz="1800" smtClean="0"/>
              <a:t>, </a:t>
            </a:r>
            <a:r>
              <a:rPr lang="ko-KR" altLang="en-US" sz="1800" smtClean="0"/>
              <a:t>호기성 → 저장탱크</a:t>
            </a:r>
          </a:p>
          <a:p>
            <a:pPr marL="609600" indent="-609600" eaLnBrk="1" hangingPunct="1">
              <a:buFontTx/>
              <a:buNone/>
            </a:pPr>
            <a:endParaRPr lang="ko-KR" altLang="en-US" sz="1800" smtClean="0"/>
          </a:p>
          <a:p>
            <a:pPr marL="609600" indent="-609600" eaLnBrk="1" hangingPunct="1">
              <a:buFontTx/>
              <a:buNone/>
            </a:pPr>
            <a:r>
              <a:rPr lang="en-US" altLang="ko-KR" sz="1800" smtClean="0"/>
              <a:t>(4) </a:t>
            </a:r>
            <a:r>
              <a:rPr lang="ko-KR" altLang="en-US" sz="1800" smtClean="0"/>
              <a:t>가축분뇨의 퇴비화 이용 </a:t>
            </a:r>
            <a:r>
              <a:rPr lang="en-US" altLang="ko-KR" sz="1800" smtClean="0"/>
              <a:t>: 4,265</a:t>
            </a:r>
            <a:r>
              <a:rPr lang="ko-KR" altLang="en-US" sz="1800" smtClean="0"/>
              <a:t>만</a:t>
            </a:r>
            <a:r>
              <a:rPr lang="en-US" altLang="ko-KR" sz="1800" smtClean="0"/>
              <a:t>t/</a:t>
            </a:r>
            <a:r>
              <a:rPr lang="ko-KR" altLang="en-US" sz="1800" smtClean="0"/>
              <a:t>년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282" y="765175"/>
            <a:ext cx="8715436" cy="5521345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r>
              <a:rPr lang="en-US" altLang="ko-KR" sz="3200" b="1" dirty="0" smtClean="0"/>
              <a:t>3) </a:t>
            </a:r>
            <a:r>
              <a:rPr lang="ko-KR" altLang="en-US" sz="3200" b="1" dirty="0" smtClean="0"/>
              <a:t>가축분뇨의 사료화</a:t>
            </a:r>
          </a:p>
          <a:p>
            <a:pPr marL="609600" indent="-609600" eaLnBrk="1" hangingPunct="1">
              <a:buFontTx/>
              <a:buNone/>
            </a:pPr>
            <a:endParaRPr lang="ko-KR" altLang="en-US" sz="2400" dirty="0" smtClean="0"/>
          </a:p>
          <a:p>
            <a:pPr marL="609600" indent="-609600" eaLnBrk="1" hangingPunct="1">
              <a:buFontTx/>
              <a:buNone/>
            </a:pPr>
            <a:r>
              <a:rPr lang="ko-KR" altLang="en-US" sz="2000" dirty="0" smtClean="0"/>
              <a:t>불소화물 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조섬유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광물질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비타민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단백질 등</a:t>
            </a:r>
          </a:p>
          <a:p>
            <a:pPr marL="609600" indent="-609600" eaLnBrk="1" hangingPunct="1">
              <a:buFontTx/>
              <a:buNone/>
            </a:pPr>
            <a:r>
              <a:rPr lang="ko-KR" altLang="en-US" sz="2000" dirty="0" smtClean="0"/>
              <a:t>사료화 문제점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약품잔류물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중금속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병원성 물질 등 → 제거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조리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가공</a:t>
            </a:r>
            <a:r>
              <a:rPr lang="en-US" altLang="ko-KR" sz="2000" dirty="0" smtClean="0"/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ko-KR" altLang="en-US" sz="2000" dirty="0" smtClean="0"/>
              <a:t>조리</a:t>
            </a:r>
            <a:r>
              <a:rPr lang="en-US" altLang="ko-KR" sz="2000" dirty="0" smtClean="0">
                <a:latin typeface="Arial" charset="0"/>
              </a:rPr>
              <a:t>·</a:t>
            </a:r>
            <a:r>
              <a:rPr lang="ko-KR" altLang="en-US" sz="2000" dirty="0" smtClean="0"/>
              <a:t>가공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탈수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호기성 처리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담근 먹이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화학적 처리 →</a:t>
            </a:r>
          </a:p>
          <a:p>
            <a:pPr marL="609600" indent="-609600" eaLnBrk="1" hangingPunct="1">
              <a:buFontTx/>
              <a:buNone/>
            </a:pPr>
            <a:r>
              <a:rPr lang="ko-KR" altLang="en-US" sz="2000" dirty="0" smtClean="0"/>
              <a:t>                                                          영양소 분석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안전성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기호성</a:t>
            </a:r>
            <a:r>
              <a:rPr lang="ko-KR" altLang="en-US" sz="2000" dirty="0" smtClean="0"/>
              <a:t> </a:t>
            </a:r>
          </a:p>
          <a:p>
            <a:pPr marL="609600" indent="-609600" eaLnBrk="1" hangingPunct="1">
              <a:buFontTx/>
              <a:buNone/>
            </a:pPr>
            <a:endParaRPr lang="ko-KR" altLang="en-US" sz="2000" dirty="0" smtClean="0"/>
          </a:p>
          <a:p>
            <a:pPr marL="609600" indent="-609600" eaLnBrk="1" hangingPunct="1">
              <a:buFontTx/>
              <a:buAutoNum type="arabicParenBoth"/>
            </a:pPr>
            <a:r>
              <a:rPr lang="ko-KR" altLang="en-US" sz="2000" dirty="0" smtClean="0"/>
              <a:t>사료화가 가능한 가축분뇨</a:t>
            </a:r>
            <a:endParaRPr lang="en-US" altLang="ko-KR" sz="2000" dirty="0" smtClean="0"/>
          </a:p>
          <a:p>
            <a:pPr marL="609600" indent="-609600" eaLnBrk="1" hangingPunct="1">
              <a:buFontTx/>
              <a:buAutoNum type="arabicParenBoth"/>
            </a:pPr>
            <a:endParaRPr lang="ko-KR" altLang="en-US" sz="2000" dirty="0" smtClean="0"/>
          </a:p>
          <a:p>
            <a:pPr marL="609600" indent="-609600" eaLnBrk="1" hangingPunct="1">
              <a:buFontTx/>
              <a:buNone/>
            </a:pPr>
            <a:r>
              <a:rPr lang="ko-KR" altLang="en-US" sz="2000" dirty="0" smtClean="0"/>
              <a:t>      단위가축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단백질 </a:t>
            </a:r>
            <a:r>
              <a:rPr lang="en-US" altLang="ko-KR" sz="2000" dirty="0" smtClean="0"/>
              <a:t>12~14%, </a:t>
            </a:r>
            <a:r>
              <a:rPr lang="ko-KR" altLang="en-US" sz="2000" dirty="0" smtClean="0"/>
              <a:t>탄수화물 </a:t>
            </a:r>
            <a:r>
              <a:rPr lang="en-US" altLang="ko-KR" sz="2000" dirty="0" smtClean="0"/>
              <a:t>40~70%</a:t>
            </a:r>
          </a:p>
          <a:p>
            <a:pPr marL="609600" indent="-609600" eaLnBrk="1" hangingPunct="1">
              <a:buFontTx/>
              <a:buNone/>
            </a:pPr>
            <a:r>
              <a:rPr lang="en-US" altLang="ko-KR" sz="2000" dirty="0" smtClean="0"/>
              <a:t>      </a:t>
            </a:r>
            <a:r>
              <a:rPr lang="ko-KR" altLang="en-US" sz="2000" dirty="0" err="1" smtClean="0"/>
              <a:t>육계분</a:t>
            </a:r>
            <a:r>
              <a:rPr lang="ko-KR" altLang="en-US" sz="2000" dirty="0" smtClean="0"/>
              <a:t>   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수분↓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단백질↑</a:t>
            </a:r>
            <a:r>
              <a:rPr lang="en-US" altLang="ko-KR" sz="2000" dirty="0" smtClean="0"/>
              <a:t>, TDN↑</a:t>
            </a:r>
          </a:p>
          <a:p>
            <a:pPr marL="609600" indent="-609600" eaLnBrk="1" hangingPunct="1">
              <a:buFontTx/>
              <a:buNone/>
            </a:pPr>
            <a:r>
              <a:rPr lang="en-US" altLang="ko-KR" sz="2000" dirty="0" smtClean="0"/>
              <a:t>      </a:t>
            </a:r>
            <a:r>
              <a:rPr lang="ko-KR" altLang="en-US" sz="2000" dirty="0" err="1" smtClean="0"/>
              <a:t>돈분</a:t>
            </a:r>
            <a:r>
              <a:rPr lang="ko-KR" altLang="en-US" sz="2000" dirty="0" smtClean="0"/>
              <a:t>      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수분↑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단백질↑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광물질↑</a:t>
            </a:r>
            <a:r>
              <a:rPr lang="en-US" altLang="ko-KR" sz="2000" dirty="0" smtClean="0"/>
              <a:t>, TDN↓</a:t>
            </a:r>
          </a:p>
          <a:p>
            <a:pPr marL="609600" indent="-609600" eaLnBrk="1" hangingPunct="1">
              <a:buFontTx/>
              <a:buNone/>
            </a:pPr>
            <a:r>
              <a:rPr lang="en-US" altLang="ko-KR" sz="2000" dirty="0" smtClean="0"/>
              <a:t>      </a:t>
            </a:r>
            <a:r>
              <a:rPr lang="ko-KR" altLang="en-US" sz="2000" dirty="0" smtClean="0"/>
              <a:t>우분      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단백질↓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섬유소↑</a:t>
            </a:r>
          </a:p>
          <a:p>
            <a:pPr marL="609600" indent="-609600" eaLnBrk="1" hangingPunct="1">
              <a:buFontTx/>
              <a:buNone/>
            </a:pPr>
            <a:r>
              <a:rPr lang="ko-KR" altLang="en-US" sz="2000" dirty="0" smtClean="0"/>
              <a:t>     ∴ </a:t>
            </a:r>
            <a:r>
              <a:rPr lang="ko-KR" altLang="en-US" sz="2000" dirty="0" err="1" smtClean="0"/>
              <a:t>육계분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사료자원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4679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z="1800" smtClean="0"/>
              <a:t>(2) </a:t>
            </a:r>
            <a:r>
              <a:rPr lang="ko-KR" altLang="en-US" sz="1800" smtClean="0"/>
              <a:t>가축분의 조리</a:t>
            </a:r>
            <a:r>
              <a:rPr lang="en-US" altLang="ko-KR" sz="1800" smtClean="0">
                <a:latin typeface="Arial" charset="0"/>
              </a:rPr>
              <a:t>·</a:t>
            </a:r>
            <a:r>
              <a:rPr lang="ko-KR" altLang="en-US" sz="1800" smtClean="0"/>
              <a:t>가공 방법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위생</a:t>
            </a:r>
            <a:r>
              <a:rPr lang="en-US" altLang="ko-KR" sz="1800" smtClean="0"/>
              <a:t>, </a:t>
            </a:r>
            <a:r>
              <a:rPr lang="ko-KR" altLang="en-US" sz="1800" smtClean="0"/>
              <a:t>악취</a:t>
            </a:r>
          </a:p>
          <a:p>
            <a:pPr eaLnBrk="1" hangingPunct="1">
              <a:buFontTx/>
              <a:buNone/>
            </a:pPr>
            <a:endParaRPr lang="ko-KR" altLang="en-US" sz="1800" smtClean="0"/>
          </a:p>
          <a:p>
            <a:pPr eaLnBrk="1" hangingPunct="1">
              <a:buFontTx/>
              <a:buNone/>
            </a:pPr>
            <a:r>
              <a:rPr lang="ko-KR" altLang="en-US" sz="1800" smtClean="0"/>
              <a:t>    건조사료</a:t>
            </a:r>
            <a:r>
              <a:rPr lang="en-US" altLang="ko-KR" sz="1800" smtClean="0"/>
              <a:t>(</a:t>
            </a:r>
            <a:r>
              <a:rPr lang="ko-KR" altLang="en-US" sz="1800" smtClean="0"/>
              <a:t>수분</a:t>
            </a:r>
            <a:r>
              <a:rPr lang="en-US" altLang="ko-KR" sz="1800" smtClean="0"/>
              <a:t>15%) : </a:t>
            </a:r>
            <a:r>
              <a:rPr lang="ko-KR" altLang="en-US" sz="1800" smtClean="0"/>
              <a:t>진공</a:t>
            </a:r>
            <a:r>
              <a:rPr lang="en-US" altLang="ko-KR" sz="1800" smtClean="0"/>
              <a:t>, </a:t>
            </a:r>
            <a:r>
              <a:rPr lang="ko-KR" altLang="en-US" sz="1800" smtClean="0"/>
              <a:t>원적외선</a:t>
            </a:r>
            <a:r>
              <a:rPr lang="en-US" altLang="ko-KR" sz="1800" smtClean="0"/>
              <a:t>, </a:t>
            </a:r>
            <a:r>
              <a:rPr lang="ko-KR" altLang="en-US" sz="1800" smtClean="0"/>
              <a:t>초음파 건조 방법</a:t>
            </a:r>
          </a:p>
          <a:p>
            <a:pPr eaLnBrk="1" hangingPunct="1">
              <a:buFontTx/>
              <a:buNone/>
            </a:pPr>
            <a:r>
              <a:rPr lang="ko-KR" altLang="en-US" sz="1800" smtClean="0"/>
              <a:t>    발효건조사료 </a:t>
            </a:r>
            <a:r>
              <a:rPr lang="en-US" altLang="ko-KR" sz="1800" smtClean="0"/>
              <a:t>: </a:t>
            </a:r>
            <a:r>
              <a:rPr lang="ko-KR" altLang="en-US" sz="1800" smtClean="0"/>
              <a:t>가축분 </a:t>
            </a:r>
            <a:r>
              <a:rPr lang="en-US" altLang="ko-KR" sz="1800" smtClean="0"/>
              <a:t>+ </a:t>
            </a:r>
            <a:r>
              <a:rPr lang="ko-KR" altLang="en-US" sz="1800" smtClean="0"/>
              <a:t>영양원 → </a:t>
            </a:r>
            <a:r>
              <a:rPr lang="en-US" altLang="ko-KR" sz="1800" smtClean="0"/>
              <a:t>60℃, 24</a:t>
            </a:r>
            <a:r>
              <a:rPr lang="ko-KR" altLang="en-US" sz="1800" smtClean="0"/>
              <a:t>시간 이상</a:t>
            </a:r>
          </a:p>
          <a:p>
            <a:pPr eaLnBrk="1" hangingPunct="1">
              <a:buFontTx/>
              <a:buNone/>
            </a:pPr>
            <a:r>
              <a:rPr lang="ko-KR" altLang="en-US" sz="1800" smtClean="0"/>
              <a:t>    사일리지 제조사료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우분 </a:t>
            </a:r>
            <a:r>
              <a:rPr lang="en-US" altLang="ko-KR" sz="1800" smtClean="0"/>
              <a:t>+ </a:t>
            </a:r>
            <a:r>
              <a:rPr lang="ko-KR" altLang="en-US" sz="1800" smtClean="0"/>
              <a:t>청예옥수수</a:t>
            </a:r>
            <a:r>
              <a:rPr lang="en-US" altLang="ko-KR" sz="1800" smtClean="0"/>
              <a:t>, </a:t>
            </a:r>
            <a:r>
              <a:rPr lang="ko-KR" altLang="en-US" sz="1800" smtClean="0"/>
              <a:t>볏짚 → 살모네라↓</a:t>
            </a:r>
          </a:p>
          <a:p>
            <a:pPr eaLnBrk="1" hangingPunct="1">
              <a:buFontTx/>
              <a:buNone/>
            </a:pPr>
            <a:endParaRPr lang="ko-KR" altLang="en-US" sz="1800" smtClean="0"/>
          </a:p>
          <a:p>
            <a:pPr eaLnBrk="1" hangingPunct="1">
              <a:buFontTx/>
              <a:buNone/>
            </a:pPr>
            <a:endParaRPr lang="ko-KR" altLang="en-US" sz="1800" smtClean="0"/>
          </a:p>
          <a:p>
            <a:pPr eaLnBrk="1" hangingPunct="1">
              <a:buFontTx/>
              <a:buNone/>
            </a:pPr>
            <a:endParaRPr lang="ko-KR" altLang="en-US" sz="1800" smtClean="0"/>
          </a:p>
          <a:p>
            <a:pPr eaLnBrk="1" hangingPunct="1">
              <a:buFontTx/>
              <a:buNone/>
            </a:pPr>
            <a:r>
              <a:rPr lang="en-US" altLang="ko-KR" sz="1800" smtClean="0"/>
              <a:t>(3) </a:t>
            </a:r>
            <a:r>
              <a:rPr lang="ko-KR" altLang="en-US" sz="1800" smtClean="0"/>
              <a:t>가축분의 사료화 이용</a:t>
            </a:r>
          </a:p>
          <a:p>
            <a:pPr eaLnBrk="1" hangingPunct="1">
              <a:buFontTx/>
              <a:buNone/>
            </a:pPr>
            <a:endParaRPr lang="ko-KR" altLang="en-US" sz="1800" smtClean="0"/>
          </a:p>
          <a:p>
            <a:pPr eaLnBrk="1" hangingPunct="1">
              <a:buFontTx/>
              <a:buNone/>
            </a:pPr>
            <a:r>
              <a:rPr lang="ko-KR" altLang="en-US" sz="1800" smtClean="0"/>
              <a:t>    발효건조 계분</a:t>
            </a:r>
            <a:r>
              <a:rPr lang="en-US" altLang="ko-KR" sz="1800" smtClean="0"/>
              <a:t>(20~30%) → </a:t>
            </a:r>
            <a:r>
              <a:rPr lang="ko-KR" altLang="en-US" sz="1800" smtClean="0"/>
              <a:t>닭</a:t>
            </a:r>
            <a:r>
              <a:rPr lang="en-US" altLang="ko-KR" sz="1800" smtClean="0"/>
              <a:t>, </a:t>
            </a:r>
            <a:r>
              <a:rPr lang="ko-KR" altLang="en-US" sz="1800" smtClean="0"/>
              <a:t>소 사료</a:t>
            </a:r>
          </a:p>
          <a:p>
            <a:pPr eaLnBrk="1" hangingPunct="1">
              <a:buFontTx/>
              <a:buNone/>
            </a:pPr>
            <a:r>
              <a:rPr lang="ko-KR" altLang="en-US" sz="1800" smtClean="0"/>
              <a:t>    사일리지 제조 계분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우분 → 반추가축 </a:t>
            </a:r>
            <a:r>
              <a:rPr lang="en-US" altLang="ko-KR" sz="1800" smtClean="0"/>
              <a:t>40% </a:t>
            </a:r>
            <a:r>
              <a:rPr lang="ko-KR" altLang="en-US" sz="1800" smtClean="0"/>
              <a:t>대체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44" y="214290"/>
            <a:ext cx="8786874" cy="628654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z="3200" b="1" dirty="0" smtClean="0"/>
              <a:t>4) </a:t>
            </a:r>
            <a:r>
              <a:rPr lang="ko-KR" altLang="en-US" sz="3200" b="1" dirty="0" smtClean="0"/>
              <a:t>가축분뇨의 </a:t>
            </a:r>
            <a:r>
              <a:rPr lang="en-US" altLang="ko-KR" sz="3200" b="1" dirty="0" smtClean="0"/>
              <a:t>energy</a:t>
            </a:r>
            <a:r>
              <a:rPr lang="ko-KR" altLang="en-US" sz="3200" b="1" dirty="0" smtClean="0"/>
              <a:t>화</a:t>
            </a:r>
          </a:p>
          <a:p>
            <a:pPr eaLnBrk="1" hangingPunct="1">
              <a:buFontTx/>
              <a:buNone/>
            </a:pPr>
            <a:endParaRPr lang="ko-KR" altLang="en-US" sz="2400" dirty="0" smtClean="0"/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1900</a:t>
            </a:r>
            <a:r>
              <a:rPr lang="ko-KR" altLang="en-US" sz="2400" dirty="0" smtClean="0"/>
              <a:t>년대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인분</a:t>
            </a:r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1970</a:t>
            </a:r>
            <a:r>
              <a:rPr lang="ko-KR" altLang="en-US" sz="2400" dirty="0" smtClean="0"/>
              <a:t>년대 </a:t>
            </a:r>
            <a:r>
              <a:rPr lang="en-US" altLang="ko-KR" sz="2400" dirty="0" smtClean="0"/>
              <a:t>: energy </a:t>
            </a:r>
            <a:r>
              <a:rPr lang="ko-KR" altLang="en-US" sz="2400" dirty="0" smtClean="0"/>
              <a:t>파동 → 개발도상국 → 연구</a:t>
            </a:r>
          </a:p>
          <a:p>
            <a:pPr eaLnBrk="1" hangingPunct="1">
              <a:buFontTx/>
              <a:buNone/>
            </a:pPr>
            <a:endParaRPr lang="ko-KR" altLang="en-US" sz="2400" dirty="0" smtClean="0"/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가축분뇨의 혐기성 발효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경제성</a:t>
            </a:r>
            <a:endParaRPr lang="en-US" altLang="ko-KR" sz="2400" dirty="0" smtClean="0"/>
          </a:p>
          <a:p>
            <a:pPr eaLnBrk="1" hangingPunct="1">
              <a:buFontTx/>
              <a:buNone/>
            </a:pPr>
            <a:endParaRPr lang="ko-KR" altLang="en-US" sz="2400" dirty="0" smtClean="0"/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    </a:t>
            </a:r>
            <a:r>
              <a:rPr lang="en-US" altLang="ko-KR" sz="2400" dirty="0" smtClean="0"/>
              <a:t>Methane → 5,000kcal/m</a:t>
            </a:r>
            <a:r>
              <a:rPr lang="en-US" altLang="ko-KR" sz="2400" baseline="30000" dirty="0" smtClean="0"/>
              <a:t>3</a:t>
            </a:r>
          </a:p>
          <a:p>
            <a:pPr eaLnBrk="1" hangingPunct="1">
              <a:buFontTx/>
              <a:buNone/>
            </a:pPr>
            <a:r>
              <a:rPr lang="en-US" altLang="ko-KR" sz="2400" dirty="0" smtClean="0"/>
              <a:t>      BOD </a:t>
            </a:r>
            <a:r>
              <a:rPr lang="ko-KR" altLang="en-US" sz="2400" dirty="0" smtClean="0"/>
              <a:t>경감</a:t>
            </a:r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    악취 제거</a:t>
            </a:r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    부산물 생산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에너지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비료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사료</a:t>
            </a:r>
          </a:p>
          <a:p>
            <a:pPr eaLnBrk="1" hangingPunct="1">
              <a:buFontTx/>
              <a:buNone/>
            </a:pPr>
            <a:r>
              <a:rPr lang="ko-KR" altLang="en-US" sz="2400" dirty="0" smtClean="0"/>
              <a:t>      병원균 사멸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979488"/>
            <a:ext cx="8642350" cy="46815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3200" b="1" dirty="0" smtClean="0"/>
              <a:t>2) </a:t>
            </a:r>
            <a:r>
              <a:rPr lang="ko-KR" altLang="en-US" sz="3200" b="1" dirty="0" smtClean="0"/>
              <a:t>가축배설물과 환경오염</a:t>
            </a:r>
            <a:r>
              <a:rPr lang="ko-KR" altLang="en-US" sz="2400" dirty="0" smtClean="0"/>
              <a:t/>
            </a:r>
            <a:br>
              <a:rPr lang="ko-KR" altLang="en-US" sz="2400" dirty="0" smtClean="0"/>
            </a:b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endParaRPr lang="ko-KR" alt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o-KR" altLang="en-US" sz="2000" dirty="0" smtClean="0"/>
              <a:t>        </a:t>
            </a:r>
            <a:r>
              <a:rPr lang="en-US" altLang="ko-KR" sz="2000" dirty="0" smtClean="0"/>
              <a:t>(1) </a:t>
            </a:r>
            <a:r>
              <a:rPr lang="ko-KR" altLang="en-US" sz="2000" dirty="0" err="1" smtClean="0"/>
              <a:t>축종별</a:t>
            </a:r>
            <a:r>
              <a:rPr lang="ko-KR" altLang="en-US" sz="2000" dirty="0" smtClean="0"/>
              <a:t> 오염물질 발생량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표 </a:t>
            </a:r>
            <a:r>
              <a:rPr lang="en-US" altLang="ko-KR" sz="2000" dirty="0" smtClean="0"/>
              <a:t>12-4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     (2) </a:t>
            </a:r>
            <a:r>
              <a:rPr lang="ko-KR" altLang="en-US" sz="2000" dirty="0" smtClean="0"/>
              <a:t>환경오염물질의 종류와 그 작용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표 </a:t>
            </a:r>
            <a:r>
              <a:rPr lang="en-US" altLang="ko-KR" sz="2000" dirty="0" smtClean="0"/>
              <a:t>12-5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     (3) </a:t>
            </a:r>
            <a:r>
              <a:rPr lang="ko-KR" altLang="en-US" sz="2000" dirty="0" smtClean="0"/>
              <a:t>축산폐수와 수질오염</a:t>
            </a:r>
            <a:endParaRPr lang="en-US" altLang="ko-KR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r>
              <a:rPr lang="ko-KR" altLang="en-US" sz="2000" dirty="0" smtClean="0"/>
              <a:t>          축산폐수 배출량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총 폐수 배출량의 </a:t>
            </a:r>
            <a:r>
              <a:rPr lang="en-US" altLang="ko-KR" sz="2000" dirty="0" smtClean="0"/>
              <a:t>7%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          </a:t>
            </a:r>
            <a:r>
              <a:rPr lang="ko-KR" altLang="en-US" sz="2000" dirty="0" smtClean="0"/>
              <a:t>총 </a:t>
            </a:r>
            <a:r>
              <a:rPr lang="en-US" altLang="ko-KR" sz="2000" dirty="0" smtClean="0"/>
              <a:t>BOD </a:t>
            </a:r>
            <a:r>
              <a:rPr lang="ko-KR" altLang="en-US" sz="2000" dirty="0" err="1" smtClean="0"/>
              <a:t>부하량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47%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          </a:t>
            </a:r>
            <a:r>
              <a:rPr lang="ko-KR" altLang="en-US" sz="2000" dirty="0" smtClean="0"/>
              <a:t>실 </a:t>
            </a:r>
            <a:r>
              <a:rPr lang="en-US" altLang="ko-KR" sz="2000" dirty="0" smtClean="0"/>
              <a:t>BOD </a:t>
            </a:r>
            <a:r>
              <a:rPr lang="ko-KR" altLang="en-US" sz="2000" dirty="0" err="1" smtClean="0"/>
              <a:t>부하량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18% (25%</a:t>
            </a:r>
            <a:r>
              <a:rPr lang="ko-KR" altLang="en-US" sz="2000" dirty="0" smtClean="0"/>
              <a:t>만 방류</a:t>
            </a:r>
            <a:r>
              <a:rPr lang="en-US" altLang="ko-KR" sz="2000" dirty="0" smtClean="0"/>
              <a:t>, 75% </a:t>
            </a:r>
            <a:r>
              <a:rPr lang="ko-KR" altLang="en-US" sz="2000" dirty="0" smtClean="0"/>
              <a:t>처리</a:t>
            </a:r>
            <a:r>
              <a:rPr lang="en-US" altLang="ko-KR" sz="2000" dirty="0" smtClean="0"/>
              <a:t>)</a:t>
            </a:r>
            <a:br>
              <a:rPr lang="en-US" altLang="ko-KR" sz="2000" dirty="0" smtClean="0"/>
            </a:br>
            <a:endParaRPr lang="en-US" altLang="ko-KR" sz="2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화면 슬라이드 쇼(4:3)</PresentationFormat>
  <Paragraphs>96</Paragraphs>
  <Slides>35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</cp:revision>
  <dcterms:created xsi:type="dcterms:W3CDTF">2010-06-04T09:11:20Z</dcterms:created>
  <dcterms:modified xsi:type="dcterms:W3CDTF">2010-06-04T09:11:50Z</dcterms:modified>
</cp:coreProperties>
</file>