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04F8-48CE-459D-BAC3-086438482312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86C79-9345-4A37-BB2D-F6F607127ED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8A089-396F-416F-A9A0-4B7AE649D30D}" type="slidenum">
              <a:rPr lang="en-US" altLang="ko-KR" smtClean="0"/>
              <a:pPr/>
              <a:t>6</a:t>
            </a:fld>
            <a:endParaRPr lang="en-US" altLang="ko-KR" smtClean="0"/>
          </a:p>
        </p:txBody>
      </p:sp>
      <p:sp>
        <p:nvSpPr>
          <p:cNvPr id="187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4038"/>
            <a:ext cx="18297525" cy="422275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ja-JP" smtClean="0">
                <a:solidFill>
                  <a:srgbClr val="FFFFCC"/>
                </a:solidFill>
                <a:latin typeface="Arial" charset="0"/>
                <a:ea typeface="MS PGothic" pitchFamily="34" charset="-128"/>
              </a:rPr>
              <a:t>Mammalian oocytes are generally ovulated at Met II and arrest again at this stage. They are waiting for the sperm access. </a:t>
            </a:r>
            <a:r>
              <a:rPr lang="en-US" altLang="ja-JP" smtClean="0">
                <a:latin typeface="Arial" charset="0"/>
              </a:rPr>
              <a:t>Oocytes resume the second meiosis by the binding/fusion with a fertilizing spermatozoon. As the oocytes receive the signal from the spermatozoon through the binding/fusion process between them, they resume meiosis again and complete meiosis. The resumption of the second meiosis by the oocyte is called “activation”.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64E3-C3A0-4C21-8B3A-0CE5DF57E35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A69F-0648-42E5-BE24-347CE8A964C3}" type="datetimeFigureOut">
              <a:rPr lang="ko-KR" altLang="en-US" smtClean="0"/>
              <a:t>2010-06-11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F2FFB-7ABB-441F-968E-9F3C6573722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jpeg"/><Relationship Id="rId5" Type="http://schemas.openxmlformats.org/officeDocument/2006/relationships/image" Target="../media/image37.jpeg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4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0.jpeg"/><Relationship Id="rId5" Type="http://schemas.openxmlformats.org/officeDocument/2006/relationships/image" Target="../media/image46.jpeg"/><Relationship Id="rId10" Type="http://schemas.openxmlformats.org/officeDocument/2006/relationships/image" Target="../media/image49.jpeg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8" y="0"/>
            <a:ext cx="5229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20713"/>
            <a:ext cx="7488238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614363"/>
            <a:ext cx="691515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6624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532813" cy="43195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dirty="0" smtClean="0"/>
              <a:t>5) </a:t>
            </a:r>
            <a:r>
              <a:rPr lang="ko-KR" altLang="en-US" dirty="0" smtClean="0"/>
              <a:t>임신과 분만</a:t>
            </a:r>
            <a:endParaRPr lang="en-US" altLang="ko-KR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</a:t>
            </a:r>
            <a:r>
              <a:rPr lang="en-US" altLang="ko-KR" sz="2400" dirty="0" smtClean="0"/>
              <a:t>implantation(</a:t>
            </a:r>
            <a:r>
              <a:rPr lang="ko-KR" altLang="en-US" sz="2400" dirty="0" smtClean="0"/>
              <a:t>착상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 </a:t>
            </a:r>
            <a:r>
              <a:rPr lang="en-US" altLang="ko-KR" sz="2000" dirty="0" err="1" smtClean="0"/>
              <a:t>blastocyst</a:t>
            </a:r>
            <a:r>
              <a:rPr lang="en-US" altLang="ko-KR" sz="2000" dirty="0" smtClean="0"/>
              <a:t>(</a:t>
            </a:r>
            <a:r>
              <a:rPr lang="ko-KR" altLang="en-US" sz="2000" dirty="0" err="1" smtClean="0"/>
              <a:t>투명대</a:t>
            </a:r>
            <a:r>
              <a:rPr lang="en-US" altLang="ko-KR" sz="2000" dirty="0" smtClean="0"/>
              <a:t>)→ naked </a:t>
            </a:r>
            <a:r>
              <a:rPr lang="en-US" altLang="ko-KR" sz="2000" dirty="0" err="1" smtClean="0"/>
              <a:t>blastocyst</a:t>
            </a: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              (</a:t>
            </a:r>
            <a:r>
              <a:rPr lang="ko-KR" altLang="en-US" sz="2000" dirty="0" err="1" smtClean="0"/>
              <a:t>나배</a:t>
            </a:r>
            <a:r>
              <a:rPr lang="en-US" altLang="ko-KR" sz="2000" dirty="0" smtClean="0"/>
              <a:t>)→  embryo→ </a:t>
            </a:r>
            <a:r>
              <a:rPr lang="ko-KR" altLang="en-US" sz="2000" dirty="0" smtClean="0"/>
              <a:t>자궁벽 부착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</a:t>
            </a:r>
            <a:r>
              <a:rPr lang="en-US" altLang="ko-KR" sz="2400" dirty="0" smtClean="0"/>
              <a:t>pregnancy(</a:t>
            </a:r>
            <a:r>
              <a:rPr lang="ko-KR" altLang="en-US" sz="2400" dirty="0" smtClean="0"/>
              <a:t>임신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 embryo(</a:t>
            </a:r>
            <a:r>
              <a:rPr lang="ko-KR" altLang="en-US" sz="2000" dirty="0" smtClean="0"/>
              <a:t>배</a:t>
            </a:r>
            <a:r>
              <a:rPr lang="en-US" altLang="ko-KR" sz="2000" dirty="0" smtClean="0"/>
              <a:t>)→ </a:t>
            </a:r>
            <a:r>
              <a:rPr lang="ko-KR" altLang="en-US" sz="2000" dirty="0" smtClean="0"/>
              <a:t>자궁착상 → 태반형성→ 분만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               황체 →</a:t>
            </a:r>
            <a:r>
              <a:rPr lang="en-US" altLang="ko-KR" sz="2000" dirty="0" smtClean="0"/>
              <a:t>progesterone </a:t>
            </a:r>
            <a:r>
              <a:rPr lang="ko-KR" altLang="en-US" sz="2000" dirty="0" smtClean="0"/>
              <a:t>분비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임신유지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               </a:t>
            </a:r>
            <a:r>
              <a:rPr lang="en-US" altLang="ko-KR" sz="2000" dirty="0" smtClean="0"/>
              <a:t>* </a:t>
            </a:r>
            <a:r>
              <a:rPr lang="ko-KR" altLang="en-US" sz="2000" dirty="0" smtClean="0"/>
              <a:t>임신기간 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표 </a:t>
            </a: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</a:t>
            </a:r>
            <a:r>
              <a:rPr lang="en-US" altLang="ko-KR" sz="2400" dirty="0" smtClean="0"/>
              <a:t>parturition(</a:t>
            </a:r>
            <a:r>
              <a:rPr lang="ko-KR" altLang="en-US" sz="2400" dirty="0" smtClean="0"/>
              <a:t>분만</a:t>
            </a:r>
            <a:r>
              <a:rPr lang="en-US" altLang="ko-KR" sz="2400" dirty="0" smtClean="0"/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태아 배출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후산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태반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배출 → 자궁 </a:t>
            </a:r>
            <a:r>
              <a:rPr lang="ko-KR" altLang="en-US" sz="2000" dirty="0" err="1" smtClean="0"/>
              <a:t>퇴축</a:t>
            </a:r>
            <a:endParaRPr lang="ko-KR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0" y="1052513"/>
          <a:ext cx="9155113" cy="4608512"/>
        </p:xfrm>
        <a:graphic>
          <a:graphicData uri="http://schemas.openxmlformats.org/presentationml/2006/ole">
            <p:oleObj spid="_x0000_s1026" name="비트맵 이미지" r:id="rId3" imgW="8295238" imgH="3552381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6624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192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33375"/>
            <a:ext cx="70580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48244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800" dirty="0" smtClean="0"/>
              <a:t>6) Sex hormone (</a:t>
            </a:r>
            <a:r>
              <a:rPr lang="ko-KR" altLang="en-US" sz="2800" dirty="0" smtClean="0"/>
              <a:t>성 호르몬</a:t>
            </a:r>
            <a:r>
              <a:rPr lang="en-US" altLang="ko-KR" sz="28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1800" dirty="0" smtClean="0"/>
              <a:t>  </a:t>
            </a:r>
            <a:r>
              <a:rPr lang="ko-KR" altLang="en-US" sz="2400" dirty="0" smtClean="0"/>
              <a:t>생식선자극 호르몬</a:t>
            </a:r>
            <a:r>
              <a:rPr lang="en-US" altLang="ko-KR" sz="2400" dirty="0" smtClean="0"/>
              <a:t>(</a:t>
            </a:r>
            <a:r>
              <a:rPr lang="en-US" altLang="ko-KR" sz="2400" dirty="0" err="1" smtClean="0"/>
              <a:t>gonadotropic</a:t>
            </a:r>
            <a:r>
              <a:rPr lang="en-US" altLang="ko-KR" sz="2400" dirty="0" smtClean="0"/>
              <a:t> hormone, GTH) 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                                      </a:t>
            </a:r>
            <a:r>
              <a:rPr lang="ko-KR" altLang="en-US" sz="1800" dirty="0" smtClean="0"/>
              <a:t>뇌하수체 </a:t>
            </a:r>
            <a:r>
              <a:rPr lang="ko-KR" altLang="en-US" sz="1800" dirty="0" err="1" smtClean="0"/>
              <a:t>전엽</a:t>
            </a:r>
            <a:r>
              <a:rPr lang="ko-KR" altLang="en-US" sz="1800" dirty="0" smtClean="0"/>
              <a:t> → </a:t>
            </a:r>
            <a:r>
              <a:rPr lang="ko-KR" altLang="en-US" sz="1800" dirty="0" smtClean="0">
                <a:solidFill>
                  <a:srgbClr val="FF0000"/>
                </a:solidFill>
              </a:rPr>
              <a:t>생식기</a:t>
            </a:r>
            <a:r>
              <a:rPr lang="en-US" altLang="ko-KR" sz="1800" dirty="0" smtClean="0">
                <a:solidFill>
                  <a:srgbClr val="FF0000"/>
                </a:solidFill>
              </a:rPr>
              <a:t>(target)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1800" dirty="0" smtClean="0"/>
              <a:t>      FSH (follicle stimulating hormone, </a:t>
            </a:r>
            <a:r>
              <a:rPr lang="ko-KR" altLang="en-US" sz="1800" dirty="0" smtClean="0"/>
              <a:t>난포자극 호르몬</a:t>
            </a:r>
            <a:r>
              <a:rPr lang="en-US" altLang="ko-KR" sz="1800" dirty="0" smtClean="0"/>
              <a:t>) : </a:t>
            </a:r>
            <a:r>
              <a:rPr lang="ko-KR" altLang="en-US" sz="1800" dirty="0" smtClean="0"/>
              <a:t>난포 성숙</a:t>
            </a:r>
            <a:r>
              <a:rPr lang="en-US" altLang="ko-KR" sz="1800" dirty="0" smtClean="0"/>
              <a:t>, estrogen </a:t>
            </a:r>
            <a:r>
              <a:rPr lang="ko-KR" altLang="en-US" sz="1800" dirty="0" smtClean="0"/>
              <a:t>분비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1800" dirty="0" smtClean="0"/>
              <a:t>      </a:t>
            </a:r>
            <a:r>
              <a:rPr lang="en-US" altLang="ko-KR" sz="1800" dirty="0" smtClean="0"/>
              <a:t>LH (luteinizing hormone,</a:t>
            </a:r>
            <a:r>
              <a:rPr lang="ko-KR" altLang="en-US" sz="1800" dirty="0" smtClean="0"/>
              <a:t>황체형성 호르몬</a:t>
            </a:r>
            <a:r>
              <a:rPr lang="en-US" altLang="ko-KR" sz="1800" dirty="0" smtClean="0"/>
              <a:t>) : </a:t>
            </a:r>
            <a:r>
              <a:rPr lang="ko-KR" altLang="en-US" sz="1800" dirty="0" smtClean="0"/>
              <a:t>배란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황체형성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1800" dirty="0" smtClean="0"/>
              <a:t>      </a:t>
            </a:r>
            <a:r>
              <a:rPr lang="en-US" altLang="ko-KR" sz="1800" dirty="0" smtClean="0"/>
              <a:t>PRL(</a:t>
            </a:r>
            <a:r>
              <a:rPr lang="en-US" altLang="ko-KR" sz="1800" dirty="0" err="1" smtClean="0"/>
              <a:t>prolactin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최유</a:t>
            </a:r>
            <a:r>
              <a:rPr lang="ko-KR" altLang="en-US" sz="1800" dirty="0" smtClean="0"/>
              <a:t> 호르몬</a:t>
            </a:r>
            <a:r>
              <a:rPr lang="en-US" altLang="ko-KR" sz="1800" dirty="0" smtClean="0"/>
              <a:t>) : </a:t>
            </a:r>
            <a:r>
              <a:rPr lang="ko-KR" altLang="en-US" sz="1800" dirty="0" smtClean="0"/>
              <a:t>비유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1800" dirty="0" smtClean="0"/>
              <a:t>  </a:t>
            </a:r>
            <a:r>
              <a:rPr lang="ko-KR" altLang="en-US" sz="2400" dirty="0" smtClean="0"/>
              <a:t>성 스테로이드 호르몬 </a:t>
            </a:r>
            <a:r>
              <a:rPr lang="en-US" altLang="ko-KR" sz="2400" dirty="0" smtClean="0"/>
              <a:t>(sex steroid hormone) : </a:t>
            </a:r>
            <a:r>
              <a:rPr lang="ko-KR" altLang="en-US" sz="1800" dirty="0" smtClean="0"/>
              <a:t>생식선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정소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난소</a:t>
            </a:r>
            <a:r>
              <a:rPr lang="en-US" altLang="ko-KR" sz="18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1800" dirty="0" smtClean="0"/>
              <a:t>                                                                                       → </a:t>
            </a:r>
            <a:r>
              <a:rPr lang="ko-KR" altLang="en-US" sz="1800" dirty="0" err="1" smtClean="0">
                <a:solidFill>
                  <a:srgbClr val="FF0000"/>
                </a:solidFill>
              </a:rPr>
              <a:t>부생식선</a:t>
            </a:r>
            <a:r>
              <a:rPr lang="en-US" altLang="ko-KR" sz="1800" dirty="0" smtClean="0">
                <a:solidFill>
                  <a:srgbClr val="FF0000"/>
                </a:solidFill>
              </a:rPr>
              <a:t>(target)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1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1800" dirty="0" smtClean="0"/>
              <a:t>      androgen(</a:t>
            </a:r>
            <a:r>
              <a:rPr lang="ko-KR" altLang="en-US" sz="1800" dirty="0" smtClean="0"/>
              <a:t>정소</a:t>
            </a:r>
            <a:r>
              <a:rPr lang="en-US" altLang="ko-KR" sz="1800" dirty="0" smtClean="0"/>
              <a:t>) : </a:t>
            </a:r>
            <a:r>
              <a:rPr lang="ko-KR" altLang="en-US" sz="1800" dirty="0" smtClean="0"/>
              <a:t>성욕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제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차적 성징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1800" dirty="0" smtClean="0"/>
              <a:t>      </a:t>
            </a:r>
            <a:r>
              <a:rPr lang="en-US" altLang="ko-KR" sz="1800" dirty="0" smtClean="0"/>
              <a:t>estrogen (</a:t>
            </a:r>
            <a:r>
              <a:rPr lang="ko-KR" altLang="en-US" sz="1800" dirty="0" smtClean="0"/>
              <a:t>난포</a:t>
            </a:r>
            <a:r>
              <a:rPr lang="en-US" altLang="ko-KR" sz="1800" dirty="0" smtClean="0"/>
              <a:t>) : </a:t>
            </a:r>
            <a:r>
              <a:rPr lang="ko-KR" altLang="en-US" sz="1800" dirty="0" smtClean="0"/>
              <a:t>발정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제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차적 성징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1800" dirty="0" smtClean="0"/>
              <a:t>      </a:t>
            </a:r>
            <a:r>
              <a:rPr lang="en-US" altLang="ko-KR" sz="1800" dirty="0" smtClean="0"/>
              <a:t>progesterone(</a:t>
            </a:r>
            <a:r>
              <a:rPr lang="ko-KR" altLang="en-US" sz="1800" dirty="0" smtClean="0"/>
              <a:t>황체</a:t>
            </a:r>
            <a:r>
              <a:rPr lang="en-US" altLang="ko-KR" sz="1800" dirty="0" smtClean="0"/>
              <a:t>) : </a:t>
            </a:r>
            <a:r>
              <a:rPr lang="ko-KR" altLang="en-US" sz="1800" dirty="0" smtClean="0"/>
              <a:t>임신유지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배란억제 → 발정 </a:t>
            </a:r>
            <a:r>
              <a:rPr lang="en-US" altLang="ko-KR" sz="1800" dirty="0" smtClean="0"/>
              <a:t>X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ko-K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65539" name="Picture 3" descr="생명과학-2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45795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6408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88913"/>
            <a:ext cx="8229600" cy="6121400"/>
          </a:xfrm>
        </p:spPr>
        <p:txBody>
          <a:bodyPr/>
          <a:lstStyle/>
          <a:p>
            <a:pPr marL="812800" indent="-812800" eaLnBrk="1" hangingPunct="1">
              <a:buClr>
                <a:schemeClr val="tx1"/>
              </a:buClr>
              <a:buSzTx/>
              <a:buFont typeface="Wingdings" pitchFamily="2" charset="2"/>
              <a:buAutoNum type="ea1JpnKorPeriod" startAt="2"/>
              <a:defRPr/>
            </a:pPr>
            <a:r>
              <a:rPr lang="ko-KR" altLang="en-US" sz="2800" b="1" dirty="0" smtClean="0"/>
              <a:t>발생공학</a:t>
            </a:r>
            <a:r>
              <a:rPr lang="en-US" altLang="ko-KR" sz="2800" b="1" dirty="0" smtClean="0"/>
              <a:t>(Developmental</a:t>
            </a:r>
            <a:r>
              <a:rPr lang="en-US" altLang="ko-KR" b="1" dirty="0" smtClean="0"/>
              <a:t> </a:t>
            </a:r>
            <a:r>
              <a:rPr lang="en-US" altLang="ko-KR" sz="2800" b="1" dirty="0" smtClean="0"/>
              <a:t>biotechnology)</a:t>
            </a:r>
            <a:r>
              <a:rPr lang="ko-KR" altLang="en-US" sz="2800" b="1" dirty="0" smtClean="0"/>
              <a:t>이란</a:t>
            </a:r>
            <a:r>
              <a:rPr lang="en-US" altLang="ko-KR" sz="2800" b="1" dirty="0" smtClean="0"/>
              <a:t>?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endParaRPr lang="en-US" altLang="ko-KR" sz="2400" dirty="0" smtClean="0"/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</a:t>
            </a:r>
            <a:r>
              <a:rPr lang="en-US" altLang="ko-KR" sz="2800" dirty="0" smtClean="0"/>
              <a:t>1. </a:t>
            </a:r>
            <a:r>
              <a:rPr lang="ko-KR" altLang="en-US" sz="2800" dirty="0" smtClean="0"/>
              <a:t>생물공학</a:t>
            </a:r>
            <a:r>
              <a:rPr lang="en-US" altLang="ko-KR" sz="2800" dirty="0" smtClean="0"/>
              <a:t>(biotechnology, BT)</a:t>
            </a:r>
            <a:endParaRPr lang="en-US" altLang="ko-KR" sz="2400" dirty="0" smtClean="0"/>
          </a:p>
          <a:p>
            <a:pPr marL="812800" indent="-812800" eaLnBrk="1" hangingPunct="1">
              <a:buFont typeface="Wingdings" pitchFamily="2" charset="2"/>
              <a:buNone/>
              <a:defRPr/>
            </a:pPr>
            <a:endParaRPr lang="en-US" altLang="ko-KR" sz="2400" dirty="0" smtClean="0"/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        </a:t>
            </a:r>
            <a:r>
              <a:rPr lang="ko-KR" altLang="en-US" sz="1600" dirty="0" smtClean="0"/>
              <a:t>물리과학적 법칙</a:t>
            </a:r>
            <a:endParaRPr lang="ko-KR" altLang="en-US" sz="2000" dirty="0" smtClean="0"/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⊙ 생물이 갖고 있는 성질</a:t>
            </a:r>
            <a:r>
              <a:rPr lang="en-US" altLang="ko-KR" sz="2000" dirty="0" smtClean="0"/>
              <a:t>-→</a:t>
            </a:r>
            <a:r>
              <a:rPr lang="ko-KR" altLang="en-US" sz="2000" dirty="0" smtClean="0"/>
              <a:t>환원</a:t>
            </a:r>
            <a:r>
              <a:rPr lang="en-US" altLang="ko-KR" sz="2000" dirty="0" smtClean="0"/>
              <a:t>-→</a:t>
            </a:r>
            <a:r>
              <a:rPr lang="ko-KR" altLang="en-US" sz="2000" dirty="0" smtClean="0"/>
              <a:t>유용한 것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                                  </a:t>
            </a:r>
            <a:r>
              <a:rPr lang="ko-KR" altLang="en-US" sz="1600" dirty="0" smtClean="0"/>
              <a:t>인공적 </a:t>
            </a:r>
            <a:r>
              <a:rPr lang="ko-KR" altLang="en-US" sz="1600" dirty="0" err="1" smtClean="0"/>
              <a:t>개조ㆍ조작</a:t>
            </a:r>
            <a:endParaRPr lang="ko-KR" altLang="en-US" sz="2000" dirty="0" smtClean="0"/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⊙ </a:t>
            </a:r>
            <a:r>
              <a:rPr lang="en-US" altLang="ko-KR" sz="2000" dirty="0" smtClean="0"/>
              <a:t>BT</a:t>
            </a:r>
            <a:r>
              <a:rPr lang="ko-KR" altLang="en-US" sz="2000" dirty="0" smtClean="0"/>
              <a:t>의 대상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미생물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식물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동물</a:t>
            </a:r>
            <a:r>
              <a:rPr lang="en-US" altLang="ko-KR" sz="2000" dirty="0" smtClean="0"/>
              <a:t>):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Food BT : alcohols, acids, amino acids, enzymes,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yeasts, antibiotics </a:t>
            </a:r>
            <a:r>
              <a:rPr lang="ko-KR" altLang="en-US" sz="2000" dirty="0" smtClean="0"/>
              <a:t>등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</a:t>
            </a:r>
            <a:r>
              <a:rPr lang="en-US" altLang="ko-KR" sz="2000" dirty="0" smtClean="0"/>
              <a:t>Medical BT : vaccines, antibodies, </a:t>
            </a:r>
            <a:r>
              <a:rPr lang="en-US" altLang="ko-KR" sz="2000" dirty="0" err="1" smtClean="0"/>
              <a:t>biocensors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등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</a:t>
            </a:r>
            <a:r>
              <a:rPr lang="en-US" altLang="ko-KR" sz="2000" dirty="0" smtClean="0"/>
              <a:t>Agricultural BT : plant and animal breeding, cloning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                        genetic modification </a:t>
            </a:r>
            <a:r>
              <a:rPr lang="ko-KR" altLang="en-US" sz="2000" dirty="0" smtClean="0"/>
              <a:t>등</a:t>
            </a:r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 </a:t>
            </a:r>
            <a:r>
              <a:rPr lang="en-US" altLang="ko-KR" sz="2000" dirty="0" smtClean="0"/>
              <a:t>Environmental BT : cleaning of water, air and soil </a:t>
            </a:r>
            <a:r>
              <a:rPr lang="ko-KR" altLang="en-US" sz="2000" dirty="0" smtClean="0"/>
              <a:t>등</a:t>
            </a:r>
            <a:endParaRPr lang="ko-KR" altLang="en-US" sz="1600" dirty="0" smtClean="0"/>
          </a:p>
          <a:p>
            <a:pPr marL="812800" indent="-812800" eaLnBrk="1" hangingPunct="1">
              <a:buFont typeface="Wingdings" pitchFamily="2" charset="2"/>
              <a:buNone/>
              <a:defRPr/>
            </a:pPr>
            <a:r>
              <a:rPr lang="ko-KR" altLang="en-US" sz="1800" dirty="0" smtClean="0"/>
              <a:t>  </a:t>
            </a:r>
            <a:endParaRPr lang="ko-KR" altLang="en-US" sz="2000" dirty="0" smtClean="0"/>
          </a:p>
        </p:txBody>
      </p:sp>
      <p:sp>
        <p:nvSpPr>
          <p:cNvPr id="66563" name="Line 3"/>
          <p:cNvSpPr>
            <a:spLocks noChangeShapeType="1"/>
          </p:cNvSpPr>
          <p:nvPr/>
        </p:nvSpPr>
        <p:spPr bwMode="auto">
          <a:xfrm>
            <a:off x="3635375" y="242093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 flipV="1">
            <a:off x="4500563" y="27082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88913"/>
            <a:ext cx="8642350" cy="6480175"/>
          </a:xfrm>
        </p:spPr>
        <p:txBody>
          <a:bodyPr/>
          <a:lstStyle/>
          <a:p>
            <a:pPr algn="l" eaLnBrk="1" hangingPunct="1">
              <a:defRPr/>
            </a:pPr>
            <a:endParaRPr lang="en-US" altLang="ko-KR" sz="2400" dirty="0" smtClean="0"/>
          </a:p>
          <a:p>
            <a:pPr algn="l" eaLnBrk="1" hangingPunct="1">
              <a:defRPr/>
            </a:pPr>
            <a:r>
              <a:rPr lang="en-US" altLang="ko-KR" sz="2400" dirty="0" smtClean="0"/>
              <a:t>      ⊙ 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BT 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의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History</a:t>
            </a:r>
          </a:p>
          <a:p>
            <a:pPr algn="l" eaLnBrk="1" hangingPunct="1">
              <a:defRPr/>
            </a:pPr>
            <a:endParaRPr lang="en-US" altLang="ko-KR" sz="2800" dirty="0" smtClean="0">
              <a:latin typeface="HY견고딕" pitchFamily="18" charset="-127"/>
              <a:ea typeface="HY견고딕" pitchFamily="18" charset="-127"/>
            </a:endParaRPr>
          </a:p>
          <a:p>
            <a:pPr algn="l" eaLnBrk="1" hangingPunct="1">
              <a:defRPr/>
            </a:pPr>
            <a:r>
              <a:rPr lang="en-US" altLang="ko-KR" sz="2400" dirty="0" smtClean="0"/>
              <a:t>Egypt  : Alcohol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1650-1680 : microscope (bacteria)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1856-1890 : lactic acid bacteria → yeast (Pasteur)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1900  : starch </a:t>
            </a:r>
            <a:r>
              <a:rPr lang="ko-KR" altLang="en-US" sz="2400" dirty="0" smtClean="0"/>
              <a:t>분해 </a:t>
            </a:r>
            <a:r>
              <a:rPr lang="en-US" altLang="ko-KR" sz="2400" dirty="0" smtClean="0"/>
              <a:t>(</a:t>
            </a:r>
            <a:r>
              <a:rPr lang="el-GR" altLang="ko-KR" sz="2400" dirty="0" smtClean="0"/>
              <a:t>α</a:t>
            </a:r>
            <a:r>
              <a:rPr lang="en-US" altLang="ko-KR" sz="2400" dirty="0" smtClean="0"/>
              <a:t>-amylase)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1928  : </a:t>
            </a:r>
            <a:r>
              <a:rPr lang="en-US" altLang="ko-KR" sz="2400" dirty="0" smtClean="0">
                <a:solidFill>
                  <a:srgbClr val="FF0000"/>
                </a:solidFill>
              </a:rPr>
              <a:t>Penicillin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1943  : </a:t>
            </a:r>
            <a:r>
              <a:rPr lang="en-US" altLang="ko-KR" sz="2400" dirty="0" smtClean="0">
                <a:solidFill>
                  <a:srgbClr val="FF0000"/>
                </a:solidFill>
              </a:rPr>
              <a:t>Streptomycin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1970  : Soft drinks (</a:t>
            </a:r>
            <a:r>
              <a:rPr lang="en-US" altLang="ko-KR" sz="2400" dirty="0" err="1" smtClean="0"/>
              <a:t>saccharase</a:t>
            </a:r>
            <a:r>
              <a:rPr lang="en-US" altLang="ko-KR" sz="2400" dirty="0" smtClean="0"/>
              <a:t> → </a:t>
            </a:r>
            <a:r>
              <a:rPr lang="ko-KR" altLang="en-US" sz="2400" dirty="0" smtClean="0"/>
              <a:t>대체 </a:t>
            </a:r>
            <a:r>
              <a:rPr lang="en-US" altLang="ko-KR" sz="2400" dirty="0" smtClean="0"/>
              <a:t>enzyme)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1982  : Transgenic plants and animals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1997  : </a:t>
            </a:r>
            <a:r>
              <a:rPr lang="en-US" altLang="ko-KR" sz="2400" dirty="0" err="1" smtClean="0">
                <a:solidFill>
                  <a:srgbClr val="FF0000"/>
                </a:solidFill>
              </a:rPr>
              <a:t>Dolley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 algn="l" eaLnBrk="1" hangingPunct="1">
              <a:defRPr/>
            </a:pPr>
            <a:r>
              <a:rPr lang="en-US" altLang="ko-KR" sz="2400" dirty="0" smtClean="0"/>
              <a:t> 1998  : DNA sequence database</a:t>
            </a:r>
          </a:p>
          <a:p>
            <a:pPr algn="l" eaLnBrk="1" hangingPunct="1">
              <a:defRPr/>
            </a:pPr>
            <a:r>
              <a:rPr lang="en-US" altLang="ko-KR" sz="2400" dirty="0" smtClean="0"/>
              <a:t> 1999  : Human stem cells </a:t>
            </a:r>
            <a:r>
              <a:rPr lang="ko-KR" altLang="en-US" sz="2400" dirty="0" smtClean="0"/>
              <a:t>의 </a:t>
            </a:r>
            <a:r>
              <a:rPr lang="en-US" altLang="ko-KR" sz="2400" dirty="0" smtClean="0"/>
              <a:t>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6985000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153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51133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dirty="0" smtClean="0"/>
              <a:t>2. </a:t>
            </a:r>
            <a:r>
              <a:rPr lang="ko-KR" altLang="en-US" dirty="0" smtClean="0"/>
              <a:t>유전물질과 가축의 개량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⊙ 유전물질</a:t>
            </a:r>
            <a:endParaRPr lang="en-US" altLang="ko-KR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     세포</a:t>
            </a:r>
            <a:r>
              <a:rPr lang="en-US" altLang="ko-KR" sz="2000" dirty="0" smtClean="0"/>
              <a:t>(cell)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/>
              <a:t>      </a:t>
            </a:r>
            <a:r>
              <a:rPr lang="ko-KR" altLang="en-US" sz="2000" dirty="0" smtClean="0"/>
              <a:t>염색체</a:t>
            </a:r>
            <a:r>
              <a:rPr lang="en-US" altLang="ko-KR" sz="2000" dirty="0" smtClean="0"/>
              <a:t>(chromosome)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000" dirty="0" smtClean="0">
                <a:solidFill>
                  <a:srgbClr val="FF0000"/>
                </a:solidFill>
              </a:rPr>
              <a:t>      DNA</a:t>
            </a:r>
            <a:r>
              <a:rPr lang="en-US" altLang="ko-KR" sz="2000" dirty="0" smtClean="0"/>
              <a:t>, RNA, </a:t>
            </a:r>
            <a:r>
              <a:rPr lang="ko-KR" altLang="en-US" sz="2000" dirty="0" smtClean="0"/>
              <a:t>단백질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⊙ 분자 생물학을 이용한 가축의 개량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ko-KR" altLang="en-US" sz="20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000" dirty="0" smtClean="0"/>
              <a:t> </a:t>
            </a:r>
            <a:r>
              <a:rPr lang="ko-KR" altLang="en-US" sz="2400" dirty="0" smtClean="0"/>
              <a:t>⊙ </a:t>
            </a:r>
            <a:r>
              <a:rPr lang="en-US" altLang="ko-KR" sz="2400" dirty="0" smtClean="0"/>
              <a:t>DNA marker </a:t>
            </a:r>
            <a:r>
              <a:rPr lang="ko-KR" altLang="en-US" sz="2400" dirty="0" smtClean="0"/>
              <a:t>를 이용한 </a:t>
            </a:r>
            <a:r>
              <a:rPr lang="ko-KR" altLang="en-US" sz="2400" dirty="0" err="1" smtClean="0"/>
              <a:t>종ㆍ품종</a:t>
            </a:r>
            <a:r>
              <a:rPr lang="ko-KR" altLang="en-US" sz="2400" dirty="0" smtClean="0"/>
              <a:t> 식별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38212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ko-KR" altLang="en-US" sz="4000" smtClean="0"/>
              <a:t>개체의 구성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844675"/>
            <a:ext cx="7162800" cy="464820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부위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머리     팔다리      위     허리  </a:t>
            </a:r>
            <a:r>
              <a:rPr lang="ko-KR" altLang="en-US" sz="2000" b="1" dirty="0" smtClean="0"/>
              <a:t>순으로 성숙</a:t>
            </a:r>
            <a:endParaRPr lang="ko-KR" altLang="en-US" sz="2400" b="1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기관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/>
              <a:t>신경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감각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운동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골격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소화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호흡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순환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배출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생식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조직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뇌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신경     뼈      근육       지방 </a:t>
            </a:r>
            <a:r>
              <a:rPr lang="ko-KR" altLang="en-US" sz="2000" b="1" dirty="0" smtClean="0"/>
              <a:t>순으로 발생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000" b="1" dirty="0" smtClean="0"/>
              <a:t>              </a:t>
            </a:r>
            <a:r>
              <a:rPr lang="en-US" altLang="ko-KR" sz="2000" b="1" dirty="0" smtClean="0"/>
              <a:t>(</a:t>
            </a:r>
            <a:r>
              <a:rPr lang="ko-KR" altLang="en-US" sz="2000" b="1" dirty="0" smtClean="0"/>
              <a:t>노화의 경우는 발생과 역순으로 쇠퇴</a:t>
            </a:r>
            <a:r>
              <a:rPr lang="en-US" altLang="ko-KR" sz="2000" b="1" dirty="0" smtClean="0"/>
              <a:t>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세포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/>
              <a:t>조직을 구성하는 물질</a:t>
            </a:r>
            <a:endParaRPr lang="ko-KR" altLang="en-US" sz="2400" b="1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핵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/>
              <a:t>핵을 가지면 </a:t>
            </a:r>
            <a:r>
              <a:rPr lang="ko-KR" altLang="en-US" sz="2000" b="1" dirty="0" err="1" smtClean="0"/>
              <a:t>진핵</a:t>
            </a:r>
            <a:r>
              <a:rPr lang="ko-KR" altLang="en-US" sz="2000" b="1" dirty="0" smtClean="0"/>
              <a:t> 세포</a:t>
            </a:r>
            <a:r>
              <a:rPr lang="en-US" altLang="ko-KR" sz="2000" b="1" dirty="0" smtClean="0"/>
              <a:t>, </a:t>
            </a:r>
            <a:r>
              <a:rPr lang="ko-KR" altLang="en-US" sz="2000" b="1" dirty="0" smtClean="0"/>
              <a:t>핵이 없으면 </a:t>
            </a:r>
            <a:r>
              <a:rPr lang="ko-KR" altLang="en-US" sz="2000" b="1" dirty="0" err="1" smtClean="0"/>
              <a:t>원핵</a:t>
            </a:r>
            <a:r>
              <a:rPr lang="ko-KR" altLang="en-US" sz="2000" b="1" dirty="0" smtClean="0"/>
              <a:t> 세포</a:t>
            </a:r>
            <a:endParaRPr lang="ko-KR" altLang="en-US" sz="2400" b="1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염색체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/>
              <a:t>유전자를 포함하는 핵 내의 물체</a:t>
            </a:r>
            <a:endParaRPr lang="ko-KR" altLang="en-US" sz="2400" b="1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ko-KR" altLang="en-US" sz="2400" b="1" dirty="0" smtClean="0"/>
              <a:t>유전자 </a:t>
            </a:r>
            <a:r>
              <a:rPr lang="en-US" altLang="ko-KR" sz="2400" b="1" dirty="0" smtClean="0"/>
              <a:t>: </a:t>
            </a:r>
            <a:r>
              <a:rPr lang="ko-KR" altLang="en-US" sz="2000" b="1" dirty="0" smtClean="0"/>
              <a:t>유전의 최소단위</a:t>
            </a:r>
            <a:endParaRPr lang="ko-KR" altLang="en-US" sz="2400" b="1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en-US" altLang="ko-KR" sz="2400" b="1" dirty="0" smtClean="0"/>
              <a:t>DNA : </a:t>
            </a:r>
            <a:r>
              <a:rPr lang="ko-KR" altLang="en-US" sz="2000" b="1" dirty="0" smtClean="0"/>
              <a:t>유전물질</a:t>
            </a:r>
          </a:p>
        </p:txBody>
      </p:sp>
      <p:sp>
        <p:nvSpPr>
          <p:cNvPr id="71684" name="AutoShape 4"/>
          <p:cNvSpPr>
            <a:spLocks noChangeArrowheads="1"/>
          </p:cNvSpPr>
          <p:nvPr/>
        </p:nvSpPr>
        <p:spPr bwMode="auto">
          <a:xfrm>
            <a:off x="2825750" y="2063750"/>
            <a:ext cx="139700" cy="2159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4071938" y="2071688"/>
            <a:ext cx="139700" cy="2159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4714875" y="2000250"/>
            <a:ext cx="136525" cy="279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687" name="AutoShape 7"/>
          <p:cNvSpPr>
            <a:spLocks noChangeArrowheads="1"/>
          </p:cNvSpPr>
          <p:nvPr/>
        </p:nvSpPr>
        <p:spPr bwMode="auto">
          <a:xfrm>
            <a:off x="3130550" y="3130550"/>
            <a:ext cx="215900" cy="139700"/>
          </a:xfrm>
          <a:prstGeom prst="rightArrow">
            <a:avLst>
              <a:gd name="adj1" fmla="val 50000"/>
              <a:gd name="adj2" fmla="val 7728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3786188" y="3143250"/>
            <a:ext cx="292100" cy="139700"/>
          </a:xfrm>
          <a:prstGeom prst="rightArrow">
            <a:avLst>
              <a:gd name="adj1" fmla="val 50000"/>
              <a:gd name="adj2" fmla="val 10455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689" name="AutoShape 9"/>
          <p:cNvSpPr>
            <a:spLocks noChangeArrowheads="1"/>
          </p:cNvSpPr>
          <p:nvPr/>
        </p:nvSpPr>
        <p:spPr bwMode="auto">
          <a:xfrm>
            <a:off x="4857750" y="3071813"/>
            <a:ext cx="215900" cy="139700"/>
          </a:xfrm>
          <a:prstGeom prst="rightArrow">
            <a:avLst>
              <a:gd name="adj1" fmla="val 50000"/>
              <a:gd name="adj2" fmla="val 7728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768350" y="2139950"/>
            <a:ext cx="292100" cy="4102100"/>
          </a:xfrm>
          <a:prstGeom prst="downArrow">
            <a:avLst>
              <a:gd name="adj1" fmla="val 50000"/>
              <a:gd name="adj2" fmla="val 702239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5407025" y="2284413"/>
            <a:ext cx="30591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latinLnBrk="0"/>
            <a:r>
              <a:rPr lang="ko-KR" altLang="en-US" sz="3600" b="1">
                <a:latin typeface="Arial" charset="0"/>
                <a:ea typeface="돋움" pitchFamily="50" charset="-127"/>
              </a:rPr>
              <a:t>유전물질의 </a:t>
            </a:r>
          </a:p>
          <a:p>
            <a:pPr algn="ctr" latinLnBrk="0"/>
            <a:r>
              <a:rPr lang="ko-KR" altLang="en-US" sz="3600" b="1">
                <a:latin typeface="Arial" charset="0"/>
                <a:ea typeface="돋움" pitchFamily="50" charset="-127"/>
              </a:rPr>
              <a:t>상대적인 크기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4648200" y="1981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73731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950" y="6350"/>
            <a:ext cx="6615113" cy="6843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381000" y="1295400"/>
            <a:ext cx="6629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latinLnBrk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</a:pPr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핵</a:t>
            </a:r>
            <a:r>
              <a:rPr lang="en-US" altLang="ko-KR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(Nucleus)</a:t>
            </a:r>
            <a:endParaRPr lang="en-US" altLang="ko-KR" sz="2000" b="1">
              <a:solidFill>
                <a:srgbClr val="FF0033"/>
              </a:solidFill>
              <a:latin typeface="Arial" charset="0"/>
              <a:ea typeface="돋움" pitchFamily="50" charset="-127"/>
            </a:endParaRP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핵막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(Nuclear membrane)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염색질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(Chromatin),</a:t>
            </a: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염색체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(Chromosome)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핵소체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(Nucleolus)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핵액</a:t>
            </a:r>
          </a:p>
          <a:p>
            <a:pPr marL="342900" indent="-342900" latinLnBrk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</a:pPr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세포질</a:t>
            </a:r>
            <a:r>
              <a:rPr lang="en-US" altLang="ko-KR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(Cytoplasm)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세포막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</a:t>
            </a: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원형질막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,Plasma membrane)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리보솜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(Ribosome)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소포체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</a:t>
            </a: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내형질세망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,Endoplasma reticulum)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골지체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(Golgi apparatus)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미토콘드리아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(Mitochondria)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리소좀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</a:t>
            </a: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용해소체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,Lysosome)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중심체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(Centriole)</a:t>
            </a:r>
          </a:p>
          <a:p>
            <a:pPr marL="742950" lvl="1" indent="-285750" latinLnBrk="0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u"/>
            </a:pP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미세필라멘트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(Microfilament),</a:t>
            </a:r>
            <a:r>
              <a:rPr lang="ko-KR" altLang="en-US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미세소관</a:t>
            </a:r>
            <a:r>
              <a:rPr lang="en-US" altLang="ko-KR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(Microtubule)</a:t>
            </a: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1371600" y="400050"/>
            <a:ext cx="5562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latinLnBrk="0">
              <a:defRPr/>
            </a:pPr>
            <a:r>
              <a:rPr lang="ko-KR" altLang="en-US" sz="4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돋움" pitchFamily="50" charset="-127"/>
              </a:rPr>
              <a:t>동물세포의 구조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3962400" y="1828800"/>
            <a:ext cx="22098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3124200" y="2286000"/>
            <a:ext cx="3505200" cy="228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>
            <a:off x="3124200" y="2514600"/>
            <a:ext cx="3581400" cy="533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V="1">
            <a:off x="3276600" y="3276600"/>
            <a:ext cx="1143000" cy="152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V="1">
            <a:off x="3200400" y="3352800"/>
            <a:ext cx="2743200" cy="533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 flipV="1">
            <a:off x="5715000" y="3581400"/>
            <a:ext cx="1752600" cy="609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 flipV="1">
            <a:off x="3810000" y="4267200"/>
            <a:ext cx="3886200" cy="228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V="1">
            <a:off x="4114800" y="4648200"/>
            <a:ext cx="533400" cy="228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V="1">
            <a:off x="4191000" y="4724400"/>
            <a:ext cx="2819400" cy="457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 flipV="1">
            <a:off x="3124200" y="5181600"/>
            <a:ext cx="31242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V="1">
            <a:off x="6705600" y="4724400"/>
            <a:ext cx="685800" cy="1066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6800" y="476250"/>
            <a:ext cx="7696200" cy="104775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ko-KR" altLang="en-US" sz="4000" b="0" smtClean="0"/>
              <a:t>염색체</a:t>
            </a:r>
            <a:r>
              <a:rPr lang="en-US" altLang="ko-KR" sz="4000" b="0" smtClean="0"/>
              <a:t>(Chromosome)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050925" y="2117725"/>
            <a:ext cx="752475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>
              <a:buFontTx/>
              <a:buChar char="•"/>
            </a:pPr>
            <a:r>
              <a:rPr lang="en-US" altLang="ko-KR" sz="24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400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세포내에서의 위치</a:t>
            </a:r>
            <a:r>
              <a:rPr lang="ko-KR" altLang="en-US" sz="2400" b="1">
                <a:latin typeface="Arial" charset="0"/>
                <a:ea typeface="돋움" pitchFamily="50" charset="-127"/>
              </a:rPr>
              <a:t> </a:t>
            </a:r>
            <a:r>
              <a:rPr lang="en-US" altLang="ko-KR" sz="2400" b="1">
                <a:latin typeface="Arial" charset="0"/>
                <a:ea typeface="돋움" pitchFamily="50" charset="-127"/>
              </a:rPr>
              <a:t>: </a:t>
            </a:r>
            <a:r>
              <a:rPr lang="ko-KR" altLang="en-US" sz="2400" b="1">
                <a:latin typeface="Arial" charset="0"/>
                <a:ea typeface="돋움" pitchFamily="50" charset="-127"/>
              </a:rPr>
              <a:t>세포핵 내</a:t>
            </a:r>
          </a:p>
          <a:p>
            <a:pPr latinLnBrk="0">
              <a:lnSpc>
                <a:spcPct val="170000"/>
              </a:lnSpc>
              <a:buFontTx/>
              <a:buChar char="•"/>
            </a:pPr>
            <a:r>
              <a:rPr lang="ko-KR" altLang="en-US" sz="24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400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세포주기에 따른 구조</a:t>
            </a:r>
          </a:p>
          <a:p>
            <a:pPr lvl="1" latinLnBrk="0">
              <a:buFontTx/>
              <a:buChar char="•"/>
            </a:pPr>
            <a:r>
              <a:rPr lang="ko-KR" altLang="en-US" sz="2000" b="1">
                <a:latin typeface="Arial" charset="0"/>
                <a:ea typeface="돋움" pitchFamily="50" charset="-127"/>
              </a:rPr>
              <a:t> 중기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-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후기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: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염색체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(Chromosome)</a:t>
            </a:r>
          </a:p>
          <a:p>
            <a:pPr lvl="1"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간기초기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: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염색질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(Chromatin)</a:t>
            </a:r>
          </a:p>
          <a:p>
            <a:pPr lvl="1"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간기중기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: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염색사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(Chromonema)</a:t>
            </a:r>
          </a:p>
          <a:p>
            <a:pPr latinLnBrk="0">
              <a:lnSpc>
                <a:spcPct val="150000"/>
              </a:lnSpc>
              <a:buFontTx/>
              <a:buChar char="•"/>
            </a:pPr>
            <a:r>
              <a:rPr lang="en-US" altLang="ko-KR" sz="24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400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구성물질 </a:t>
            </a:r>
            <a:r>
              <a:rPr lang="en-US" altLang="ko-KR" sz="2400" b="1">
                <a:latin typeface="Arial" charset="0"/>
                <a:ea typeface="돋움" pitchFamily="50" charset="-127"/>
              </a:rPr>
              <a:t>: </a:t>
            </a:r>
            <a:r>
              <a:rPr lang="ko-KR" altLang="en-US" sz="2400" b="1">
                <a:latin typeface="Arial" charset="0"/>
                <a:ea typeface="돋움" pitchFamily="50" charset="-127"/>
              </a:rPr>
              <a:t>핵산과 단백질이 결합된 핵단백질</a:t>
            </a:r>
          </a:p>
          <a:p>
            <a:pPr latinLnBrk="0"/>
            <a:r>
              <a:rPr lang="ko-KR" altLang="en-US" sz="2000" b="1">
                <a:latin typeface="Arial" charset="0"/>
                <a:ea typeface="돋움" pitchFamily="50" charset="-127"/>
              </a:rPr>
              <a:t>                       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(nucleoprotein)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의 복합 구조물</a:t>
            </a:r>
          </a:p>
          <a:p>
            <a:pPr latinLnBrk="0"/>
            <a:r>
              <a:rPr lang="ko-KR" altLang="en-US" sz="2000" b="1">
                <a:latin typeface="Arial" charset="0"/>
                <a:ea typeface="돋움" pitchFamily="50" charset="-127"/>
              </a:rPr>
              <a:t>	          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- DNA(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산성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) + Histone (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염기성 단백질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)</a:t>
            </a:r>
          </a:p>
          <a:p>
            <a:pPr latinLnBrk="0">
              <a:lnSpc>
                <a:spcPct val="150000"/>
              </a:lnSpc>
              <a:buFontTx/>
              <a:buChar char="•"/>
            </a:pPr>
            <a:r>
              <a:rPr lang="en-US" altLang="ko-KR" sz="24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400" b="1">
                <a:solidFill>
                  <a:srgbClr val="FF0033"/>
                </a:solidFill>
                <a:latin typeface="Arial" charset="0"/>
                <a:ea typeface="돋움" pitchFamily="50" charset="-127"/>
              </a:rPr>
              <a:t>기능</a:t>
            </a:r>
            <a:r>
              <a:rPr lang="ko-KR" altLang="en-US" sz="2400" b="1">
                <a:latin typeface="Arial" charset="0"/>
                <a:ea typeface="돋움" pitchFamily="50" charset="-127"/>
              </a:rPr>
              <a:t> </a:t>
            </a:r>
            <a:r>
              <a:rPr lang="en-US" altLang="ko-KR" sz="2400" b="1">
                <a:latin typeface="Arial" charset="0"/>
                <a:ea typeface="돋움" pitchFamily="50" charset="-127"/>
              </a:rPr>
              <a:t>: </a:t>
            </a:r>
            <a:r>
              <a:rPr lang="ko-KR" altLang="en-US" sz="2400" b="1">
                <a:latin typeface="Arial" charset="0"/>
                <a:ea typeface="돋움" pitchFamily="50" charset="-127"/>
              </a:rPr>
              <a:t>유전자를 포함</a:t>
            </a:r>
            <a:r>
              <a:rPr lang="en-US" altLang="ko-KR" sz="2400" b="1">
                <a:latin typeface="Arial" charset="0"/>
                <a:ea typeface="돋움" pitchFamily="50" charset="-127"/>
              </a:rPr>
              <a:t>(</a:t>
            </a:r>
            <a:r>
              <a:rPr lang="ko-KR" altLang="en-US" sz="2400" b="1">
                <a:latin typeface="Arial" charset="0"/>
                <a:ea typeface="돋움" pitchFamily="50" charset="-127"/>
              </a:rPr>
              <a:t>유전형질 발현의 중추기능 수행</a:t>
            </a:r>
            <a:r>
              <a:rPr lang="en-US" altLang="ko-KR" sz="2400" b="1">
                <a:latin typeface="Arial" charset="0"/>
                <a:ea typeface="돋움" pitchFamily="50" charset="-127"/>
              </a:rPr>
              <a:t>)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38212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ko-KR" altLang="en-US" sz="4000" b="0" smtClean="0"/>
              <a:t>염색체의 구성</a:t>
            </a:r>
          </a:p>
        </p:txBody>
      </p:sp>
      <p:pic>
        <p:nvPicPr>
          <p:cNvPr id="75779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9913"/>
            <a:ext cx="22098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39913"/>
            <a:ext cx="22098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613" y="1828800"/>
            <a:ext cx="2209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6413" y="4210050"/>
            <a:ext cx="2209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572000"/>
            <a:ext cx="22352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828800"/>
            <a:ext cx="2209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13" y="4648200"/>
            <a:ext cx="22352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60325" y="3328988"/>
            <a:ext cx="1595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DNA</a:t>
            </a:r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이중나선</a:t>
            </a:r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2346325" y="3351213"/>
            <a:ext cx="18716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1600" b="1">
                <a:latin typeface="Arial" charset="0"/>
                <a:ea typeface="돋움" pitchFamily="50" charset="-127"/>
              </a:rPr>
              <a:t>DNA</a:t>
            </a:r>
            <a:r>
              <a:rPr lang="ko-KR" altLang="en-US" sz="1600" b="1">
                <a:latin typeface="Arial" charset="0"/>
                <a:ea typeface="돋움" pitchFamily="50" charset="-127"/>
              </a:rPr>
              <a:t>가 히스톤</a:t>
            </a:r>
          </a:p>
          <a:p>
            <a:pPr latinLnBrk="0"/>
            <a:r>
              <a:rPr lang="ko-KR" altLang="en-US" sz="1600" b="1">
                <a:latin typeface="Arial" charset="0"/>
                <a:ea typeface="돋움" pitchFamily="50" charset="-127"/>
              </a:rPr>
              <a:t>단백질과 결합하여</a:t>
            </a:r>
          </a:p>
          <a:p>
            <a:pPr latinLnBrk="0"/>
            <a:r>
              <a:rPr lang="ko-KR" altLang="en-US" sz="1600" b="1">
                <a:latin typeface="Arial" charset="0"/>
                <a:ea typeface="돋움" pitchFamily="50" charset="-127"/>
              </a:rPr>
              <a:t>뉴클레오솜을 형성</a:t>
            </a: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784725" y="3230563"/>
            <a:ext cx="25304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latinLnBrk="0"/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뉴클레오솜이 코일</a:t>
            </a:r>
          </a:p>
          <a:p>
            <a:pPr latinLnBrk="0"/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모양으로 감겨</a:t>
            </a:r>
          </a:p>
          <a:p>
            <a:pPr latinLnBrk="0"/>
            <a:r>
              <a:rPr lang="en-US" altLang="ko-KR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30nm</a:t>
            </a:r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폭의 섬유형성</a:t>
            </a: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6692900" y="5691188"/>
            <a:ext cx="25384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고리안의 고리모양으로</a:t>
            </a:r>
          </a:p>
          <a:p>
            <a:pPr latinLnBrk="0"/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응집된 모습</a:t>
            </a: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3870325" y="6126163"/>
            <a:ext cx="2106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2000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굵은 염색체 가닥</a:t>
            </a:r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517525" y="6202363"/>
            <a:ext cx="2036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2000" b="1">
                <a:solidFill>
                  <a:schemeClr val="accent1"/>
                </a:solidFill>
                <a:latin typeface="Arial" charset="0"/>
                <a:ea typeface="돋움" pitchFamily="50" charset="-127"/>
              </a:rPr>
              <a:t>염색체팔의 형성</a:t>
            </a: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2768600" y="2463800"/>
            <a:ext cx="711200" cy="558800"/>
          </a:xfrm>
          <a:prstGeom prst="rect">
            <a:avLst/>
          </a:prstGeom>
          <a:noFill/>
          <a:ln w="508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3" name="Line 17"/>
          <p:cNvSpPr>
            <a:spLocks noChangeShapeType="1"/>
          </p:cNvSpPr>
          <p:nvPr/>
        </p:nvSpPr>
        <p:spPr bwMode="auto">
          <a:xfrm flipH="1">
            <a:off x="1981200" y="2438400"/>
            <a:ext cx="762000" cy="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5054600" y="2311400"/>
            <a:ext cx="406400" cy="330200"/>
          </a:xfrm>
          <a:prstGeom prst="rect">
            <a:avLst/>
          </a:prstGeom>
          <a:noFill/>
          <a:ln w="508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5" name="Line 19"/>
          <p:cNvSpPr>
            <a:spLocks noChangeShapeType="1"/>
          </p:cNvSpPr>
          <p:nvPr/>
        </p:nvSpPr>
        <p:spPr bwMode="auto">
          <a:xfrm flipH="1">
            <a:off x="4191000" y="2286000"/>
            <a:ext cx="838200" cy="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7493000" y="2311400"/>
            <a:ext cx="558800" cy="330200"/>
          </a:xfrm>
          <a:prstGeom prst="rect">
            <a:avLst/>
          </a:prstGeom>
          <a:noFill/>
          <a:ln w="508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 flipH="1">
            <a:off x="6324600" y="2286000"/>
            <a:ext cx="1143000" cy="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7721600" y="4826000"/>
            <a:ext cx="482600" cy="330200"/>
          </a:xfrm>
          <a:prstGeom prst="rect">
            <a:avLst/>
          </a:prstGeom>
          <a:noFill/>
          <a:ln w="508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799" name="Line 23"/>
          <p:cNvSpPr>
            <a:spLocks noChangeShapeType="1"/>
          </p:cNvSpPr>
          <p:nvPr/>
        </p:nvSpPr>
        <p:spPr bwMode="auto">
          <a:xfrm flipV="1">
            <a:off x="8229600" y="3048000"/>
            <a:ext cx="0" cy="1752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6921500" y="3273425"/>
            <a:ext cx="214471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>
              <a:lnSpc>
                <a:spcPct val="90000"/>
              </a:lnSpc>
            </a:pPr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염색체 가닥 형성</a:t>
            </a:r>
          </a:p>
          <a:p>
            <a:pPr latinLnBrk="0">
              <a:lnSpc>
                <a:spcPct val="90000"/>
              </a:lnSpc>
            </a:pPr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을 위해 꼬이고</a:t>
            </a:r>
          </a:p>
          <a:p>
            <a:pPr latinLnBrk="0">
              <a:lnSpc>
                <a:spcPct val="90000"/>
              </a:lnSpc>
            </a:pPr>
            <a:r>
              <a:rPr lang="ko-KR" altLang="en-US" b="1">
                <a:solidFill>
                  <a:srgbClr val="FFF1FE"/>
                </a:solidFill>
                <a:latin typeface="Arial" charset="0"/>
                <a:ea typeface="돋움" pitchFamily="50" charset="-127"/>
              </a:rPr>
              <a:t>엉키면서 더욱 응집</a:t>
            </a:r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4902200" y="4749800"/>
            <a:ext cx="711200" cy="558800"/>
          </a:xfrm>
          <a:prstGeom prst="rect">
            <a:avLst/>
          </a:prstGeom>
          <a:noFill/>
          <a:ln w="508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02" name="Line 26"/>
          <p:cNvSpPr>
            <a:spLocks noChangeShapeType="1"/>
          </p:cNvSpPr>
          <p:nvPr/>
        </p:nvSpPr>
        <p:spPr bwMode="auto">
          <a:xfrm>
            <a:off x="5638800" y="4724400"/>
            <a:ext cx="1447800" cy="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03" name="Rectangle 27"/>
          <p:cNvSpPr>
            <a:spLocks noChangeArrowheads="1"/>
          </p:cNvSpPr>
          <p:nvPr/>
        </p:nvSpPr>
        <p:spPr bwMode="auto">
          <a:xfrm>
            <a:off x="2082800" y="4978400"/>
            <a:ext cx="177800" cy="101600"/>
          </a:xfrm>
          <a:prstGeom prst="rect">
            <a:avLst/>
          </a:prstGeom>
          <a:noFill/>
          <a:ln w="50800">
            <a:solidFill>
              <a:srgbClr val="FF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04" name="Line 28"/>
          <p:cNvSpPr>
            <a:spLocks noChangeShapeType="1"/>
          </p:cNvSpPr>
          <p:nvPr/>
        </p:nvSpPr>
        <p:spPr bwMode="auto">
          <a:xfrm>
            <a:off x="2286000" y="4953000"/>
            <a:ext cx="1828800" cy="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oval" w="med" len="med"/>
            <a:tailEnd type="stealth" w="med" len="lg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05" name="Rectangle 29"/>
          <p:cNvSpPr>
            <a:spLocks noChangeArrowheads="1"/>
          </p:cNvSpPr>
          <p:nvPr/>
        </p:nvSpPr>
        <p:spPr bwMode="auto">
          <a:xfrm>
            <a:off x="822325" y="1782763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chemeClr val="hlink"/>
                </a:solidFill>
                <a:latin typeface="Arial" charset="0"/>
                <a:ea typeface="돋움" pitchFamily="50" charset="-127"/>
              </a:rPr>
              <a:t>2nm</a:t>
            </a:r>
          </a:p>
        </p:txBody>
      </p:sp>
      <p:sp>
        <p:nvSpPr>
          <p:cNvPr id="75806" name="Rectangle 30"/>
          <p:cNvSpPr>
            <a:spLocks noChangeArrowheads="1"/>
          </p:cNvSpPr>
          <p:nvPr/>
        </p:nvSpPr>
        <p:spPr bwMode="auto">
          <a:xfrm>
            <a:off x="2651125" y="1858963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chemeClr val="hlink"/>
                </a:solidFill>
                <a:latin typeface="Arial" charset="0"/>
                <a:ea typeface="돋움" pitchFamily="50" charset="-127"/>
              </a:rPr>
              <a:t>11nm</a:t>
            </a:r>
          </a:p>
        </p:txBody>
      </p:sp>
      <p:sp>
        <p:nvSpPr>
          <p:cNvPr id="75807" name="Rectangle 31"/>
          <p:cNvSpPr>
            <a:spLocks noChangeArrowheads="1"/>
          </p:cNvSpPr>
          <p:nvPr/>
        </p:nvSpPr>
        <p:spPr bwMode="auto">
          <a:xfrm>
            <a:off x="5622925" y="2468563"/>
            <a:ext cx="847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chemeClr val="hlink"/>
                </a:solidFill>
                <a:latin typeface="Arial" charset="0"/>
                <a:ea typeface="돋움" pitchFamily="50" charset="-127"/>
              </a:rPr>
              <a:t>30nm</a:t>
            </a:r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746125" y="4906963"/>
            <a:ext cx="98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chemeClr val="hlink"/>
                </a:solidFill>
                <a:latin typeface="Arial" charset="0"/>
                <a:ea typeface="돋움" pitchFamily="50" charset="-127"/>
              </a:rPr>
              <a:t>700nm</a:t>
            </a:r>
          </a:p>
        </p:txBody>
      </p:sp>
      <p:sp>
        <p:nvSpPr>
          <p:cNvPr id="75809" name="Rectangle 33"/>
          <p:cNvSpPr>
            <a:spLocks noChangeArrowheads="1"/>
          </p:cNvSpPr>
          <p:nvPr/>
        </p:nvSpPr>
        <p:spPr bwMode="auto">
          <a:xfrm>
            <a:off x="1050925" y="5745163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chemeClr val="hlink"/>
                </a:solidFill>
                <a:latin typeface="Arial" charset="0"/>
                <a:ea typeface="돋움" pitchFamily="50" charset="-127"/>
              </a:rPr>
              <a:t>1,400nm</a:t>
            </a:r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>
            <a:off x="5791200" y="2209800"/>
            <a:ext cx="381000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11" name="Line 35"/>
          <p:cNvSpPr>
            <a:spLocks noChangeShapeType="1"/>
          </p:cNvSpPr>
          <p:nvPr/>
        </p:nvSpPr>
        <p:spPr bwMode="auto">
          <a:xfrm>
            <a:off x="5791200" y="3048000"/>
            <a:ext cx="457200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12" name="Line 36"/>
          <p:cNvSpPr>
            <a:spLocks noChangeShapeType="1"/>
          </p:cNvSpPr>
          <p:nvPr/>
        </p:nvSpPr>
        <p:spPr bwMode="auto">
          <a:xfrm>
            <a:off x="6019800" y="2209800"/>
            <a:ext cx="0" cy="22860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stealth" w="med" len="med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13" name="Line 37"/>
          <p:cNvSpPr>
            <a:spLocks noChangeShapeType="1"/>
          </p:cNvSpPr>
          <p:nvPr/>
        </p:nvSpPr>
        <p:spPr bwMode="auto">
          <a:xfrm flipV="1">
            <a:off x="6019800" y="2819400"/>
            <a:ext cx="0" cy="22860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stealth" w="med" len="med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814" name="Freeform 38"/>
          <p:cNvSpPr>
            <a:spLocks/>
          </p:cNvSpPr>
          <p:nvPr/>
        </p:nvSpPr>
        <p:spPr bwMode="auto">
          <a:xfrm>
            <a:off x="762000" y="4953000"/>
            <a:ext cx="763588" cy="306388"/>
          </a:xfrm>
          <a:custGeom>
            <a:avLst/>
            <a:gdLst>
              <a:gd name="T0" fmla="*/ 0 w 481"/>
              <a:gd name="T1" fmla="*/ 0 h 193"/>
              <a:gd name="T2" fmla="*/ 0 w 481"/>
              <a:gd name="T3" fmla="*/ 2147483647 h 193"/>
              <a:gd name="T4" fmla="*/ 2147483647 w 481"/>
              <a:gd name="T5" fmla="*/ 2147483647 h 193"/>
              <a:gd name="T6" fmla="*/ 2147483647 w 481"/>
              <a:gd name="T7" fmla="*/ 0 h 193"/>
              <a:gd name="T8" fmla="*/ 0 60000 65536"/>
              <a:gd name="T9" fmla="*/ 0 60000 65536"/>
              <a:gd name="T10" fmla="*/ 0 60000 65536"/>
              <a:gd name="T11" fmla="*/ 0 60000 65536"/>
              <a:gd name="T12" fmla="*/ 0 w 481"/>
              <a:gd name="T13" fmla="*/ 0 h 193"/>
              <a:gd name="T14" fmla="*/ 481 w 481"/>
              <a:gd name="T15" fmla="*/ 193 h 1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1" h="193">
                <a:moveTo>
                  <a:pt x="0" y="0"/>
                </a:moveTo>
                <a:lnTo>
                  <a:pt x="0" y="192"/>
                </a:lnTo>
                <a:lnTo>
                  <a:pt x="480" y="192"/>
                </a:lnTo>
                <a:lnTo>
                  <a:pt x="480" y="0"/>
                </a:lnTo>
              </a:path>
            </a:pathLst>
          </a:custGeom>
          <a:noFill/>
          <a:ln w="12700" cap="rnd" cmpd="sng">
            <a:solidFill>
              <a:srgbClr val="FF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5815" name="Freeform 39"/>
          <p:cNvSpPr>
            <a:spLocks/>
          </p:cNvSpPr>
          <p:nvPr/>
        </p:nvSpPr>
        <p:spPr bwMode="auto">
          <a:xfrm>
            <a:off x="914400" y="5867400"/>
            <a:ext cx="1449388" cy="306388"/>
          </a:xfrm>
          <a:custGeom>
            <a:avLst/>
            <a:gdLst>
              <a:gd name="T0" fmla="*/ 0 w 913"/>
              <a:gd name="T1" fmla="*/ 0 h 193"/>
              <a:gd name="T2" fmla="*/ 0 w 913"/>
              <a:gd name="T3" fmla="*/ 2147483647 h 193"/>
              <a:gd name="T4" fmla="*/ 2147483647 w 913"/>
              <a:gd name="T5" fmla="*/ 2147483647 h 193"/>
              <a:gd name="T6" fmla="*/ 2147483647 w 913"/>
              <a:gd name="T7" fmla="*/ 0 h 193"/>
              <a:gd name="T8" fmla="*/ 0 60000 65536"/>
              <a:gd name="T9" fmla="*/ 0 60000 65536"/>
              <a:gd name="T10" fmla="*/ 0 60000 65536"/>
              <a:gd name="T11" fmla="*/ 0 60000 65536"/>
              <a:gd name="T12" fmla="*/ 0 w 913"/>
              <a:gd name="T13" fmla="*/ 0 h 193"/>
              <a:gd name="T14" fmla="*/ 913 w 913"/>
              <a:gd name="T15" fmla="*/ 193 h 1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3" h="193">
                <a:moveTo>
                  <a:pt x="0" y="0"/>
                </a:moveTo>
                <a:lnTo>
                  <a:pt x="0" y="192"/>
                </a:lnTo>
                <a:lnTo>
                  <a:pt x="912" y="192"/>
                </a:lnTo>
                <a:lnTo>
                  <a:pt x="912" y="0"/>
                </a:lnTo>
              </a:path>
            </a:pathLst>
          </a:custGeom>
          <a:noFill/>
          <a:ln w="12700" cap="rnd" cmpd="sng">
            <a:solidFill>
              <a:srgbClr val="FF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5816" name="Freeform 40"/>
          <p:cNvSpPr>
            <a:spLocks/>
          </p:cNvSpPr>
          <p:nvPr/>
        </p:nvSpPr>
        <p:spPr bwMode="auto">
          <a:xfrm>
            <a:off x="3581400" y="1828800"/>
            <a:ext cx="382588" cy="1677988"/>
          </a:xfrm>
          <a:custGeom>
            <a:avLst/>
            <a:gdLst>
              <a:gd name="T0" fmla="*/ 0 w 241"/>
              <a:gd name="T1" fmla="*/ 0 h 1057"/>
              <a:gd name="T2" fmla="*/ 2147483647 w 241"/>
              <a:gd name="T3" fmla="*/ 0 h 1057"/>
              <a:gd name="T4" fmla="*/ 2147483647 w 241"/>
              <a:gd name="T5" fmla="*/ 2147483647 h 1057"/>
              <a:gd name="T6" fmla="*/ 2147483647 w 241"/>
              <a:gd name="T7" fmla="*/ 2147483647 h 1057"/>
              <a:gd name="T8" fmla="*/ 0 60000 65536"/>
              <a:gd name="T9" fmla="*/ 0 60000 65536"/>
              <a:gd name="T10" fmla="*/ 0 60000 65536"/>
              <a:gd name="T11" fmla="*/ 0 60000 65536"/>
              <a:gd name="T12" fmla="*/ 0 w 241"/>
              <a:gd name="T13" fmla="*/ 0 h 1057"/>
              <a:gd name="T14" fmla="*/ 241 w 241"/>
              <a:gd name="T15" fmla="*/ 1057 h 10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" h="1057">
                <a:moveTo>
                  <a:pt x="0" y="0"/>
                </a:moveTo>
                <a:lnTo>
                  <a:pt x="240" y="0"/>
                </a:lnTo>
                <a:lnTo>
                  <a:pt x="240" y="1056"/>
                </a:lnTo>
                <a:lnTo>
                  <a:pt x="192" y="1056"/>
                </a:lnTo>
              </a:path>
            </a:pathLst>
          </a:custGeom>
          <a:noFill/>
          <a:ln w="12700" cap="rnd" cmpd="sng">
            <a:solidFill>
              <a:srgbClr val="FF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5817" name="Freeform 41"/>
          <p:cNvSpPr>
            <a:spLocks/>
          </p:cNvSpPr>
          <p:nvPr/>
        </p:nvSpPr>
        <p:spPr bwMode="auto">
          <a:xfrm>
            <a:off x="1219200" y="2209800"/>
            <a:ext cx="458788" cy="915988"/>
          </a:xfrm>
          <a:custGeom>
            <a:avLst/>
            <a:gdLst>
              <a:gd name="T0" fmla="*/ 0 w 289"/>
              <a:gd name="T1" fmla="*/ 0 h 577"/>
              <a:gd name="T2" fmla="*/ 2147483647 w 289"/>
              <a:gd name="T3" fmla="*/ 0 h 577"/>
              <a:gd name="T4" fmla="*/ 2147483647 w 289"/>
              <a:gd name="T5" fmla="*/ 0 h 577"/>
              <a:gd name="T6" fmla="*/ 2147483647 w 289"/>
              <a:gd name="T7" fmla="*/ 2147483647 h 577"/>
              <a:gd name="T8" fmla="*/ 2147483647 w 289"/>
              <a:gd name="T9" fmla="*/ 2147483647 h 577"/>
              <a:gd name="T10" fmla="*/ 0 w 289"/>
              <a:gd name="T11" fmla="*/ 2147483647 h 577"/>
              <a:gd name="T12" fmla="*/ 2147483647 w 289"/>
              <a:gd name="T13" fmla="*/ 2147483647 h 5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9"/>
              <a:gd name="T22" fmla="*/ 0 h 577"/>
              <a:gd name="T23" fmla="*/ 289 w 289"/>
              <a:gd name="T24" fmla="*/ 577 h 5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9" h="577">
                <a:moveTo>
                  <a:pt x="0" y="0"/>
                </a:moveTo>
                <a:lnTo>
                  <a:pt x="240" y="0"/>
                </a:lnTo>
                <a:lnTo>
                  <a:pt x="96" y="0"/>
                </a:lnTo>
                <a:lnTo>
                  <a:pt x="119" y="8"/>
                </a:lnTo>
                <a:lnTo>
                  <a:pt x="144" y="576"/>
                </a:lnTo>
                <a:lnTo>
                  <a:pt x="0" y="576"/>
                </a:lnTo>
                <a:lnTo>
                  <a:pt x="288" y="576"/>
                </a:lnTo>
              </a:path>
            </a:pathLst>
          </a:custGeom>
          <a:noFill/>
          <a:ln w="12700" cap="rnd" cmpd="sng">
            <a:solidFill>
              <a:srgbClr val="FF00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50179" name="Picture 3" descr="생명과학-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0"/>
            <a:ext cx="7235825" cy="679608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1552575"/>
            <a:ext cx="302895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127125" y="608013"/>
            <a:ext cx="6977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3600" b="1" i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세포분열 중기단계 염색체의 구조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3489325" y="1889125"/>
            <a:ext cx="526891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>
              <a:buFontTx/>
              <a:buChar char="•"/>
            </a:pP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Telomeres (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말단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/>
            <a:endParaRPr lang="en-US" altLang="ko-KR" sz="2400" b="1">
              <a:solidFill>
                <a:srgbClr val="D8FCD7"/>
              </a:solidFill>
              <a:latin typeface="Arial" charset="0"/>
              <a:ea typeface="돋움" pitchFamily="50" charset="-127"/>
            </a:endParaRPr>
          </a:p>
          <a:p>
            <a:pPr latinLnBrk="0">
              <a:buFontTx/>
              <a:buChar char="•"/>
            </a:pP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Heterochromatin(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이질염색질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vl="1" latinLnBrk="0"/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치밀하게  응축된  염색질</a:t>
            </a:r>
          </a:p>
          <a:p>
            <a:pPr lvl="1" latinLnBrk="0"/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동원체 주위에 위치</a:t>
            </a:r>
          </a:p>
          <a:p>
            <a:pPr lvl="1" latinLnBrk="0"/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염색질 중 약 </a:t>
            </a:r>
            <a:r>
              <a:rPr lang="en-US" altLang="ko-KR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10% </a:t>
            </a:r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차지</a:t>
            </a:r>
          </a:p>
          <a:p>
            <a:pPr latinLnBrk="0">
              <a:buFontTx/>
              <a:buChar char="•"/>
            </a:pP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Euchromatin(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진정염색질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vl="1" latinLnBrk="0"/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느슨한  염색질</a:t>
            </a:r>
          </a:p>
          <a:p>
            <a:pPr lvl="1" latinLnBrk="0"/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약 </a:t>
            </a:r>
            <a:r>
              <a:rPr lang="en-US" altLang="ko-KR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10%</a:t>
            </a:r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는 활성염색질</a:t>
            </a:r>
            <a:r>
              <a:rPr lang="en-US" altLang="ko-KR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(active chromatin)</a:t>
            </a:r>
          </a:p>
          <a:p>
            <a:pPr latinLnBrk="0">
              <a:buFontTx/>
              <a:buChar char="•"/>
            </a:pP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Centromere(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동원체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/>
            <a:endParaRPr lang="en-US" altLang="ko-KR" sz="2400" b="1">
              <a:solidFill>
                <a:srgbClr val="D8FCD7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2895600" y="2057400"/>
            <a:ext cx="6096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06" name="Line 6"/>
          <p:cNvSpPr>
            <a:spLocks noChangeShapeType="1"/>
          </p:cNvSpPr>
          <p:nvPr/>
        </p:nvSpPr>
        <p:spPr bwMode="auto">
          <a:xfrm flipV="1">
            <a:off x="2667000" y="2133600"/>
            <a:ext cx="914400" cy="30480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 flipV="1">
            <a:off x="2362200" y="2819400"/>
            <a:ext cx="1219200" cy="30480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 flipH="1">
            <a:off x="2362200" y="4114800"/>
            <a:ext cx="1219200" cy="68580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flipH="1">
            <a:off x="2133600" y="2819400"/>
            <a:ext cx="1371600" cy="99060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2590800" y="2438400"/>
            <a:ext cx="990600" cy="160020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1454150" y="3282950"/>
            <a:ext cx="825500" cy="444500"/>
          </a:xfrm>
          <a:prstGeom prst="ellipse">
            <a:avLst/>
          </a:prstGeom>
          <a:noFill/>
          <a:ln w="12700">
            <a:solidFill>
              <a:srgbClr val="FF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6812" name="Line 12"/>
          <p:cNvSpPr>
            <a:spLocks noChangeShapeType="1"/>
          </p:cNvSpPr>
          <p:nvPr/>
        </p:nvSpPr>
        <p:spPr bwMode="auto">
          <a:xfrm>
            <a:off x="1981200" y="3581400"/>
            <a:ext cx="1600200" cy="14478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6781800" y="2286000"/>
            <a:ext cx="381000" cy="381000"/>
          </a:xfrm>
          <a:prstGeom prst="rect">
            <a:avLst/>
          </a:prstGeom>
          <a:solidFill>
            <a:srgbClr val="11111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584325" y="776288"/>
            <a:ext cx="439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28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정상적인 소의 염색체 사진</a:t>
            </a:r>
          </a:p>
        </p:txBody>
      </p:sp>
      <p:pic>
        <p:nvPicPr>
          <p:cNvPr id="77828" name="Picture 4" descr="cowChro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989138"/>
            <a:ext cx="6192837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5956300" y="1935163"/>
            <a:ext cx="299561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>
              <a:buFontTx/>
              <a:buChar char="•"/>
            </a:pPr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유사분열 중기 염색체의</a:t>
            </a:r>
          </a:p>
          <a:p>
            <a:pPr latinLnBrk="0"/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상동염색체를 찾아</a:t>
            </a:r>
          </a:p>
          <a:p>
            <a:pPr latinLnBrk="0"/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짝을 맞추고</a:t>
            </a:r>
          </a:p>
          <a:p>
            <a:pPr latinLnBrk="0"/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큰 것부터 번호를 부여</a:t>
            </a:r>
          </a:p>
          <a:p>
            <a:pPr latinLnBrk="0"/>
            <a:endParaRPr lang="ko-KR" altLang="en-US" sz="2000" b="1">
              <a:solidFill>
                <a:schemeClr val="tx2"/>
              </a:solidFill>
              <a:latin typeface="Arial" charset="0"/>
              <a:ea typeface="돋움" pitchFamily="50" charset="-127"/>
            </a:endParaRPr>
          </a:p>
          <a:p>
            <a:pPr latinLnBrk="0">
              <a:buFontTx/>
              <a:buChar char="•"/>
            </a:pPr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염색체다형현상</a:t>
            </a:r>
          </a:p>
          <a:p>
            <a:pPr latinLnBrk="0"/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</a:t>
            </a:r>
            <a:r>
              <a:rPr lang="en-US" altLang="ko-KR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(chromosome</a:t>
            </a:r>
          </a:p>
          <a:p>
            <a:pPr latinLnBrk="0"/>
            <a:r>
              <a:rPr lang="en-US" altLang="ko-KR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 polymorphism) </a:t>
            </a:r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이나</a:t>
            </a:r>
          </a:p>
          <a:p>
            <a:pPr latinLnBrk="0"/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염색체이상</a:t>
            </a:r>
          </a:p>
          <a:p>
            <a:pPr latinLnBrk="0"/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</a:t>
            </a:r>
            <a:r>
              <a:rPr lang="en-US" altLang="ko-KR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(chromosome </a:t>
            </a:r>
          </a:p>
          <a:p>
            <a:pPr latinLnBrk="0"/>
            <a:r>
              <a:rPr lang="en-US" altLang="ko-KR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  aberration)</a:t>
            </a:r>
            <a:r>
              <a:rPr lang="ko-KR" altLang="en-US" sz="20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규명의 기준</a:t>
            </a:r>
          </a:p>
          <a:p>
            <a:pPr latinLnBrk="0"/>
            <a:endParaRPr lang="en-US" altLang="ko-KR" sz="2000" b="1">
              <a:solidFill>
                <a:schemeClr val="tx2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485900" y="639763"/>
            <a:ext cx="4194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latinLnBrk="0"/>
            <a:r>
              <a:rPr lang="ko-KR" altLang="en-US" sz="4000" b="1">
                <a:latin typeface="Arial" charset="0"/>
                <a:ea typeface="돋움" pitchFamily="50" charset="-127"/>
              </a:rPr>
              <a:t>핵형도</a:t>
            </a:r>
            <a:r>
              <a:rPr lang="en-US" altLang="ko-KR" sz="4000" b="1">
                <a:latin typeface="Arial" charset="0"/>
                <a:ea typeface="돋움" pitchFamily="50" charset="-127"/>
              </a:rPr>
              <a:t>(idiogram)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746125" y="5897563"/>
            <a:ext cx="47069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2000" b="1">
                <a:latin typeface="Arial" charset="0"/>
                <a:ea typeface="돋움" pitchFamily="50" charset="-127"/>
              </a:rPr>
              <a:t>소의 핵형도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:     29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쌍의 상염색체와</a:t>
            </a:r>
          </a:p>
          <a:p>
            <a:pPr latinLnBrk="0"/>
            <a:r>
              <a:rPr lang="ko-KR" altLang="en-US" sz="2000" b="1">
                <a:latin typeface="Arial" charset="0"/>
                <a:ea typeface="돋움" pitchFamily="50" charset="-127"/>
              </a:rPr>
              <a:t>                            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1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쌍의 성염색체로 구성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822325" y="2620963"/>
            <a:ext cx="3995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chemeClr val="bg2"/>
                </a:solidFill>
                <a:latin typeface="Arial" charset="0"/>
                <a:ea typeface="돋움" pitchFamily="50" charset="-127"/>
              </a:rPr>
              <a:t>1</a:t>
            </a:r>
            <a:r>
              <a:rPr lang="en-US" altLang="ko-KR" sz="1600" b="1">
                <a:solidFill>
                  <a:schemeClr val="bg2"/>
                </a:solidFill>
                <a:latin typeface="Arial" charset="0"/>
                <a:ea typeface="돋움" pitchFamily="50" charset="-127"/>
              </a:rPr>
              <a:t>                  2            3              4             5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898525" y="3427413"/>
            <a:ext cx="142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1600" b="1">
                <a:solidFill>
                  <a:schemeClr val="bg2"/>
                </a:solidFill>
                <a:latin typeface="Arial" charset="0"/>
                <a:ea typeface="돋움" pitchFamily="50" charset="-127"/>
              </a:rPr>
              <a:t>6                  7</a:t>
            </a: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822325" y="5408613"/>
            <a:ext cx="4870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1600" b="1">
                <a:solidFill>
                  <a:schemeClr val="bg2"/>
                </a:solidFill>
                <a:latin typeface="Arial" charset="0"/>
                <a:ea typeface="돋움" pitchFamily="50" charset="-127"/>
              </a:rPr>
              <a:t>13                14          15            16            17         18</a:t>
            </a:r>
          </a:p>
        </p:txBody>
      </p:sp>
      <p:pic>
        <p:nvPicPr>
          <p:cNvPr id="78856" name="Picture 8" descr="cattle_kary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576103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584325" y="776288"/>
            <a:ext cx="35179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3200" b="1">
                <a:solidFill>
                  <a:schemeClr val="tx2"/>
                </a:solidFill>
                <a:latin typeface="Arial" charset="0"/>
                <a:ea typeface="돋움" pitchFamily="50" charset="-127"/>
              </a:rPr>
              <a:t>유전자형과 표현형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508125" y="2297113"/>
            <a:ext cx="7231063" cy="2835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유전자형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(genotype)            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표현형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(phenoptye)</a:t>
            </a:r>
          </a:p>
          <a:p>
            <a:pPr latinLnBrk="0">
              <a:buFontTx/>
              <a:buChar char="•"/>
            </a:pPr>
            <a:endParaRPr lang="en-US" altLang="ko-KR" sz="2000" b="1">
              <a:latin typeface="Arial" charset="0"/>
              <a:ea typeface="돋움" pitchFamily="50" charset="-127"/>
            </a:endParaRPr>
          </a:p>
          <a:p>
            <a:pPr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유전자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(gene)</a:t>
            </a:r>
          </a:p>
          <a:p>
            <a:pPr latinLnBrk="0">
              <a:buFontTx/>
              <a:buChar char="•"/>
            </a:pPr>
            <a:endParaRPr lang="en-US" altLang="ko-KR" sz="2000" b="1">
              <a:latin typeface="Arial" charset="0"/>
              <a:ea typeface="돋움" pitchFamily="50" charset="-127"/>
            </a:endParaRPr>
          </a:p>
          <a:p>
            <a:pPr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좌위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(locus)</a:t>
            </a:r>
          </a:p>
          <a:p>
            <a:pPr latinLnBrk="0">
              <a:buFontTx/>
              <a:buChar char="•"/>
            </a:pPr>
            <a:endParaRPr lang="en-US" altLang="ko-KR" sz="2000" b="1">
              <a:latin typeface="Arial" charset="0"/>
              <a:ea typeface="돋움" pitchFamily="50" charset="-127"/>
            </a:endParaRPr>
          </a:p>
          <a:p>
            <a:pPr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대립유전자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(allele)</a:t>
            </a:r>
          </a:p>
          <a:p>
            <a:pPr latinLnBrk="0">
              <a:buFontTx/>
              <a:buChar char="•"/>
            </a:pPr>
            <a:endParaRPr lang="en-US" altLang="ko-KR" sz="2000" b="1">
              <a:latin typeface="Arial" charset="0"/>
              <a:ea typeface="돋움" pitchFamily="50" charset="-127"/>
            </a:endParaRPr>
          </a:p>
          <a:p>
            <a:pPr latinLnBrk="0">
              <a:buFontTx/>
              <a:buChar char="•"/>
            </a:pPr>
            <a:r>
              <a:rPr lang="en-US" altLang="ko-KR" sz="2000" b="1">
                <a:latin typeface="Arial" charset="0"/>
                <a:ea typeface="돋움" pitchFamily="50" charset="-127"/>
              </a:rPr>
              <a:t>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동형접합형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(homozygous)           </a:t>
            </a:r>
            <a:r>
              <a:rPr lang="ko-KR" altLang="en-US" sz="2000" b="1">
                <a:latin typeface="Arial" charset="0"/>
                <a:ea typeface="돋움" pitchFamily="50" charset="-127"/>
              </a:rPr>
              <a:t>이형접합형</a:t>
            </a:r>
            <a:r>
              <a:rPr lang="en-US" altLang="ko-KR" sz="2000" b="1">
                <a:latin typeface="Arial" charset="0"/>
                <a:ea typeface="돋움" pitchFamily="50" charset="-127"/>
              </a:rPr>
              <a:t>(heterozygous) </a:t>
            </a: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4191000" y="25146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4932363" y="4941888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>
              <a:defRPr/>
            </a:pPr>
            <a:r>
              <a:rPr lang="ko-KR" altLang="en-US" smtClean="0"/>
              <a:t>축종별 염색체의 수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974725" y="2117725"/>
            <a:ext cx="71786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소     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(cattle, </a:t>
            </a:r>
            <a:r>
              <a:rPr lang="en-US" altLang="ko-KR" sz="2400" b="1" i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Bos taurus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      : 60 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(30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쌍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>
              <a:lnSpc>
                <a:spcPct val="150000"/>
              </a:lnSpc>
            </a:pP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돼지 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(pig, </a:t>
            </a:r>
            <a:r>
              <a:rPr lang="en-US" altLang="ko-KR" sz="2400" b="1" i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Sus scrofa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           : 38 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(19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쌍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>
              <a:lnSpc>
                <a:spcPct val="150000"/>
              </a:lnSpc>
            </a:pP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양     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(sheep, </a:t>
            </a:r>
            <a:r>
              <a:rPr lang="en-US" altLang="ko-KR" sz="2400" b="1" i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Ovis aries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       : 54 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(27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쌍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>
              <a:lnSpc>
                <a:spcPct val="150000"/>
              </a:lnSpc>
            </a:pP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염소 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(goat, </a:t>
            </a:r>
            <a:r>
              <a:rPr lang="en-US" altLang="ko-KR" sz="2400" b="1" i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Capra hircus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     : 60 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(30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쌍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>
              <a:lnSpc>
                <a:spcPct val="150000"/>
              </a:lnSpc>
            </a:pP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토끼 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(rabbit, </a:t>
            </a:r>
            <a:r>
              <a:rPr lang="en-US" altLang="ko-KR" sz="2400" b="1" i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Oryctolapus cuniculus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 : 44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(22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쌍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  <a:p>
            <a:pPr latinLnBrk="0">
              <a:lnSpc>
                <a:spcPct val="150000"/>
              </a:lnSpc>
            </a:pP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     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(dog, </a:t>
            </a:r>
            <a:r>
              <a:rPr lang="en-US" altLang="ko-KR" sz="2400" b="1" i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Canis familiaris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 : 78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개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(39</a:t>
            </a:r>
            <a:r>
              <a:rPr lang="ko-KR" altLang="en-US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쌍</a:t>
            </a:r>
            <a:r>
              <a:rPr lang="en-US" altLang="ko-KR" sz="24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692150"/>
            <a:ext cx="7362825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476375" y="4005263"/>
            <a:ext cx="5049838" cy="24384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692275" y="4652963"/>
            <a:ext cx="4465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ko-KR" altLang="en-US" sz="24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염색체는 </a:t>
            </a:r>
            <a:r>
              <a:rPr lang="en-US" altLang="ko-KR" sz="24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DNA</a:t>
            </a:r>
            <a:r>
              <a:rPr lang="ko-KR" altLang="en-US" sz="24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와 단백질로 구성 </a:t>
            </a:r>
          </a:p>
          <a:p>
            <a:pPr latinLnBrk="0"/>
            <a:r>
              <a:rPr lang="en-US" altLang="ko-KR" sz="24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DNA</a:t>
            </a:r>
            <a:r>
              <a:rPr lang="ko-KR" altLang="en-US" sz="24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가 응축된 상태임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82000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016250" y="427038"/>
            <a:ext cx="30749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latinLnBrk="0"/>
            <a:r>
              <a:rPr lang="en-US" altLang="ko-KR" sz="3200" b="1">
                <a:latin typeface="Arial" charset="0"/>
                <a:ea typeface="돋움" pitchFamily="50" charset="-127"/>
              </a:rPr>
              <a:t>Central Dogma</a:t>
            </a:r>
          </a:p>
          <a:p>
            <a:pPr algn="ctr" latinLnBrk="0"/>
            <a:r>
              <a:rPr lang="en-US" altLang="ko-KR" sz="3200" b="1">
                <a:latin typeface="Arial" charset="0"/>
                <a:ea typeface="돋움" pitchFamily="50" charset="-127"/>
              </a:rPr>
              <a:t>(</a:t>
            </a:r>
            <a:r>
              <a:rPr lang="ko-KR" altLang="en-US" sz="3200" b="1">
                <a:latin typeface="Arial" charset="0"/>
                <a:ea typeface="돋움" pitchFamily="50" charset="-127"/>
              </a:rPr>
              <a:t>중심원리</a:t>
            </a:r>
            <a:r>
              <a:rPr lang="en-US" altLang="ko-KR" sz="3200" b="1">
                <a:latin typeface="Arial" charset="0"/>
                <a:ea typeface="돋움" pitchFamily="50" charset="-127"/>
              </a:rPr>
              <a:t>)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>
            <a:off x="6197600" y="406400"/>
            <a:ext cx="2387600" cy="1244600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>
            <a:off x="7550150" y="1530350"/>
            <a:ext cx="292100" cy="215900"/>
          </a:xfrm>
          <a:prstGeom prst="lef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642100" y="1127125"/>
            <a:ext cx="169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400">
                <a:latin typeface="Arial" charset="0"/>
                <a:ea typeface="돋움" pitchFamily="50" charset="-127"/>
              </a:rPr>
              <a:t>Replication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6597650" y="1889125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400">
                <a:latin typeface="Arial" charset="0"/>
                <a:ea typeface="돋움" pitchFamily="50" charset="-127"/>
              </a:rPr>
              <a:t>Transcription</a:t>
            </a: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6673850" y="4022725"/>
            <a:ext cx="169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400">
                <a:latin typeface="Arial" charset="0"/>
                <a:ea typeface="돋움" pitchFamily="50" charset="-127"/>
              </a:rPr>
              <a:t>Translation</a:t>
            </a: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6461125" y="4525963"/>
            <a:ext cx="2119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latinLnBrk="0"/>
            <a:r>
              <a:rPr lang="en-US" altLang="ko-KR" sz="20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(nucleotide </a:t>
            </a:r>
            <a:r>
              <a:rPr lang="ko-KR" altLang="en-US" sz="20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언어</a:t>
            </a:r>
          </a:p>
          <a:p>
            <a:pPr latinLnBrk="0"/>
            <a:r>
              <a:rPr lang="en-US" altLang="ko-KR" sz="20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-&gt; </a:t>
            </a:r>
            <a:r>
              <a:rPr lang="ko-KR" altLang="en-US" sz="20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아미노산언어</a:t>
            </a:r>
            <a:r>
              <a:rPr lang="en-US" altLang="ko-KR" sz="2000" b="1">
                <a:solidFill>
                  <a:srgbClr val="FFCCFF"/>
                </a:solidFill>
                <a:latin typeface="Arial" charset="0"/>
                <a:ea typeface="돋움" pitchFamily="50" charset="-127"/>
              </a:rPr>
              <a:t>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ge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85750"/>
            <a:ext cx="65532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23888" y="1401763"/>
            <a:ext cx="4481512" cy="57943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66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altLang="ko-KR" sz="2400" b="1"/>
              <a:t> </a:t>
            </a:r>
            <a:r>
              <a:rPr lang="ko-KR" altLang="en-US" sz="3200" b="1">
                <a:solidFill>
                  <a:schemeClr val="bg2"/>
                </a:solidFill>
              </a:rPr>
              <a:t>유전체</a:t>
            </a:r>
            <a:r>
              <a:rPr lang="en-US" altLang="ko-KR" sz="3200" b="1">
                <a:solidFill>
                  <a:schemeClr val="bg2"/>
                </a:solidFill>
              </a:rPr>
              <a:t>(genome) </a:t>
            </a:r>
            <a:r>
              <a:rPr lang="ko-KR" altLang="en-US" sz="3200" b="1">
                <a:solidFill>
                  <a:schemeClr val="bg2"/>
                </a:solidFill>
              </a:rPr>
              <a:t>란 </a:t>
            </a:r>
            <a:r>
              <a:rPr lang="en-US" altLang="ko-KR" sz="3200" b="1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066800" y="2362200"/>
            <a:ext cx="754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ko-KR" sz="2800">
                <a:latin typeface="Comic Sans MS" pitchFamily="66" charset="0"/>
              </a:rPr>
              <a:t>“</a:t>
            </a:r>
            <a:r>
              <a:rPr lang="en-US" altLang="ko-KR" sz="2800">
                <a:latin typeface="Arial" charset="0"/>
              </a:rPr>
              <a:t>gen-</a:t>
            </a:r>
            <a:r>
              <a:rPr lang="en-US" altLang="ko-KR" sz="2800">
                <a:latin typeface="Comic Sans MS" pitchFamily="66" charset="0"/>
              </a:rPr>
              <a:t>”</a:t>
            </a:r>
            <a:r>
              <a:rPr lang="ko-KR" altLang="en-US" sz="2800">
                <a:latin typeface="Arial" charset="0"/>
              </a:rPr>
              <a:t>유전자들 </a:t>
            </a:r>
            <a:r>
              <a:rPr lang="en-US" altLang="ko-KR" sz="2800">
                <a:latin typeface="Arial" charset="0"/>
              </a:rPr>
              <a:t>(genes), </a:t>
            </a:r>
            <a:r>
              <a:rPr lang="en-US" altLang="ko-KR" sz="2800">
                <a:latin typeface="Comic Sans MS" pitchFamily="66" charset="0"/>
              </a:rPr>
              <a:t>“</a:t>
            </a:r>
            <a:r>
              <a:rPr lang="en-US" altLang="ko-KR" sz="2800">
                <a:latin typeface="Arial" charset="0"/>
              </a:rPr>
              <a:t>-ome</a:t>
            </a:r>
            <a:r>
              <a:rPr lang="en-US" altLang="ko-KR" sz="2800">
                <a:latin typeface="Comic Sans MS" pitchFamily="66" charset="0"/>
              </a:rPr>
              <a:t>”</a:t>
            </a:r>
            <a:r>
              <a:rPr lang="en-US" altLang="ko-KR" sz="2800">
                <a:latin typeface="Arial" charset="0"/>
              </a:rPr>
              <a:t>	</a:t>
            </a:r>
            <a:r>
              <a:rPr lang="ko-KR" altLang="en-US" sz="2800">
                <a:latin typeface="Arial" charset="0"/>
              </a:rPr>
              <a:t>모든 것 </a:t>
            </a:r>
            <a:r>
              <a:rPr lang="en-US" altLang="ko-KR" sz="2800">
                <a:latin typeface="Arial" charset="0"/>
              </a:rPr>
              <a:t>(all)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en-US" altLang="ko-KR" sz="280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ko-KR" altLang="en-US" sz="2800">
                <a:latin typeface="Arial" charset="0"/>
              </a:rPr>
              <a:t>생물종이 가지고 있는 유전정보 전체를 말함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endParaRPr lang="ko-KR" altLang="en-US" sz="2800">
              <a:latin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ko-KR" sz="2800">
                <a:latin typeface="Arial" charset="0"/>
              </a:rPr>
              <a:t>genomics  /ji-no-miks/ - </a:t>
            </a:r>
            <a:r>
              <a:rPr lang="ko-KR" altLang="en-US" sz="2800">
                <a:latin typeface="Arial" charset="0"/>
              </a:rPr>
              <a:t>개체의 유전정보를 나타내는 모든 유전자들을 연구하는 학문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1009650"/>
            <a:ext cx="8686800" cy="5391150"/>
            <a:chOff x="144" y="636"/>
            <a:chExt cx="5472" cy="3396"/>
          </a:xfrm>
        </p:grpSpPr>
        <p:pic>
          <p:nvPicPr>
            <p:cNvPr id="86020" name="Picture 3" descr="염색체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636"/>
              <a:ext cx="5472" cy="33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6021" name="Text Box 4"/>
            <p:cNvSpPr txBox="1">
              <a:spLocks noChangeArrowheads="1"/>
            </p:cNvSpPr>
            <p:nvPr/>
          </p:nvSpPr>
          <p:spPr bwMode="auto">
            <a:xfrm>
              <a:off x="2016" y="1309"/>
              <a:ext cx="459" cy="294"/>
            </a:xfrm>
            <a:prstGeom prst="rect">
              <a:avLst/>
            </a:prstGeom>
            <a:noFill/>
            <a:ln w="9525">
              <a:solidFill>
                <a:srgbClr val="FF66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400" b="1">
                  <a:solidFill>
                    <a:srgbClr val="FFFF0B"/>
                  </a:solidFill>
                </a:rPr>
                <a:t>Cell</a:t>
              </a:r>
            </a:p>
          </p:txBody>
        </p:sp>
        <p:sp>
          <p:nvSpPr>
            <p:cNvPr id="86022" name="Text Box 5"/>
            <p:cNvSpPr txBox="1">
              <a:spLocks noChangeArrowheads="1"/>
            </p:cNvSpPr>
            <p:nvPr/>
          </p:nvSpPr>
          <p:spPr bwMode="auto">
            <a:xfrm>
              <a:off x="182" y="1981"/>
              <a:ext cx="1327" cy="294"/>
            </a:xfrm>
            <a:prstGeom prst="rect">
              <a:avLst/>
            </a:prstGeom>
            <a:noFill/>
            <a:ln w="9525">
              <a:solidFill>
                <a:srgbClr val="FF66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400" b="1">
                  <a:solidFill>
                    <a:srgbClr val="FFFF0B"/>
                  </a:solidFill>
                </a:rPr>
                <a:t>Chromosome</a:t>
              </a:r>
            </a:p>
          </p:txBody>
        </p:sp>
        <p:sp>
          <p:nvSpPr>
            <p:cNvPr id="86023" name="Text Box 6"/>
            <p:cNvSpPr txBox="1">
              <a:spLocks noChangeArrowheads="1"/>
            </p:cNvSpPr>
            <p:nvPr/>
          </p:nvSpPr>
          <p:spPr bwMode="auto">
            <a:xfrm>
              <a:off x="4616" y="2832"/>
              <a:ext cx="520" cy="294"/>
            </a:xfrm>
            <a:prstGeom prst="rect">
              <a:avLst/>
            </a:prstGeom>
            <a:noFill/>
            <a:ln w="9525">
              <a:solidFill>
                <a:srgbClr val="FF66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400" b="1">
                  <a:solidFill>
                    <a:srgbClr val="FFFF0B"/>
                  </a:solidFill>
                </a:rPr>
                <a:t>DNA</a:t>
              </a:r>
            </a:p>
          </p:txBody>
        </p:sp>
      </p:grpSp>
      <p:sp>
        <p:nvSpPr>
          <p:cNvPr id="86019" name="Rectangle 7"/>
          <p:cNvSpPr>
            <a:spLocks noChangeArrowheads="1"/>
          </p:cNvSpPr>
          <p:nvPr/>
        </p:nvSpPr>
        <p:spPr bwMode="auto">
          <a:xfrm>
            <a:off x="3348038" y="620713"/>
            <a:ext cx="5638800" cy="10668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66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ko-KR" sz="2400" b="1"/>
              <a:t> </a:t>
            </a:r>
            <a:r>
              <a:rPr lang="ko-KR" altLang="en-US" sz="3200" b="1">
                <a:solidFill>
                  <a:schemeClr val="bg2"/>
                </a:solidFill>
              </a:rPr>
              <a:t>유전체</a:t>
            </a:r>
            <a:r>
              <a:rPr lang="en-US" altLang="ko-KR" sz="3200" b="1">
                <a:solidFill>
                  <a:schemeClr val="bg2"/>
                </a:solidFill>
              </a:rPr>
              <a:t>(genome)</a:t>
            </a:r>
            <a:r>
              <a:rPr lang="ko-KR" altLang="en-US" sz="3200" b="1">
                <a:solidFill>
                  <a:schemeClr val="bg2"/>
                </a:solidFill>
              </a:rPr>
              <a:t>는 어디에 </a:t>
            </a:r>
            <a:r>
              <a:rPr lang="en-US" altLang="ko-KR" sz="3200" b="1">
                <a:solidFill>
                  <a:schemeClr val="bg2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ko-KR" altLang="ko-KR" smtClean="0"/>
          </a:p>
        </p:txBody>
      </p:sp>
      <p:pic>
        <p:nvPicPr>
          <p:cNvPr id="51203" name="Picture 3" descr="생명과학-2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0350"/>
            <a:ext cx="9144000" cy="6151563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60513" y="2052638"/>
            <a:ext cx="1403350" cy="4457700"/>
            <a:chOff x="847" y="1315"/>
            <a:chExt cx="884" cy="2808"/>
          </a:xfrm>
        </p:grpSpPr>
        <p:sp>
          <p:nvSpPr>
            <p:cNvPr id="87053" name="Text Box 3"/>
            <p:cNvSpPr txBox="1">
              <a:spLocks noChangeArrowheads="1"/>
            </p:cNvSpPr>
            <p:nvPr/>
          </p:nvSpPr>
          <p:spPr bwMode="auto">
            <a:xfrm>
              <a:off x="847" y="1765"/>
              <a:ext cx="884" cy="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인간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쥐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소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돼지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닭</a:t>
              </a:r>
            </a:p>
            <a:p>
              <a:pPr latinLnBrk="0"/>
              <a:endParaRPr kumimoji="0" lang="ko-KR" altLang="en-US" sz="2400" b="1">
                <a:latin typeface="Comic Sans MS" pitchFamily="66" charset="0"/>
              </a:endParaRP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애기장대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벼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콩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옥수수</a:t>
              </a:r>
            </a:p>
          </p:txBody>
        </p:sp>
        <p:sp>
          <p:nvSpPr>
            <p:cNvPr id="87054" name="Text Box 4"/>
            <p:cNvSpPr txBox="1">
              <a:spLocks noChangeArrowheads="1"/>
            </p:cNvSpPr>
            <p:nvPr/>
          </p:nvSpPr>
          <p:spPr bwMode="auto">
            <a:xfrm>
              <a:off x="1097" y="1315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kumimoji="0" lang="ko-KR" altLang="en-US" sz="2400" b="1">
                  <a:solidFill>
                    <a:schemeClr val="accent2"/>
                  </a:solidFill>
                  <a:latin typeface="Comic Sans MS" pitchFamily="66" charset="0"/>
                </a:rPr>
                <a:t>종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395663" y="1717675"/>
            <a:ext cx="2144712" cy="4865688"/>
            <a:chOff x="2017" y="1101"/>
            <a:chExt cx="1351" cy="3065"/>
          </a:xfrm>
        </p:grpSpPr>
        <p:sp>
          <p:nvSpPr>
            <p:cNvPr id="87051" name="Text Box 6"/>
            <p:cNvSpPr txBox="1">
              <a:spLocks noChangeArrowheads="1"/>
            </p:cNvSpPr>
            <p:nvPr/>
          </p:nvSpPr>
          <p:spPr bwMode="auto">
            <a:xfrm>
              <a:off x="2017" y="1101"/>
              <a:ext cx="135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kumimoji="0" lang="ko-KR" altLang="en-US" sz="2400" b="1">
                  <a:solidFill>
                    <a:schemeClr val="accent2"/>
                  </a:solidFill>
                  <a:latin typeface="Comic Sans MS" pitchFamily="66" charset="0"/>
                </a:rPr>
                <a:t>물리적인 크기</a:t>
              </a:r>
            </a:p>
            <a:p>
              <a:pPr algn="ctr" latinLnBrk="0"/>
              <a:r>
                <a:rPr kumimoji="0" lang="en-US" altLang="ko-KR" sz="2400" b="1">
                  <a:solidFill>
                    <a:schemeClr val="accent2"/>
                  </a:solidFill>
                  <a:latin typeface="Comic Sans MS" pitchFamily="66" charset="0"/>
                </a:rPr>
                <a:t>(</a:t>
              </a:r>
              <a:r>
                <a:rPr kumimoji="0" lang="ko-KR" altLang="en-US" sz="2400" b="1">
                  <a:solidFill>
                    <a:schemeClr val="accent2"/>
                  </a:solidFill>
                  <a:latin typeface="Comic Sans MS" pitchFamily="66" charset="0"/>
                </a:rPr>
                <a:t>단위</a:t>
              </a:r>
              <a:r>
                <a:rPr kumimoji="0" lang="en-US" altLang="ko-KR" sz="2400" b="1">
                  <a:solidFill>
                    <a:schemeClr val="accent2"/>
                  </a:solidFill>
                  <a:latin typeface="Comic Sans MS" pitchFamily="66" charset="0"/>
                </a:rPr>
                <a:t>: bp)</a:t>
              </a:r>
            </a:p>
          </p:txBody>
        </p:sp>
        <p:sp>
          <p:nvSpPr>
            <p:cNvPr id="87052" name="Text Box 7"/>
            <p:cNvSpPr txBox="1">
              <a:spLocks noChangeArrowheads="1"/>
            </p:cNvSpPr>
            <p:nvPr/>
          </p:nvSpPr>
          <p:spPr bwMode="auto">
            <a:xfrm>
              <a:off x="2385" y="1781"/>
              <a:ext cx="878" cy="2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30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25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30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30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27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endParaRPr kumimoji="0" lang="ko-KR" altLang="en-US" sz="2400" b="1">
                <a:latin typeface="Comic Sans MS" pitchFamily="66" charset="0"/>
              </a:endParaRP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 </a:t>
              </a:r>
              <a:r>
                <a:rPr kumimoji="0" lang="en-US" altLang="ko-KR" sz="2400" b="1">
                  <a:latin typeface="Comic Sans MS" pitchFamily="66" charset="0"/>
                </a:rPr>
                <a:t>1.2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ko-KR" altLang="en-US" sz="2400" b="1">
                  <a:latin typeface="Comic Sans MS" pitchFamily="66" charset="0"/>
                </a:rPr>
                <a:t> </a:t>
              </a:r>
              <a:r>
                <a:rPr kumimoji="0" lang="en-US" altLang="ko-KR" sz="2400" b="1">
                  <a:latin typeface="Comic Sans MS" pitchFamily="66" charset="0"/>
                </a:rPr>
                <a:t>4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30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  <a:p>
              <a:pPr latinLnBrk="0"/>
              <a:r>
                <a:rPr kumimoji="0" lang="en-US" altLang="ko-KR" sz="2400" b="1">
                  <a:latin typeface="Comic Sans MS" pitchFamily="66" charset="0"/>
                </a:rPr>
                <a:t>20    </a:t>
              </a:r>
              <a:r>
                <a:rPr kumimoji="0" lang="ko-KR" altLang="en-US" sz="2400" b="1">
                  <a:latin typeface="Comic Sans MS" pitchFamily="66" charset="0"/>
                </a:rPr>
                <a:t>억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626100" y="2044700"/>
            <a:ext cx="2754313" cy="4457700"/>
            <a:chOff x="3395" y="1331"/>
            <a:chExt cx="1735" cy="2808"/>
          </a:xfrm>
        </p:grpSpPr>
        <p:sp>
          <p:nvSpPr>
            <p:cNvPr id="87049" name="Text Box 9"/>
            <p:cNvSpPr txBox="1">
              <a:spLocks noChangeArrowheads="1"/>
            </p:cNvSpPr>
            <p:nvPr/>
          </p:nvSpPr>
          <p:spPr bwMode="auto">
            <a:xfrm>
              <a:off x="3682" y="1331"/>
              <a:ext cx="11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kumimoji="0" lang="ko-KR" altLang="en-US" sz="2400" b="1">
                  <a:solidFill>
                    <a:schemeClr val="accent2"/>
                  </a:solidFill>
                  <a:latin typeface="Comic Sans MS" pitchFamily="66" charset="0"/>
                </a:rPr>
                <a:t>유전자의 수</a:t>
              </a:r>
            </a:p>
          </p:txBody>
        </p:sp>
        <p:sp>
          <p:nvSpPr>
            <p:cNvPr id="87050" name="Text Box 10"/>
            <p:cNvSpPr txBox="1">
              <a:spLocks noChangeArrowheads="1"/>
            </p:cNvSpPr>
            <p:nvPr/>
          </p:nvSpPr>
          <p:spPr bwMode="auto">
            <a:xfrm>
              <a:off x="3395" y="1781"/>
              <a:ext cx="1735" cy="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30,000 - 40,000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  <a:p>
              <a:pPr algn="ctr" latinLnBrk="0"/>
              <a:endParaRPr kumimoji="0" lang="en-US" altLang="ko-KR" sz="2400" b="1">
                <a:latin typeface="Comic Sans MS" pitchFamily="66" charset="0"/>
              </a:endParaRP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~25,000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  <a:p>
              <a:pPr algn="ctr" latinLnBrk="0"/>
              <a:r>
                <a:rPr kumimoji="0" lang="en-US" altLang="ko-KR" sz="2400" b="1">
                  <a:latin typeface="Comic Sans MS" pitchFamily="66" charset="0"/>
                </a:rPr>
                <a:t>?</a:t>
              </a:r>
            </a:p>
          </p:txBody>
        </p:sp>
      </p:grpSp>
      <p:sp>
        <p:nvSpPr>
          <p:cNvPr id="87045" name="Line 11"/>
          <p:cNvSpPr>
            <a:spLocks noChangeShapeType="1"/>
          </p:cNvSpPr>
          <p:nvPr/>
        </p:nvSpPr>
        <p:spPr bwMode="auto">
          <a:xfrm>
            <a:off x="1473200" y="2654300"/>
            <a:ext cx="7010400" cy="0"/>
          </a:xfrm>
          <a:prstGeom prst="line">
            <a:avLst/>
          </a:prstGeom>
          <a:noFill/>
          <a:ln w="57150" cmpd="thinThick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7046" name="Line 12"/>
          <p:cNvSpPr>
            <a:spLocks noChangeShapeType="1"/>
          </p:cNvSpPr>
          <p:nvPr/>
        </p:nvSpPr>
        <p:spPr bwMode="auto">
          <a:xfrm>
            <a:off x="1485900" y="6553200"/>
            <a:ext cx="70104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7047" name="Line 13"/>
          <p:cNvSpPr>
            <a:spLocks noChangeShapeType="1"/>
          </p:cNvSpPr>
          <p:nvPr/>
        </p:nvSpPr>
        <p:spPr bwMode="auto">
          <a:xfrm>
            <a:off x="1485900" y="1676400"/>
            <a:ext cx="7010400" cy="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7048" name="Rectangle 14"/>
          <p:cNvSpPr>
            <a:spLocks noChangeArrowheads="1"/>
          </p:cNvSpPr>
          <p:nvPr/>
        </p:nvSpPr>
        <p:spPr bwMode="auto">
          <a:xfrm>
            <a:off x="1941513" y="992188"/>
            <a:ext cx="47513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200" b="1">
                <a:solidFill>
                  <a:schemeClr val="tx2"/>
                </a:solidFill>
                <a:latin typeface="Arial" charset="0"/>
              </a:rPr>
              <a:t>유전체 </a:t>
            </a:r>
            <a:r>
              <a:rPr lang="en-US" altLang="ko-KR" sz="3200" b="1">
                <a:solidFill>
                  <a:schemeClr val="tx2"/>
                </a:solidFill>
                <a:latin typeface="Arial" charset="0"/>
              </a:rPr>
              <a:t>(Genome)</a:t>
            </a:r>
            <a:r>
              <a:rPr lang="ko-KR" altLang="en-US" sz="3200" b="1">
                <a:solidFill>
                  <a:schemeClr val="tx2"/>
                </a:solidFill>
                <a:latin typeface="Arial" charset="0"/>
              </a:rPr>
              <a:t>의 구성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90688" y="2120900"/>
            <a:ext cx="6192837" cy="3067050"/>
            <a:chOff x="929" y="1181"/>
            <a:chExt cx="3901" cy="1932"/>
          </a:xfrm>
        </p:grpSpPr>
        <p:sp>
          <p:nvSpPr>
            <p:cNvPr id="88069" name="Rectangle 3"/>
            <p:cNvSpPr>
              <a:spLocks noChangeArrowheads="1"/>
            </p:cNvSpPr>
            <p:nvPr/>
          </p:nvSpPr>
          <p:spPr bwMode="auto">
            <a:xfrm>
              <a:off x="929" y="2341"/>
              <a:ext cx="1315" cy="77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2400" b="1"/>
                <a:t>Black box</a:t>
              </a:r>
            </a:p>
            <a:p>
              <a:pPr algn="ctr"/>
              <a:r>
                <a:rPr lang="en-US" altLang="ko-KR" sz="2400" b="1"/>
                <a:t>(Genome)</a:t>
              </a:r>
            </a:p>
          </p:txBody>
        </p:sp>
        <p:sp>
          <p:nvSpPr>
            <p:cNvPr id="88070" name="Rectangle 4"/>
            <p:cNvSpPr>
              <a:spLocks noChangeArrowheads="1"/>
            </p:cNvSpPr>
            <p:nvPr/>
          </p:nvSpPr>
          <p:spPr bwMode="auto">
            <a:xfrm>
              <a:off x="3515" y="2296"/>
              <a:ext cx="1315" cy="77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o-KR" altLang="en-US" sz="2400" b="1">
                  <a:solidFill>
                    <a:schemeClr val="bg2"/>
                  </a:solidFill>
                </a:rPr>
                <a:t>유용한 정보</a:t>
              </a:r>
            </a:p>
            <a:p>
              <a:pPr algn="ctr"/>
              <a:r>
                <a:rPr lang="ko-KR" altLang="en-US" sz="2400" b="1">
                  <a:solidFill>
                    <a:schemeClr val="bg2"/>
                  </a:solidFill>
                </a:rPr>
                <a:t>발굴 및 활용</a:t>
              </a:r>
            </a:p>
          </p:txBody>
        </p:sp>
        <p:sp>
          <p:nvSpPr>
            <p:cNvPr id="88071" name="AutoShape 5"/>
            <p:cNvSpPr>
              <a:spLocks noChangeArrowheads="1"/>
            </p:cNvSpPr>
            <p:nvPr/>
          </p:nvSpPr>
          <p:spPr bwMode="auto">
            <a:xfrm>
              <a:off x="2380" y="2614"/>
              <a:ext cx="1044" cy="227"/>
            </a:xfrm>
            <a:prstGeom prst="rightArrow">
              <a:avLst>
                <a:gd name="adj1" fmla="val 50000"/>
                <a:gd name="adj2" fmla="val 114978"/>
              </a:avLst>
            </a:prstGeom>
            <a:gradFill rotWithShape="1">
              <a:gsLst>
                <a:gs pos="0">
                  <a:srgbClr val="762F00"/>
                </a:gs>
                <a:gs pos="5000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88072" name="Freeform 6"/>
            <p:cNvSpPr>
              <a:spLocks/>
            </p:cNvSpPr>
            <p:nvPr/>
          </p:nvSpPr>
          <p:spPr bwMode="auto">
            <a:xfrm>
              <a:off x="2149" y="1181"/>
              <a:ext cx="1265" cy="1457"/>
            </a:xfrm>
            <a:custGeom>
              <a:avLst/>
              <a:gdLst>
                <a:gd name="T0" fmla="*/ 11 w 2914"/>
                <a:gd name="T1" fmla="*/ 46 h 2914"/>
                <a:gd name="T2" fmla="*/ 12 w 2914"/>
                <a:gd name="T3" fmla="*/ 45 h 2914"/>
                <a:gd name="T4" fmla="*/ 13 w 2914"/>
                <a:gd name="T5" fmla="*/ 44 h 2914"/>
                <a:gd name="T6" fmla="*/ 15 w 2914"/>
                <a:gd name="T7" fmla="*/ 43 h 2914"/>
                <a:gd name="T8" fmla="*/ 16 w 2914"/>
                <a:gd name="T9" fmla="*/ 41 h 2914"/>
                <a:gd name="T10" fmla="*/ 17 w 2914"/>
                <a:gd name="T11" fmla="*/ 39 h 2914"/>
                <a:gd name="T12" fmla="*/ 18 w 2914"/>
                <a:gd name="T13" fmla="*/ 36 h 2914"/>
                <a:gd name="T14" fmla="*/ 19 w 2914"/>
                <a:gd name="T15" fmla="*/ 33 h 2914"/>
                <a:gd name="T16" fmla="*/ 19 w 2914"/>
                <a:gd name="T17" fmla="*/ 29 h 2914"/>
                <a:gd name="T18" fmla="*/ 20 w 2914"/>
                <a:gd name="T19" fmla="*/ 26 h 2914"/>
                <a:gd name="T20" fmla="*/ 20 w 2914"/>
                <a:gd name="T21" fmla="*/ 23 h 2914"/>
                <a:gd name="T22" fmla="*/ 20 w 2914"/>
                <a:gd name="T23" fmla="*/ 20 h 2914"/>
                <a:gd name="T24" fmla="*/ 19 w 2914"/>
                <a:gd name="T25" fmla="*/ 17 h 2914"/>
                <a:gd name="T26" fmla="*/ 19 w 2914"/>
                <a:gd name="T27" fmla="*/ 12 h 2914"/>
                <a:gd name="T28" fmla="*/ 18 w 2914"/>
                <a:gd name="T29" fmla="*/ 11 h 2914"/>
                <a:gd name="T30" fmla="*/ 17 w 2914"/>
                <a:gd name="T31" fmla="*/ 7 h 2914"/>
                <a:gd name="T32" fmla="*/ 16 w 2914"/>
                <a:gd name="T33" fmla="*/ 6 h 2914"/>
                <a:gd name="T34" fmla="*/ 15 w 2914"/>
                <a:gd name="T35" fmla="*/ 3 h 2914"/>
                <a:gd name="T36" fmla="*/ 13 w 2914"/>
                <a:gd name="T37" fmla="*/ 1 h 2914"/>
                <a:gd name="T38" fmla="*/ 12 w 2914"/>
                <a:gd name="T39" fmla="*/ 1 h 2914"/>
                <a:gd name="T40" fmla="*/ 11 w 2914"/>
                <a:gd name="T41" fmla="*/ 1 h 2914"/>
                <a:gd name="T42" fmla="*/ 9 w 2914"/>
                <a:gd name="T43" fmla="*/ 1 h 2914"/>
                <a:gd name="T44" fmla="*/ 8 w 2914"/>
                <a:gd name="T45" fmla="*/ 1 h 2914"/>
                <a:gd name="T46" fmla="*/ 7 w 2914"/>
                <a:gd name="T47" fmla="*/ 1 h 2914"/>
                <a:gd name="T48" fmla="*/ 5 w 2914"/>
                <a:gd name="T49" fmla="*/ 3 h 2914"/>
                <a:gd name="T50" fmla="*/ 4 w 2914"/>
                <a:gd name="T51" fmla="*/ 5 h 2914"/>
                <a:gd name="T52" fmla="*/ 3 w 2914"/>
                <a:gd name="T53" fmla="*/ 6 h 2914"/>
                <a:gd name="T54" fmla="*/ 2 w 2914"/>
                <a:gd name="T55" fmla="*/ 10 h 2914"/>
                <a:gd name="T56" fmla="*/ 1 w 2914"/>
                <a:gd name="T57" fmla="*/ 11 h 2914"/>
                <a:gd name="T58" fmla="*/ 0 w 2914"/>
                <a:gd name="T59" fmla="*/ 14 h 2914"/>
                <a:gd name="T60" fmla="*/ 0 w 2914"/>
                <a:gd name="T61" fmla="*/ 19 h 2914"/>
                <a:gd name="T62" fmla="*/ 0 w 2914"/>
                <a:gd name="T63" fmla="*/ 22 h 2914"/>
                <a:gd name="T64" fmla="*/ 0 w 2914"/>
                <a:gd name="T65" fmla="*/ 25 h 2914"/>
                <a:gd name="T66" fmla="*/ 0 w 2914"/>
                <a:gd name="T67" fmla="*/ 28 h 2914"/>
                <a:gd name="T68" fmla="*/ 1 w 2914"/>
                <a:gd name="T69" fmla="*/ 31 h 2914"/>
                <a:gd name="T70" fmla="*/ 1 w 2914"/>
                <a:gd name="T71" fmla="*/ 35 h 2914"/>
                <a:gd name="T72" fmla="*/ 2 w 2914"/>
                <a:gd name="T73" fmla="*/ 38 h 2914"/>
                <a:gd name="T74" fmla="*/ 3 w 2914"/>
                <a:gd name="T75" fmla="*/ 40 h 2914"/>
                <a:gd name="T76" fmla="*/ 4 w 2914"/>
                <a:gd name="T77" fmla="*/ 42 h 2914"/>
                <a:gd name="T78" fmla="*/ 6 w 2914"/>
                <a:gd name="T79" fmla="*/ 44 h 2914"/>
                <a:gd name="T80" fmla="*/ 7 w 2914"/>
                <a:gd name="T81" fmla="*/ 45 h 2914"/>
                <a:gd name="T82" fmla="*/ 8 w 2914"/>
                <a:gd name="T83" fmla="*/ 46 h 2914"/>
                <a:gd name="T84" fmla="*/ 10 w 2914"/>
                <a:gd name="T85" fmla="*/ 46 h 29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14"/>
                <a:gd name="T130" fmla="*/ 0 h 2914"/>
                <a:gd name="T131" fmla="*/ 2914 w 2914"/>
                <a:gd name="T132" fmla="*/ 2914 h 29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14" h="2914">
                  <a:moveTo>
                    <a:pt x="1459" y="2914"/>
                  </a:moveTo>
                  <a:lnTo>
                    <a:pt x="1534" y="2912"/>
                  </a:lnTo>
                  <a:lnTo>
                    <a:pt x="1608" y="2907"/>
                  </a:lnTo>
                  <a:lnTo>
                    <a:pt x="1680" y="2897"/>
                  </a:lnTo>
                  <a:lnTo>
                    <a:pt x="1753" y="2885"/>
                  </a:lnTo>
                  <a:lnTo>
                    <a:pt x="1823" y="2868"/>
                  </a:lnTo>
                  <a:lnTo>
                    <a:pt x="1892" y="2848"/>
                  </a:lnTo>
                  <a:lnTo>
                    <a:pt x="1959" y="2826"/>
                  </a:lnTo>
                  <a:lnTo>
                    <a:pt x="2025" y="2800"/>
                  </a:lnTo>
                  <a:lnTo>
                    <a:pt x="2090" y="2770"/>
                  </a:lnTo>
                  <a:lnTo>
                    <a:pt x="2153" y="2739"/>
                  </a:lnTo>
                  <a:lnTo>
                    <a:pt x="2214" y="2703"/>
                  </a:lnTo>
                  <a:lnTo>
                    <a:pt x="2273" y="2666"/>
                  </a:lnTo>
                  <a:lnTo>
                    <a:pt x="2329" y="2625"/>
                  </a:lnTo>
                  <a:lnTo>
                    <a:pt x="2385" y="2581"/>
                  </a:lnTo>
                  <a:lnTo>
                    <a:pt x="2438" y="2535"/>
                  </a:lnTo>
                  <a:lnTo>
                    <a:pt x="2487" y="2488"/>
                  </a:lnTo>
                  <a:lnTo>
                    <a:pt x="2537" y="2437"/>
                  </a:lnTo>
                  <a:lnTo>
                    <a:pt x="2583" y="2384"/>
                  </a:lnTo>
                  <a:lnTo>
                    <a:pt x="2625" y="2330"/>
                  </a:lnTo>
                  <a:lnTo>
                    <a:pt x="2666" y="2272"/>
                  </a:lnTo>
                  <a:lnTo>
                    <a:pt x="2703" y="2212"/>
                  </a:lnTo>
                  <a:lnTo>
                    <a:pt x="2739" y="2151"/>
                  </a:lnTo>
                  <a:lnTo>
                    <a:pt x="2771" y="2088"/>
                  </a:lnTo>
                  <a:lnTo>
                    <a:pt x="2800" y="2024"/>
                  </a:lnTo>
                  <a:lnTo>
                    <a:pt x="2826" y="1959"/>
                  </a:lnTo>
                  <a:lnTo>
                    <a:pt x="2850" y="1891"/>
                  </a:lnTo>
                  <a:lnTo>
                    <a:pt x="2868" y="1821"/>
                  </a:lnTo>
                  <a:lnTo>
                    <a:pt x="2885" y="1752"/>
                  </a:lnTo>
                  <a:lnTo>
                    <a:pt x="2897" y="1679"/>
                  </a:lnTo>
                  <a:lnTo>
                    <a:pt x="2907" y="1607"/>
                  </a:lnTo>
                  <a:lnTo>
                    <a:pt x="2913" y="1533"/>
                  </a:lnTo>
                  <a:lnTo>
                    <a:pt x="2914" y="1458"/>
                  </a:lnTo>
                  <a:lnTo>
                    <a:pt x="2913" y="1383"/>
                  </a:lnTo>
                  <a:lnTo>
                    <a:pt x="2907" y="1308"/>
                  </a:lnTo>
                  <a:lnTo>
                    <a:pt x="2897" y="1235"/>
                  </a:lnTo>
                  <a:lnTo>
                    <a:pt x="2885" y="1164"/>
                  </a:lnTo>
                  <a:lnTo>
                    <a:pt x="2868" y="1094"/>
                  </a:lnTo>
                  <a:lnTo>
                    <a:pt x="2850" y="1025"/>
                  </a:lnTo>
                  <a:lnTo>
                    <a:pt x="2826" y="957"/>
                  </a:lnTo>
                  <a:lnTo>
                    <a:pt x="2800" y="890"/>
                  </a:lnTo>
                  <a:lnTo>
                    <a:pt x="2771" y="826"/>
                  </a:lnTo>
                  <a:lnTo>
                    <a:pt x="2739" y="763"/>
                  </a:lnTo>
                  <a:lnTo>
                    <a:pt x="2703" y="702"/>
                  </a:lnTo>
                  <a:lnTo>
                    <a:pt x="2666" y="642"/>
                  </a:lnTo>
                  <a:lnTo>
                    <a:pt x="2625" y="586"/>
                  </a:lnTo>
                  <a:lnTo>
                    <a:pt x="2583" y="530"/>
                  </a:lnTo>
                  <a:lnTo>
                    <a:pt x="2537" y="477"/>
                  </a:lnTo>
                  <a:lnTo>
                    <a:pt x="2487" y="426"/>
                  </a:lnTo>
                  <a:lnTo>
                    <a:pt x="2438" y="379"/>
                  </a:lnTo>
                  <a:lnTo>
                    <a:pt x="2385" y="333"/>
                  </a:lnTo>
                  <a:lnTo>
                    <a:pt x="2329" y="289"/>
                  </a:lnTo>
                  <a:lnTo>
                    <a:pt x="2273" y="248"/>
                  </a:lnTo>
                  <a:lnTo>
                    <a:pt x="2214" y="211"/>
                  </a:lnTo>
                  <a:lnTo>
                    <a:pt x="2153" y="177"/>
                  </a:lnTo>
                  <a:lnTo>
                    <a:pt x="2090" y="144"/>
                  </a:lnTo>
                  <a:lnTo>
                    <a:pt x="2025" y="114"/>
                  </a:lnTo>
                  <a:lnTo>
                    <a:pt x="1959" y="88"/>
                  </a:lnTo>
                  <a:lnTo>
                    <a:pt x="1892" y="66"/>
                  </a:lnTo>
                  <a:lnTo>
                    <a:pt x="1823" y="46"/>
                  </a:lnTo>
                  <a:lnTo>
                    <a:pt x="1753" y="29"/>
                  </a:lnTo>
                  <a:lnTo>
                    <a:pt x="1680" y="17"/>
                  </a:lnTo>
                  <a:lnTo>
                    <a:pt x="1608" y="7"/>
                  </a:lnTo>
                  <a:lnTo>
                    <a:pt x="1534" y="2"/>
                  </a:lnTo>
                  <a:lnTo>
                    <a:pt x="1459" y="0"/>
                  </a:lnTo>
                  <a:lnTo>
                    <a:pt x="1384" y="2"/>
                  </a:lnTo>
                  <a:lnTo>
                    <a:pt x="1309" y="7"/>
                  </a:lnTo>
                  <a:lnTo>
                    <a:pt x="1236" y="17"/>
                  </a:lnTo>
                  <a:lnTo>
                    <a:pt x="1165" y="29"/>
                  </a:lnTo>
                  <a:lnTo>
                    <a:pt x="1095" y="46"/>
                  </a:lnTo>
                  <a:lnTo>
                    <a:pt x="1025" y="66"/>
                  </a:lnTo>
                  <a:lnTo>
                    <a:pt x="957" y="88"/>
                  </a:lnTo>
                  <a:lnTo>
                    <a:pt x="891" y="114"/>
                  </a:lnTo>
                  <a:lnTo>
                    <a:pt x="826" y="144"/>
                  </a:lnTo>
                  <a:lnTo>
                    <a:pt x="763" y="177"/>
                  </a:lnTo>
                  <a:lnTo>
                    <a:pt x="702" y="211"/>
                  </a:lnTo>
                  <a:lnTo>
                    <a:pt x="643" y="248"/>
                  </a:lnTo>
                  <a:lnTo>
                    <a:pt x="587" y="289"/>
                  </a:lnTo>
                  <a:lnTo>
                    <a:pt x="531" y="333"/>
                  </a:lnTo>
                  <a:lnTo>
                    <a:pt x="478" y="379"/>
                  </a:lnTo>
                  <a:lnTo>
                    <a:pt x="427" y="426"/>
                  </a:lnTo>
                  <a:lnTo>
                    <a:pt x="379" y="477"/>
                  </a:lnTo>
                  <a:lnTo>
                    <a:pt x="333" y="530"/>
                  </a:lnTo>
                  <a:lnTo>
                    <a:pt x="289" y="586"/>
                  </a:lnTo>
                  <a:lnTo>
                    <a:pt x="248" y="642"/>
                  </a:lnTo>
                  <a:lnTo>
                    <a:pt x="211" y="702"/>
                  </a:lnTo>
                  <a:lnTo>
                    <a:pt x="177" y="763"/>
                  </a:lnTo>
                  <a:lnTo>
                    <a:pt x="145" y="826"/>
                  </a:lnTo>
                  <a:lnTo>
                    <a:pt x="114" y="890"/>
                  </a:lnTo>
                  <a:lnTo>
                    <a:pt x="88" y="957"/>
                  </a:lnTo>
                  <a:lnTo>
                    <a:pt x="66" y="1025"/>
                  </a:lnTo>
                  <a:lnTo>
                    <a:pt x="46" y="1094"/>
                  </a:lnTo>
                  <a:lnTo>
                    <a:pt x="29" y="1164"/>
                  </a:lnTo>
                  <a:lnTo>
                    <a:pt x="17" y="1235"/>
                  </a:lnTo>
                  <a:lnTo>
                    <a:pt x="7" y="1308"/>
                  </a:lnTo>
                  <a:lnTo>
                    <a:pt x="2" y="1383"/>
                  </a:lnTo>
                  <a:lnTo>
                    <a:pt x="0" y="1458"/>
                  </a:lnTo>
                  <a:lnTo>
                    <a:pt x="2" y="1533"/>
                  </a:lnTo>
                  <a:lnTo>
                    <a:pt x="7" y="1607"/>
                  </a:lnTo>
                  <a:lnTo>
                    <a:pt x="17" y="1679"/>
                  </a:lnTo>
                  <a:lnTo>
                    <a:pt x="29" y="1752"/>
                  </a:lnTo>
                  <a:lnTo>
                    <a:pt x="46" y="1821"/>
                  </a:lnTo>
                  <a:lnTo>
                    <a:pt x="66" y="1891"/>
                  </a:lnTo>
                  <a:lnTo>
                    <a:pt x="88" y="1959"/>
                  </a:lnTo>
                  <a:lnTo>
                    <a:pt x="114" y="2024"/>
                  </a:lnTo>
                  <a:lnTo>
                    <a:pt x="145" y="2088"/>
                  </a:lnTo>
                  <a:lnTo>
                    <a:pt x="177" y="2151"/>
                  </a:lnTo>
                  <a:lnTo>
                    <a:pt x="211" y="2212"/>
                  </a:lnTo>
                  <a:lnTo>
                    <a:pt x="248" y="2272"/>
                  </a:lnTo>
                  <a:lnTo>
                    <a:pt x="289" y="2330"/>
                  </a:lnTo>
                  <a:lnTo>
                    <a:pt x="333" y="2384"/>
                  </a:lnTo>
                  <a:lnTo>
                    <a:pt x="379" y="2437"/>
                  </a:lnTo>
                  <a:lnTo>
                    <a:pt x="427" y="2488"/>
                  </a:lnTo>
                  <a:lnTo>
                    <a:pt x="478" y="2535"/>
                  </a:lnTo>
                  <a:lnTo>
                    <a:pt x="531" y="2581"/>
                  </a:lnTo>
                  <a:lnTo>
                    <a:pt x="587" y="2625"/>
                  </a:lnTo>
                  <a:lnTo>
                    <a:pt x="643" y="2666"/>
                  </a:lnTo>
                  <a:lnTo>
                    <a:pt x="702" y="2703"/>
                  </a:lnTo>
                  <a:lnTo>
                    <a:pt x="763" y="2739"/>
                  </a:lnTo>
                  <a:lnTo>
                    <a:pt x="826" y="2770"/>
                  </a:lnTo>
                  <a:lnTo>
                    <a:pt x="891" y="2800"/>
                  </a:lnTo>
                  <a:lnTo>
                    <a:pt x="957" y="2826"/>
                  </a:lnTo>
                  <a:lnTo>
                    <a:pt x="1025" y="2848"/>
                  </a:lnTo>
                  <a:lnTo>
                    <a:pt x="1095" y="2868"/>
                  </a:lnTo>
                  <a:lnTo>
                    <a:pt x="1165" y="2885"/>
                  </a:lnTo>
                  <a:lnTo>
                    <a:pt x="1236" y="2897"/>
                  </a:lnTo>
                  <a:lnTo>
                    <a:pt x="1309" y="2907"/>
                  </a:lnTo>
                  <a:lnTo>
                    <a:pt x="1384" y="2912"/>
                  </a:lnTo>
                  <a:lnTo>
                    <a:pt x="1459" y="2914"/>
                  </a:lnTo>
                  <a:close/>
                </a:path>
              </a:pathLst>
            </a:custGeom>
            <a:solidFill>
              <a:srgbClr val="FFE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3" name="Freeform 7"/>
            <p:cNvSpPr>
              <a:spLocks/>
            </p:cNvSpPr>
            <p:nvPr/>
          </p:nvSpPr>
          <p:spPr bwMode="auto">
            <a:xfrm>
              <a:off x="3039" y="1675"/>
              <a:ext cx="260" cy="109"/>
            </a:xfrm>
            <a:custGeom>
              <a:avLst/>
              <a:gdLst>
                <a:gd name="T0" fmla="*/ 0 w 599"/>
                <a:gd name="T1" fmla="*/ 1 h 219"/>
                <a:gd name="T2" fmla="*/ 0 w 599"/>
                <a:gd name="T3" fmla="*/ 1 h 219"/>
                <a:gd name="T4" fmla="*/ 0 w 599"/>
                <a:gd name="T5" fmla="*/ 1 h 219"/>
                <a:gd name="T6" fmla="*/ 0 w 599"/>
                <a:gd name="T7" fmla="*/ 1 h 219"/>
                <a:gd name="T8" fmla="*/ 0 w 599"/>
                <a:gd name="T9" fmla="*/ 1 h 219"/>
                <a:gd name="T10" fmla="*/ 0 w 599"/>
                <a:gd name="T11" fmla="*/ 1 h 219"/>
                <a:gd name="T12" fmla="*/ 1 w 599"/>
                <a:gd name="T13" fmla="*/ 1 h 219"/>
                <a:gd name="T14" fmla="*/ 1 w 599"/>
                <a:gd name="T15" fmla="*/ 1 h 219"/>
                <a:gd name="T16" fmla="*/ 1 w 599"/>
                <a:gd name="T17" fmla="*/ 1 h 219"/>
                <a:gd name="T18" fmla="*/ 1 w 599"/>
                <a:gd name="T19" fmla="*/ 0 h 219"/>
                <a:gd name="T20" fmla="*/ 2 w 599"/>
                <a:gd name="T21" fmla="*/ 0 h 219"/>
                <a:gd name="T22" fmla="*/ 2 w 599"/>
                <a:gd name="T23" fmla="*/ 0 h 219"/>
                <a:gd name="T24" fmla="*/ 2 w 599"/>
                <a:gd name="T25" fmla="*/ 1 h 219"/>
                <a:gd name="T26" fmla="*/ 3 w 599"/>
                <a:gd name="T27" fmla="*/ 1 h 219"/>
                <a:gd name="T28" fmla="*/ 3 w 599"/>
                <a:gd name="T29" fmla="*/ 1 h 219"/>
                <a:gd name="T30" fmla="*/ 3 w 599"/>
                <a:gd name="T31" fmla="*/ 2 h 219"/>
                <a:gd name="T32" fmla="*/ 3 w 599"/>
                <a:gd name="T33" fmla="*/ 2 h 219"/>
                <a:gd name="T34" fmla="*/ 4 w 599"/>
                <a:gd name="T35" fmla="*/ 3 h 219"/>
                <a:gd name="T36" fmla="*/ 4 w 599"/>
                <a:gd name="T37" fmla="*/ 3 h 219"/>
                <a:gd name="T38" fmla="*/ 4 w 599"/>
                <a:gd name="T39" fmla="*/ 3 h 219"/>
                <a:gd name="T40" fmla="*/ 4 w 599"/>
                <a:gd name="T41" fmla="*/ 3 h 219"/>
                <a:gd name="T42" fmla="*/ 4 w 599"/>
                <a:gd name="T43" fmla="*/ 3 h 219"/>
                <a:gd name="T44" fmla="*/ 4 w 599"/>
                <a:gd name="T45" fmla="*/ 3 h 219"/>
                <a:gd name="T46" fmla="*/ 4 w 599"/>
                <a:gd name="T47" fmla="*/ 3 h 219"/>
                <a:gd name="T48" fmla="*/ 4 w 599"/>
                <a:gd name="T49" fmla="*/ 2 h 219"/>
                <a:gd name="T50" fmla="*/ 4 w 599"/>
                <a:gd name="T51" fmla="*/ 2 h 219"/>
                <a:gd name="T52" fmla="*/ 4 w 599"/>
                <a:gd name="T53" fmla="*/ 2 h 219"/>
                <a:gd name="T54" fmla="*/ 4 w 599"/>
                <a:gd name="T55" fmla="*/ 2 h 219"/>
                <a:gd name="T56" fmla="*/ 3 w 599"/>
                <a:gd name="T57" fmla="*/ 1 h 219"/>
                <a:gd name="T58" fmla="*/ 3 w 599"/>
                <a:gd name="T59" fmla="*/ 1 h 219"/>
                <a:gd name="T60" fmla="*/ 3 w 599"/>
                <a:gd name="T61" fmla="*/ 0 h 219"/>
                <a:gd name="T62" fmla="*/ 3 w 599"/>
                <a:gd name="T63" fmla="*/ 0 h 219"/>
                <a:gd name="T64" fmla="*/ 3 w 599"/>
                <a:gd name="T65" fmla="*/ 0 h 219"/>
                <a:gd name="T66" fmla="*/ 2 w 599"/>
                <a:gd name="T67" fmla="*/ 0 h 219"/>
                <a:gd name="T68" fmla="*/ 2 w 599"/>
                <a:gd name="T69" fmla="*/ 0 h 219"/>
                <a:gd name="T70" fmla="*/ 1 w 599"/>
                <a:gd name="T71" fmla="*/ 0 h 219"/>
                <a:gd name="T72" fmla="*/ 1 w 599"/>
                <a:gd name="T73" fmla="*/ 0 h 219"/>
                <a:gd name="T74" fmla="*/ 1 w 599"/>
                <a:gd name="T75" fmla="*/ 0 h 219"/>
                <a:gd name="T76" fmla="*/ 0 w 599"/>
                <a:gd name="T77" fmla="*/ 0 h 219"/>
                <a:gd name="T78" fmla="*/ 0 w 599"/>
                <a:gd name="T79" fmla="*/ 0 h 219"/>
                <a:gd name="T80" fmla="*/ 0 w 599"/>
                <a:gd name="T81" fmla="*/ 0 h 219"/>
                <a:gd name="T82" fmla="*/ 0 w 599"/>
                <a:gd name="T83" fmla="*/ 0 h 219"/>
                <a:gd name="T84" fmla="*/ 0 w 599"/>
                <a:gd name="T85" fmla="*/ 0 h 219"/>
                <a:gd name="T86" fmla="*/ 0 w 599"/>
                <a:gd name="T87" fmla="*/ 0 h 219"/>
                <a:gd name="T88" fmla="*/ 0 w 599"/>
                <a:gd name="T89" fmla="*/ 0 h 219"/>
                <a:gd name="T90" fmla="*/ 0 w 599"/>
                <a:gd name="T91" fmla="*/ 1 h 219"/>
                <a:gd name="T92" fmla="*/ 0 w 599"/>
                <a:gd name="T93" fmla="*/ 1 h 219"/>
                <a:gd name="T94" fmla="*/ 0 w 599"/>
                <a:gd name="T95" fmla="*/ 1 h 219"/>
                <a:gd name="T96" fmla="*/ 0 w 599"/>
                <a:gd name="T97" fmla="*/ 1 h 219"/>
                <a:gd name="T98" fmla="*/ 0 w 599"/>
                <a:gd name="T99" fmla="*/ 1 h 219"/>
                <a:gd name="T100" fmla="*/ 0 w 599"/>
                <a:gd name="T101" fmla="*/ 1 h 219"/>
                <a:gd name="T102" fmla="*/ 0 w 599"/>
                <a:gd name="T103" fmla="*/ 1 h 219"/>
                <a:gd name="T104" fmla="*/ 0 w 599"/>
                <a:gd name="T105" fmla="*/ 1 h 219"/>
                <a:gd name="T106" fmla="*/ 0 w 599"/>
                <a:gd name="T107" fmla="*/ 1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99"/>
                <a:gd name="T163" fmla="*/ 0 h 219"/>
                <a:gd name="T164" fmla="*/ 599 w 599"/>
                <a:gd name="T165" fmla="*/ 219 h 21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99" h="219">
                  <a:moveTo>
                    <a:pt x="44" y="114"/>
                  </a:moveTo>
                  <a:lnTo>
                    <a:pt x="44" y="114"/>
                  </a:lnTo>
                  <a:lnTo>
                    <a:pt x="49" y="111"/>
                  </a:lnTo>
                  <a:lnTo>
                    <a:pt x="60" y="106"/>
                  </a:lnTo>
                  <a:lnTo>
                    <a:pt x="77" y="97"/>
                  </a:lnTo>
                  <a:lnTo>
                    <a:pt x="97" y="89"/>
                  </a:lnTo>
                  <a:lnTo>
                    <a:pt x="123" y="80"/>
                  </a:lnTo>
                  <a:lnTo>
                    <a:pt x="152" y="72"/>
                  </a:lnTo>
                  <a:lnTo>
                    <a:pt x="184" y="65"/>
                  </a:lnTo>
                  <a:lnTo>
                    <a:pt x="218" y="61"/>
                  </a:lnTo>
                  <a:lnTo>
                    <a:pt x="255" y="60"/>
                  </a:lnTo>
                  <a:lnTo>
                    <a:pt x="294" y="61"/>
                  </a:lnTo>
                  <a:lnTo>
                    <a:pt x="335" y="70"/>
                  </a:lnTo>
                  <a:lnTo>
                    <a:pt x="378" y="82"/>
                  </a:lnTo>
                  <a:lnTo>
                    <a:pt x="420" y="102"/>
                  </a:lnTo>
                  <a:lnTo>
                    <a:pt x="463" y="129"/>
                  </a:lnTo>
                  <a:lnTo>
                    <a:pt x="505" y="163"/>
                  </a:lnTo>
                  <a:lnTo>
                    <a:pt x="546" y="207"/>
                  </a:lnTo>
                  <a:lnTo>
                    <a:pt x="554" y="216"/>
                  </a:lnTo>
                  <a:lnTo>
                    <a:pt x="566" y="219"/>
                  </a:lnTo>
                  <a:lnTo>
                    <a:pt x="577" y="218"/>
                  </a:lnTo>
                  <a:lnTo>
                    <a:pt x="587" y="213"/>
                  </a:lnTo>
                  <a:lnTo>
                    <a:pt x="595" y="202"/>
                  </a:lnTo>
                  <a:lnTo>
                    <a:pt x="599" y="190"/>
                  </a:lnTo>
                  <a:lnTo>
                    <a:pt x="597" y="180"/>
                  </a:lnTo>
                  <a:lnTo>
                    <a:pt x="592" y="170"/>
                  </a:lnTo>
                  <a:lnTo>
                    <a:pt x="544" y="119"/>
                  </a:lnTo>
                  <a:lnTo>
                    <a:pt x="495" y="78"/>
                  </a:lnTo>
                  <a:lnTo>
                    <a:pt x="446" y="48"/>
                  </a:lnTo>
                  <a:lnTo>
                    <a:pt x="396" y="26"/>
                  </a:lnTo>
                  <a:lnTo>
                    <a:pt x="347" y="10"/>
                  </a:lnTo>
                  <a:lnTo>
                    <a:pt x="299" y="4"/>
                  </a:lnTo>
                  <a:lnTo>
                    <a:pt x="254" y="0"/>
                  </a:lnTo>
                  <a:lnTo>
                    <a:pt x="209" y="2"/>
                  </a:lnTo>
                  <a:lnTo>
                    <a:pt x="169" y="9"/>
                  </a:lnTo>
                  <a:lnTo>
                    <a:pt x="131" y="17"/>
                  </a:lnTo>
                  <a:lnTo>
                    <a:pt x="97" y="26"/>
                  </a:lnTo>
                  <a:lnTo>
                    <a:pt x="68" y="36"/>
                  </a:lnTo>
                  <a:lnTo>
                    <a:pt x="46" y="46"/>
                  </a:lnTo>
                  <a:lnTo>
                    <a:pt x="27" y="55"/>
                  </a:lnTo>
                  <a:lnTo>
                    <a:pt x="17" y="61"/>
                  </a:lnTo>
                  <a:lnTo>
                    <a:pt x="12" y="63"/>
                  </a:lnTo>
                  <a:lnTo>
                    <a:pt x="4" y="72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4" y="104"/>
                  </a:lnTo>
                  <a:lnTo>
                    <a:pt x="12" y="112"/>
                  </a:lnTo>
                  <a:lnTo>
                    <a:pt x="22" y="117"/>
                  </a:lnTo>
                  <a:lnTo>
                    <a:pt x="32" y="117"/>
                  </a:lnTo>
                  <a:lnTo>
                    <a:pt x="44" y="1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4" name="Freeform 8"/>
            <p:cNvSpPr>
              <a:spLocks/>
            </p:cNvSpPr>
            <p:nvPr/>
          </p:nvSpPr>
          <p:spPr bwMode="auto">
            <a:xfrm>
              <a:off x="2902" y="2241"/>
              <a:ext cx="59" cy="211"/>
            </a:xfrm>
            <a:custGeom>
              <a:avLst/>
              <a:gdLst>
                <a:gd name="T0" fmla="*/ 0 w 136"/>
                <a:gd name="T1" fmla="*/ 0 h 421"/>
                <a:gd name="T2" fmla="*/ 0 w 136"/>
                <a:gd name="T3" fmla="*/ 1 h 421"/>
                <a:gd name="T4" fmla="*/ 0 w 136"/>
                <a:gd name="T5" fmla="*/ 1 h 421"/>
                <a:gd name="T6" fmla="*/ 0 w 136"/>
                <a:gd name="T7" fmla="*/ 1 h 421"/>
                <a:gd name="T8" fmla="*/ 0 w 136"/>
                <a:gd name="T9" fmla="*/ 2 h 421"/>
                <a:gd name="T10" fmla="*/ 0 w 136"/>
                <a:gd name="T11" fmla="*/ 2 h 421"/>
                <a:gd name="T12" fmla="*/ 0 w 136"/>
                <a:gd name="T13" fmla="*/ 3 h 421"/>
                <a:gd name="T14" fmla="*/ 0 w 136"/>
                <a:gd name="T15" fmla="*/ 4 h 421"/>
                <a:gd name="T16" fmla="*/ 0 w 136"/>
                <a:gd name="T17" fmla="*/ 4 h 421"/>
                <a:gd name="T18" fmla="*/ 0 w 136"/>
                <a:gd name="T19" fmla="*/ 5 h 421"/>
                <a:gd name="T20" fmla="*/ 0 w 136"/>
                <a:gd name="T21" fmla="*/ 5 h 421"/>
                <a:gd name="T22" fmla="*/ 0 w 136"/>
                <a:gd name="T23" fmla="*/ 6 h 421"/>
                <a:gd name="T24" fmla="*/ 0 w 136"/>
                <a:gd name="T25" fmla="*/ 6 h 421"/>
                <a:gd name="T26" fmla="*/ 0 w 136"/>
                <a:gd name="T27" fmla="*/ 6 h 421"/>
                <a:gd name="T28" fmla="*/ 0 w 136"/>
                <a:gd name="T29" fmla="*/ 7 h 421"/>
                <a:gd name="T30" fmla="*/ 0 w 136"/>
                <a:gd name="T31" fmla="*/ 7 h 421"/>
                <a:gd name="T32" fmla="*/ 0 w 136"/>
                <a:gd name="T33" fmla="*/ 7 h 421"/>
                <a:gd name="T34" fmla="*/ 1 w 136"/>
                <a:gd name="T35" fmla="*/ 6 h 421"/>
                <a:gd name="T36" fmla="*/ 1 w 136"/>
                <a:gd name="T37" fmla="*/ 6 h 421"/>
                <a:gd name="T38" fmla="*/ 1 w 136"/>
                <a:gd name="T39" fmla="*/ 6 h 421"/>
                <a:gd name="T40" fmla="*/ 0 w 136"/>
                <a:gd name="T41" fmla="*/ 6 h 421"/>
                <a:gd name="T42" fmla="*/ 0 w 136"/>
                <a:gd name="T43" fmla="*/ 5 h 421"/>
                <a:gd name="T44" fmla="*/ 0 w 136"/>
                <a:gd name="T45" fmla="*/ 5 h 421"/>
                <a:gd name="T46" fmla="*/ 0 w 136"/>
                <a:gd name="T47" fmla="*/ 5 h 421"/>
                <a:gd name="T48" fmla="*/ 0 w 136"/>
                <a:gd name="T49" fmla="*/ 5 h 421"/>
                <a:gd name="T50" fmla="*/ 0 w 136"/>
                <a:gd name="T51" fmla="*/ 4 h 421"/>
                <a:gd name="T52" fmla="*/ 0 w 136"/>
                <a:gd name="T53" fmla="*/ 4 h 421"/>
                <a:gd name="T54" fmla="*/ 0 w 136"/>
                <a:gd name="T55" fmla="*/ 3 h 421"/>
                <a:gd name="T56" fmla="*/ 0 w 136"/>
                <a:gd name="T57" fmla="*/ 3 h 421"/>
                <a:gd name="T58" fmla="*/ 0 w 136"/>
                <a:gd name="T59" fmla="*/ 2 h 421"/>
                <a:gd name="T60" fmla="*/ 1 w 136"/>
                <a:gd name="T61" fmla="*/ 2 h 421"/>
                <a:gd name="T62" fmla="*/ 1 w 136"/>
                <a:gd name="T63" fmla="*/ 1 h 421"/>
                <a:gd name="T64" fmla="*/ 1 w 136"/>
                <a:gd name="T65" fmla="*/ 1 h 421"/>
                <a:gd name="T66" fmla="*/ 1 w 136"/>
                <a:gd name="T67" fmla="*/ 1 h 421"/>
                <a:gd name="T68" fmla="*/ 0 w 136"/>
                <a:gd name="T69" fmla="*/ 0 h 4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6"/>
                <a:gd name="T106" fmla="*/ 0 h 421"/>
                <a:gd name="T107" fmla="*/ 136 w 136"/>
                <a:gd name="T108" fmla="*/ 421 h 4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6" h="421">
                  <a:moveTo>
                    <a:pt x="91" y="0"/>
                  </a:moveTo>
                  <a:lnTo>
                    <a:pt x="85" y="6"/>
                  </a:lnTo>
                  <a:lnTo>
                    <a:pt x="72" y="22"/>
                  </a:lnTo>
                  <a:lnTo>
                    <a:pt x="57" y="47"/>
                  </a:lnTo>
                  <a:lnTo>
                    <a:pt x="40" y="78"/>
                  </a:lnTo>
                  <a:lnTo>
                    <a:pt x="23" y="117"/>
                  </a:lnTo>
                  <a:lnTo>
                    <a:pt x="9" y="159"/>
                  </a:lnTo>
                  <a:lnTo>
                    <a:pt x="0" y="205"/>
                  </a:lnTo>
                  <a:lnTo>
                    <a:pt x="0" y="254"/>
                  </a:lnTo>
                  <a:lnTo>
                    <a:pt x="4" y="278"/>
                  </a:lnTo>
                  <a:lnTo>
                    <a:pt x="11" y="302"/>
                  </a:lnTo>
                  <a:lnTo>
                    <a:pt x="19" y="324"/>
                  </a:lnTo>
                  <a:lnTo>
                    <a:pt x="29" y="344"/>
                  </a:lnTo>
                  <a:lnTo>
                    <a:pt x="43" y="365"/>
                  </a:lnTo>
                  <a:lnTo>
                    <a:pt x="58" y="385"/>
                  </a:lnTo>
                  <a:lnTo>
                    <a:pt x="77" y="404"/>
                  </a:lnTo>
                  <a:lnTo>
                    <a:pt x="97" y="421"/>
                  </a:lnTo>
                  <a:lnTo>
                    <a:pt x="135" y="375"/>
                  </a:lnTo>
                  <a:lnTo>
                    <a:pt x="119" y="361"/>
                  </a:lnTo>
                  <a:lnTo>
                    <a:pt x="106" y="346"/>
                  </a:lnTo>
                  <a:lnTo>
                    <a:pt x="92" y="333"/>
                  </a:lnTo>
                  <a:lnTo>
                    <a:pt x="82" y="316"/>
                  </a:lnTo>
                  <a:lnTo>
                    <a:pt x="74" y="300"/>
                  </a:lnTo>
                  <a:lnTo>
                    <a:pt x="67" y="283"/>
                  </a:lnTo>
                  <a:lnTo>
                    <a:pt x="63" y="266"/>
                  </a:lnTo>
                  <a:lnTo>
                    <a:pt x="60" y="248"/>
                  </a:lnTo>
                  <a:lnTo>
                    <a:pt x="60" y="209"/>
                  </a:lnTo>
                  <a:lnTo>
                    <a:pt x="67" y="171"/>
                  </a:lnTo>
                  <a:lnTo>
                    <a:pt x="79" y="135"/>
                  </a:lnTo>
                  <a:lnTo>
                    <a:pt x="94" y="103"/>
                  </a:lnTo>
                  <a:lnTo>
                    <a:pt x="109" y="76"/>
                  </a:lnTo>
                  <a:lnTo>
                    <a:pt x="123" y="56"/>
                  </a:lnTo>
                  <a:lnTo>
                    <a:pt x="133" y="42"/>
                  </a:lnTo>
                  <a:lnTo>
                    <a:pt x="136" y="37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5" name="Freeform 9"/>
            <p:cNvSpPr>
              <a:spLocks/>
            </p:cNvSpPr>
            <p:nvPr/>
          </p:nvSpPr>
          <p:spPr bwMode="auto">
            <a:xfrm>
              <a:off x="2377" y="1838"/>
              <a:ext cx="314" cy="148"/>
            </a:xfrm>
            <a:custGeom>
              <a:avLst/>
              <a:gdLst>
                <a:gd name="T0" fmla="*/ 5 w 723"/>
                <a:gd name="T1" fmla="*/ 3 h 298"/>
                <a:gd name="T2" fmla="*/ 5 w 723"/>
                <a:gd name="T3" fmla="*/ 3 h 298"/>
                <a:gd name="T4" fmla="*/ 5 w 723"/>
                <a:gd name="T5" fmla="*/ 3 h 298"/>
                <a:gd name="T6" fmla="*/ 4 w 723"/>
                <a:gd name="T7" fmla="*/ 3 h 298"/>
                <a:gd name="T8" fmla="*/ 4 w 723"/>
                <a:gd name="T9" fmla="*/ 3 h 298"/>
                <a:gd name="T10" fmla="*/ 4 w 723"/>
                <a:gd name="T11" fmla="*/ 3 h 298"/>
                <a:gd name="T12" fmla="*/ 4 w 723"/>
                <a:gd name="T13" fmla="*/ 3 h 298"/>
                <a:gd name="T14" fmla="*/ 4 w 723"/>
                <a:gd name="T15" fmla="*/ 2 h 298"/>
                <a:gd name="T16" fmla="*/ 3 w 723"/>
                <a:gd name="T17" fmla="*/ 2 h 298"/>
                <a:gd name="T18" fmla="*/ 3 w 723"/>
                <a:gd name="T19" fmla="*/ 2 h 298"/>
                <a:gd name="T20" fmla="*/ 3 w 723"/>
                <a:gd name="T21" fmla="*/ 2 h 298"/>
                <a:gd name="T22" fmla="*/ 3 w 723"/>
                <a:gd name="T23" fmla="*/ 1 h 298"/>
                <a:gd name="T24" fmla="*/ 2 w 723"/>
                <a:gd name="T25" fmla="*/ 1 h 298"/>
                <a:gd name="T26" fmla="*/ 2 w 723"/>
                <a:gd name="T27" fmla="*/ 1 h 298"/>
                <a:gd name="T28" fmla="*/ 1 w 723"/>
                <a:gd name="T29" fmla="*/ 0 h 298"/>
                <a:gd name="T30" fmla="*/ 1 w 723"/>
                <a:gd name="T31" fmla="*/ 0 h 298"/>
                <a:gd name="T32" fmla="*/ 0 w 723"/>
                <a:gd name="T33" fmla="*/ 0 h 298"/>
                <a:gd name="T34" fmla="*/ 0 w 723"/>
                <a:gd name="T35" fmla="*/ 0 h 298"/>
                <a:gd name="T36" fmla="*/ 0 w 723"/>
                <a:gd name="T37" fmla="*/ 0 h 298"/>
                <a:gd name="T38" fmla="*/ 0 w 723"/>
                <a:gd name="T39" fmla="*/ 0 h 298"/>
                <a:gd name="T40" fmla="*/ 0 w 723"/>
                <a:gd name="T41" fmla="*/ 0 h 298"/>
                <a:gd name="T42" fmla="*/ 0 w 723"/>
                <a:gd name="T43" fmla="*/ 0 h 298"/>
                <a:gd name="T44" fmla="*/ 0 w 723"/>
                <a:gd name="T45" fmla="*/ 0 h 298"/>
                <a:gd name="T46" fmla="*/ 0 w 723"/>
                <a:gd name="T47" fmla="*/ 0 h 298"/>
                <a:gd name="T48" fmla="*/ 0 w 723"/>
                <a:gd name="T49" fmla="*/ 0 h 298"/>
                <a:gd name="T50" fmla="*/ 0 w 723"/>
                <a:gd name="T51" fmla="*/ 0 h 298"/>
                <a:gd name="T52" fmla="*/ 0 w 723"/>
                <a:gd name="T53" fmla="*/ 0 h 298"/>
                <a:gd name="T54" fmla="*/ 0 w 723"/>
                <a:gd name="T55" fmla="*/ 0 h 298"/>
                <a:gd name="T56" fmla="*/ 0 w 723"/>
                <a:gd name="T57" fmla="*/ 1 h 298"/>
                <a:gd name="T58" fmla="*/ 1 w 723"/>
                <a:gd name="T59" fmla="*/ 1 h 298"/>
                <a:gd name="T60" fmla="*/ 1 w 723"/>
                <a:gd name="T61" fmla="*/ 1 h 298"/>
                <a:gd name="T62" fmla="*/ 1 w 723"/>
                <a:gd name="T63" fmla="*/ 2 h 298"/>
                <a:gd name="T64" fmla="*/ 2 w 723"/>
                <a:gd name="T65" fmla="*/ 2 h 298"/>
                <a:gd name="T66" fmla="*/ 2 w 723"/>
                <a:gd name="T67" fmla="*/ 2 h 298"/>
                <a:gd name="T68" fmla="*/ 3 w 723"/>
                <a:gd name="T69" fmla="*/ 3 h 298"/>
                <a:gd name="T70" fmla="*/ 3 w 723"/>
                <a:gd name="T71" fmla="*/ 3 h 298"/>
                <a:gd name="T72" fmla="*/ 3 w 723"/>
                <a:gd name="T73" fmla="*/ 3 h 298"/>
                <a:gd name="T74" fmla="*/ 3 w 723"/>
                <a:gd name="T75" fmla="*/ 3 h 298"/>
                <a:gd name="T76" fmla="*/ 4 w 723"/>
                <a:gd name="T77" fmla="*/ 4 h 298"/>
                <a:gd name="T78" fmla="*/ 4 w 723"/>
                <a:gd name="T79" fmla="*/ 4 h 298"/>
                <a:gd name="T80" fmla="*/ 4 w 723"/>
                <a:gd name="T81" fmla="*/ 4 h 298"/>
                <a:gd name="T82" fmla="*/ 4 w 723"/>
                <a:gd name="T83" fmla="*/ 4 h 298"/>
                <a:gd name="T84" fmla="*/ 4 w 723"/>
                <a:gd name="T85" fmla="*/ 4 h 298"/>
                <a:gd name="T86" fmla="*/ 4 w 723"/>
                <a:gd name="T87" fmla="*/ 4 h 298"/>
                <a:gd name="T88" fmla="*/ 4 w 723"/>
                <a:gd name="T89" fmla="*/ 4 h 298"/>
                <a:gd name="T90" fmla="*/ 5 w 723"/>
                <a:gd name="T91" fmla="*/ 4 h 298"/>
                <a:gd name="T92" fmla="*/ 5 w 723"/>
                <a:gd name="T93" fmla="*/ 4 h 298"/>
                <a:gd name="T94" fmla="*/ 5 w 723"/>
                <a:gd name="T95" fmla="*/ 4 h 298"/>
                <a:gd name="T96" fmla="*/ 5 w 723"/>
                <a:gd name="T97" fmla="*/ 4 h 298"/>
                <a:gd name="T98" fmla="*/ 5 w 723"/>
                <a:gd name="T99" fmla="*/ 4 h 298"/>
                <a:gd name="T100" fmla="*/ 5 w 723"/>
                <a:gd name="T101" fmla="*/ 3 h 298"/>
                <a:gd name="T102" fmla="*/ 5 w 723"/>
                <a:gd name="T103" fmla="*/ 3 h 298"/>
                <a:gd name="T104" fmla="*/ 5 w 723"/>
                <a:gd name="T105" fmla="*/ 3 h 298"/>
                <a:gd name="T106" fmla="*/ 5 w 723"/>
                <a:gd name="T107" fmla="*/ 3 h 2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23"/>
                <a:gd name="T163" fmla="*/ 0 h 298"/>
                <a:gd name="T164" fmla="*/ 723 w 723"/>
                <a:gd name="T165" fmla="*/ 298 h 29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23" h="298">
                  <a:moveTo>
                    <a:pt x="703" y="240"/>
                  </a:moveTo>
                  <a:lnTo>
                    <a:pt x="703" y="240"/>
                  </a:lnTo>
                  <a:lnTo>
                    <a:pt x="697" y="238"/>
                  </a:lnTo>
                  <a:lnTo>
                    <a:pt x="682" y="233"/>
                  </a:lnTo>
                  <a:lnTo>
                    <a:pt x="660" y="226"/>
                  </a:lnTo>
                  <a:lnTo>
                    <a:pt x="631" y="216"/>
                  </a:lnTo>
                  <a:lnTo>
                    <a:pt x="597" y="204"/>
                  </a:lnTo>
                  <a:lnTo>
                    <a:pt x="556" y="191"/>
                  </a:lnTo>
                  <a:lnTo>
                    <a:pt x="510" y="174"/>
                  </a:lnTo>
                  <a:lnTo>
                    <a:pt x="463" y="157"/>
                  </a:lnTo>
                  <a:lnTo>
                    <a:pt x="410" y="140"/>
                  </a:lnTo>
                  <a:lnTo>
                    <a:pt x="357" y="121"/>
                  </a:lnTo>
                  <a:lnTo>
                    <a:pt x="303" y="101"/>
                  </a:lnTo>
                  <a:lnTo>
                    <a:pt x="249" y="80"/>
                  </a:lnTo>
                  <a:lnTo>
                    <a:pt x="193" y="60"/>
                  </a:lnTo>
                  <a:lnTo>
                    <a:pt x="140" y="41"/>
                  </a:lnTo>
                  <a:lnTo>
                    <a:pt x="89" y="21"/>
                  </a:lnTo>
                  <a:lnTo>
                    <a:pt x="41" y="2"/>
                  </a:lnTo>
                  <a:lnTo>
                    <a:pt x="29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4" y="19"/>
                  </a:lnTo>
                  <a:lnTo>
                    <a:pt x="0" y="31"/>
                  </a:lnTo>
                  <a:lnTo>
                    <a:pt x="4" y="41"/>
                  </a:lnTo>
                  <a:lnTo>
                    <a:pt x="9" y="51"/>
                  </a:lnTo>
                  <a:lnTo>
                    <a:pt x="19" y="58"/>
                  </a:lnTo>
                  <a:lnTo>
                    <a:pt x="67" y="77"/>
                  </a:lnTo>
                  <a:lnTo>
                    <a:pt x="119" y="97"/>
                  </a:lnTo>
                  <a:lnTo>
                    <a:pt x="172" y="116"/>
                  </a:lnTo>
                  <a:lnTo>
                    <a:pt x="227" y="136"/>
                  </a:lnTo>
                  <a:lnTo>
                    <a:pt x="283" y="157"/>
                  </a:lnTo>
                  <a:lnTo>
                    <a:pt x="337" y="177"/>
                  </a:lnTo>
                  <a:lnTo>
                    <a:pt x="391" y="196"/>
                  </a:lnTo>
                  <a:lnTo>
                    <a:pt x="442" y="213"/>
                  </a:lnTo>
                  <a:lnTo>
                    <a:pt x="492" y="230"/>
                  </a:lnTo>
                  <a:lnTo>
                    <a:pt x="536" y="247"/>
                  </a:lnTo>
                  <a:lnTo>
                    <a:pt x="577" y="260"/>
                  </a:lnTo>
                  <a:lnTo>
                    <a:pt x="612" y="272"/>
                  </a:lnTo>
                  <a:lnTo>
                    <a:pt x="641" y="282"/>
                  </a:lnTo>
                  <a:lnTo>
                    <a:pt x="663" y="289"/>
                  </a:lnTo>
                  <a:lnTo>
                    <a:pt x="679" y="294"/>
                  </a:lnTo>
                  <a:lnTo>
                    <a:pt x="684" y="296"/>
                  </a:lnTo>
                  <a:lnTo>
                    <a:pt x="696" y="298"/>
                  </a:lnTo>
                  <a:lnTo>
                    <a:pt x="706" y="294"/>
                  </a:lnTo>
                  <a:lnTo>
                    <a:pt x="716" y="288"/>
                  </a:lnTo>
                  <a:lnTo>
                    <a:pt x="721" y="277"/>
                  </a:lnTo>
                  <a:lnTo>
                    <a:pt x="723" y="265"/>
                  </a:lnTo>
                  <a:lnTo>
                    <a:pt x="720" y="255"/>
                  </a:lnTo>
                  <a:lnTo>
                    <a:pt x="713" y="245"/>
                  </a:lnTo>
                  <a:lnTo>
                    <a:pt x="703" y="2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6" name="Freeform 10"/>
            <p:cNvSpPr>
              <a:spLocks/>
            </p:cNvSpPr>
            <p:nvPr/>
          </p:nvSpPr>
          <p:spPr bwMode="auto">
            <a:xfrm>
              <a:off x="2773" y="2418"/>
              <a:ext cx="229" cy="132"/>
            </a:xfrm>
            <a:custGeom>
              <a:avLst/>
              <a:gdLst>
                <a:gd name="T0" fmla="*/ 3 w 527"/>
                <a:gd name="T1" fmla="*/ 0 h 265"/>
                <a:gd name="T2" fmla="*/ 3 w 527"/>
                <a:gd name="T3" fmla="*/ 0 h 265"/>
                <a:gd name="T4" fmla="*/ 3 w 527"/>
                <a:gd name="T5" fmla="*/ 0 h 265"/>
                <a:gd name="T6" fmla="*/ 3 w 527"/>
                <a:gd name="T7" fmla="*/ 0 h 265"/>
                <a:gd name="T8" fmla="*/ 3 w 527"/>
                <a:gd name="T9" fmla="*/ 0 h 265"/>
                <a:gd name="T10" fmla="*/ 3 w 527"/>
                <a:gd name="T11" fmla="*/ 0 h 265"/>
                <a:gd name="T12" fmla="*/ 2 w 527"/>
                <a:gd name="T13" fmla="*/ 0 h 265"/>
                <a:gd name="T14" fmla="*/ 2 w 527"/>
                <a:gd name="T15" fmla="*/ 0 h 265"/>
                <a:gd name="T16" fmla="*/ 1 w 527"/>
                <a:gd name="T17" fmla="*/ 0 h 265"/>
                <a:gd name="T18" fmla="*/ 1 w 527"/>
                <a:gd name="T19" fmla="*/ 0 h 265"/>
                <a:gd name="T20" fmla="*/ 1 w 527"/>
                <a:gd name="T21" fmla="*/ 1 h 265"/>
                <a:gd name="T22" fmla="*/ 0 w 527"/>
                <a:gd name="T23" fmla="*/ 1 h 265"/>
                <a:gd name="T24" fmla="*/ 0 w 527"/>
                <a:gd name="T25" fmla="*/ 1 h 265"/>
                <a:gd name="T26" fmla="*/ 0 w 527"/>
                <a:gd name="T27" fmla="*/ 2 h 265"/>
                <a:gd name="T28" fmla="*/ 0 w 527"/>
                <a:gd name="T29" fmla="*/ 2 h 265"/>
                <a:gd name="T30" fmla="*/ 0 w 527"/>
                <a:gd name="T31" fmla="*/ 2 h 265"/>
                <a:gd name="T32" fmla="*/ 0 w 527"/>
                <a:gd name="T33" fmla="*/ 3 h 265"/>
                <a:gd name="T34" fmla="*/ 0 w 527"/>
                <a:gd name="T35" fmla="*/ 3 h 265"/>
                <a:gd name="T36" fmla="*/ 0 w 527"/>
                <a:gd name="T37" fmla="*/ 3 h 265"/>
                <a:gd name="T38" fmla="*/ 0 w 527"/>
                <a:gd name="T39" fmla="*/ 3 h 265"/>
                <a:gd name="T40" fmla="*/ 0 w 527"/>
                <a:gd name="T41" fmla="*/ 3 h 265"/>
                <a:gd name="T42" fmla="*/ 0 w 527"/>
                <a:gd name="T43" fmla="*/ 4 h 265"/>
                <a:gd name="T44" fmla="*/ 0 w 527"/>
                <a:gd name="T45" fmla="*/ 4 h 265"/>
                <a:gd name="T46" fmla="*/ 1 w 527"/>
                <a:gd name="T47" fmla="*/ 4 h 265"/>
                <a:gd name="T48" fmla="*/ 1 w 527"/>
                <a:gd name="T49" fmla="*/ 4 h 265"/>
                <a:gd name="T50" fmla="*/ 1 w 527"/>
                <a:gd name="T51" fmla="*/ 4 h 265"/>
                <a:gd name="T52" fmla="*/ 1 w 527"/>
                <a:gd name="T53" fmla="*/ 4 h 265"/>
                <a:gd name="T54" fmla="*/ 2 w 527"/>
                <a:gd name="T55" fmla="*/ 3 h 265"/>
                <a:gd name="T56" fmla="*/ 2 w 527"/>
                <a:gd name="T57" fmla="*/ 3 h 265"/>
                <a:gd name="T58" fmla="*/ 2 w 527"/>
                <a:gd name="T59" fmla="*/ 3 h 265"/>
                <a:gd name="T60" fmla="*/ 3 w 527"/>
                <a:gd name="T61" fmla="*/ 3 h 265"/>
                <a:gd name="T62" fmla="*/ 3 w 527"/>
                <a:gd name="T63" fmla="*/ 3 h 265"/>
                <a:gd name="T64" fmla="*/ 3 w 527"/>
                <a:gd name="T65" fmla="*/ 2 h 265"/>
                <a:gd name="T66" fmla="*/ 3 w 527"/>
                <a:gd name="T67" fmla="*/ 2 h 265"/>
                <a:gd name="T68" fmla="*/ 3 w 527"/>
                <a:gd name="T69" fmla="*/ 2 h 265"/>
                <a:gd name="T70" fmla="*/ 3 w 527"/>
                <a:gd name="T71" fmla="*/ 1 h 265"/>
                <a:gd name="T72" fmla="*/ 3 w 527"/>
                <a:gd name="T73" fmla="*/ 1 h 265"/>
                <a:gd name="T74" fmla="*/ 3 w 527"/>
                <a:gd name="T75" fmla="*/ 1 h 265"/>
                <a:gd name="T76" fmla="*/ 3 w 527"/>
                <a:gd name="T77" fmla="*/ 1 h 265"/>
                <a:gd name="T78" fmla="*/ 3 w 527"/>
                <a:gd name="T79" fmla="*/ 0 h 265"/>
                <a:gd name="T80" fmla="*/ 3 w 527"/>
                <a:gd name="T81" fmla="*/ 0 h 265"/>
                <a:gd name="T82" fmla="*/ 3 w 527"/>
                <a:gd name="T83" fmla="*/ 0 h 265"/>
                <a:gd name="T84" fmla="*/ 3 w 527"/>
                <a:gd name="T85" fmla="*/ 0 h 265"/>
                <a:gd name="T86" fmla="*/ 3 w 527"/>
                <a:gd name="T87" fmla="*/ 0 h 265"/>
                <a:gd name="T88" fmla="*/ 3 w 527"/>
                <a:gd name="T89" fmla="*/ 0 h 26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27"/>
                <a:gd name="T136" fmla="*/ 0 h 265"/>
                <a:gd name="T137" fmla="*/ 527 w 527"/>
                <a:gd name="T138" fmla="*/ 265 h 26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27" h="265">
                  <a:moveTo>
                    <a:pt x="493" y="15"/>
                  </a:moveTo>
                  <a:lnTo>
                    <a:pt x="472" y="7"/>
                  </a:lnTo>
                  <a:lnTo>
                    <a:pt x="447" y="2"/>
                  </a:lnTo>
                  <a:lnTo>
                    <a:pt x="418" y="0"/>
                  </a:lnTo>
                  <a:lnTo>
                    <a:pt x="386" y="0"/>
                  </a:lnTo>
                  <a:lnTo>
                    <a:pt x="350" y="3"/>
                  </a:lnTo>
                  <a:lnTo>
                    <a:pt x="313" y="8"/>
                  </a:lnTo>
                  <a:lnTo>
                    <a:pt x="272" y="17"/>
                  </a:lnTo>
                  <a:lnTo>
                    <a:pt x="231" y="29"/>
                  </a:lnTo>
                  <a:lnTo>
                    <a:pt x="183" y="46"/>
                  </a:lnTo>
                  <a:lnTo>
                    <a:pt x="139" y="64"/>
                  </a:lnTo>
                  <a:lnTo>
                    <a:pt x="97" y="85"/>
                  </a:lnTo>
                  <a:lnTo>
                    <a:pt x="61" y="109"/>
                  </a:lnTo>
                  <a:lnTo>
                    <a:pt x="30" y="132"/>
                  </a:lnTo>
                  <a:lnTo>
                    <a:pt x="10" y="160"/>
                  </a:lnTo>
                  <a:lnTo>
                    <a:pt x="0" y="185"/>
                  </a:lnTo>
                  <a:lnTo>
                    <a:pt x="1" y="212"/>
                  </a:lnTo>
                  <a:lnTo>
                    <a:pt x="5" y="221"/>
                  </a:lnTo>
                  <a:lnTo>
                    <a:pt x="10" y="231"/>
                  </a:lnTo>
                  <a:lnTo>
                    <a:pt x="20" y="240"/>
                  </a:lnTo>
                  <a:lnTo>
                    <a:pt x="34" y="250"/>
                  </a:lnTo>
                  <a:lnTo>
                    <a:pt x="54" y="258"/>
                  </a:lnTo>
                  <a:lnTo>
                    <a:pt x="80" y="263"/>
                  </a:lnTo>
                  <a:lnTo>
                    <a:pt x="109" y="265"/>
                  </a:lnTo>
                  <a:lnTo>
                    <a:pt x="141" y="265"/>
                  </a:lnTo>
                  <a:lnTo>
                    <a:pt x="175" y="262"/>
                  </a:lnTo>
                  <a:lnTo>
                    <a:pt x="214" y="256"/>
                  </a:lnTo>
                  <a:lnTo>
                    <a:pt x="253" y="248"/>
                  </a:lnTo>
                  <a:lnTo>
                    <a:pt x="294" y="236"/>
                  </a:lnTo>
                  <a:lnTo>
                    <a:pt x="335" y="223"/>
                  </a:lnTo>
                  <a:lnTo>
                    <a:pt x="372" y="207"/>
                  </a:lnTo>
                  <a:lnTo>
                    <a:pt x="406" y="192"/>
                  </a:lnTo>
                  <a:lnTo>
                    <a:pt x="438" y="173"/>
                  </a:lnTo>
                  <a:lnTo>
                    <a:pt x="466" y="156"/>
                  </a:lnTo>
                  <a:lnTo>
                    <a:pt x="488" y="138"/>
                  </a:lnTo>
                  <a:lnTo>
                    <a:pt x="506" y="121"/>
                  </a:lnTo>
                  <a:lnTo>
                    <a:pt x="518" y="102"/>
                  </a:lnTo>
                  <a:lnTo>
                    <a:pt x="525" y="87"/>
                  </a:lnTo>
                  <a:lnTo>
                    <a:pt x="527" y="75"/>
                  </a:lnTo>
                  <a:lnTo>
                    <a:pt x="527" y="63"/>
                  </a:lnTo>
                  <a:lnTo>
                    <a:pt x="525" y="53"/>
                  </a:lnTo>
                  <a:lnTo>
                    <a:pt x="522" y="44"/>
                  </a:lnTo>
                  <a:lnTo>
                    <a:pt x="515" y="34"/>
                  </a:lnTo>
                  <a:lnTo>
                    <a:pt x="506" y="25"/>
                  </a:lnTo>
                  <a:lnTo>
                    <a:pt x="493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7" name="Freeform 11"/>
            <p:cNvSpPr>
              <a:spLocks/>
            </p:cNvSpPr>
            <p:nvPr/>
          </p:nvSpPr>
          <p:spPr bwMode="auto">
            <a:xfrm>
              <a:off x="2802" y="2448"/>
              <a:ext cx="178" cy="73"/>
            </a:xfrm>
            <a:custGeom>
              <a:avLst/>
              <a:gdLst>
                <a:gd name="T0" fmla="*/ 1 w 409"/>
                <a:gd name="T1" fmla="*/ 1 h 147"/>
                <a:gd name="T2" fmla="*/ 1 w 409"/>
                <a:gd name="T3" fmla="*/ 2 h 147"/>
                <a:gd name="T4" fmla="*/ 1 w 409"/>
                <a:gd name="T5" fmla="*/ 2 h 147"/>
                <a:gd name="T6" fmla="*/ 0 w 409"/>
                <a:gd name="T7" fmla="*/ 2 h 147"/>
                <a:gd name="T8" fmla="*/ 0 w 409"/>
                <a:gd name="T9" fmla="*/ 2 h 147"/>
                <a:gd name="T10" fmla="*/ 0 w 409"/>
                <a:gd name="T11" fmla="*/ 2 h 147"/>
                <a:gd name="T12" fmla="*/ 0 w 409"/>
                <a:gd name="T13" fmla="*/ 2 h 147"/>
                <a:gd name="T14" fmla="*/ 0 w 409"/>
                <a:gd name="T15" fmla="*/ 2 h 147"/>
                <a:gd name="T16" fmla="*/ 0 w 409"/>
                <a:gd name="T17" fmla="*/ 2 h 147"/>
                <a:gd name="T18" fmla="*/ 0 w 409"/>
                <a:gd name="T19" fmla="*/ 2 h 147"/>
                <a:gd name="T20" fmla="*/ 0 w 409"/>
                <a:gd name="T21" fmla="*/ 1 h 147"/>
                <a:gd name="T22" fmla="*/ 0 w 409"/>
                <a:gd name="T23" fmla="*/ 1 h 147"/>
                <a:gd name="T24" fmla="*/ 0 w 409"/>
                <a:gd name="T25" fmla="*/ 1 h 147"/>
                <a:gd name="T26" fmla="*/ 0 w 409"/>
                <a:gd name="T27" fmla="*/ 1 h 147"/>
                <a:gd name="T28" fmla="*/ 1 w 409"/>
                <a:gd name="T29" fmla="*/ 0 h 147"/>
                <a:gd name="T30" fmla="*/ 1 w 409"/>
                <a:gd name="T31" fmla="*/ 0 h 147"/>
                <a:gd name="T32" fmla="*/ 1 w 409"/>
                <a:gd name="T33" fmla="*/ 0 h 147"/>
                <a:gd name="T34" fmla="*/ 2 w 409"/>
                <a:gd name="T35" fmla="*/ 0 h 147"/>
                <a:gd name="T36" fmla="*/ 2 w 409"/>
                <a:gd name="T37" fmla="*/ 0 h 147"/>
                <a:gd name="T38" fmla="*/ 2 w 409"/>
                <a:gd name="T39" fmla="*/ 0 h 147"/>
                <a:gd name="T40" fmla="*/ 2 w 409"/>
                <a:gd name="T41" fmla="*/ 0 h 147"/>
                <a:gd name="T42" fmla="*/ 3 w 409"/>
                <a:gd name="T43" fmla="*/ 0 h 147"/>
                <a:gd name="T44" fmla="*/ 3 w 409"/>
                <a:gd name="T45" fmla="*/ 0 h 147"/>
                <a:gd name="T46" fmla="*/ 3 w 409"/>
                <a:gd name="T47" fmla="*/ 0 h 147"/>
                <a:gd name="T48" fmla="*/ 3 w 409"/>
                <a:gd name="T49" fmla="*/ 0 h 147"/>
                <a:gd name="T50" fmla="*/ 3 w 409"/>
                <a:gd name="T51" fmla="*/ 0 h 147"/>
                <a:gd name="T52" fmla="*/ 3 w 409"/>
                <a:gd name="T53" fmla="*/ 0 h 147"/>
                <a:gd name="T54" fmla="*/ 3 w 409"/>
                <a:gd name="T55" fmla="*/ 0 h 147"/>
                <a:gd name="T56" fmla="*/ 3 w 409"/>
                <a:gd name="T57" fmla="*/ 0 h 147"/>
                <a:gd name="T58" fmla="*/ 2 w 409"/>
                <a:gd name="T59" fmla="*/ 1 h 147"/>
                <a:gd name="T60" fmla="*/ 2 w 409"/>
                <a:gd name="T61" fmla="*/ 1 h 147"/>
                <a:gd name="T62" fmla="*/ 2 w 409"/>
                <a:gd name="T63" fmla="*/ 1 h 147"/>
                <a:gd name="T64" fmla="*/ 1 w 409"/>
                <a:gd name="T65" fmla="*/ 1 h 1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9"/>
                <a:gd name="T100" fmla="*/ 0 h 147"/>
                <a:gd name="T101" fmla="*/ 409 w 409"/>
                <a:gd name="T102" fmla="*/ 147 h 1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9" h="147">
                  <a:moveTo>
                    <a:pt x="219" y="119"/>
                  </a:moveTo>
                  <a:lnTo>
                    <a:pt x="173" y="131"/>
                  </a:lnTo>
                  <a:lnTo>
                    <a:pt x="132" y="140"/>
                  </a:lnTo>
                  <a:lnTo>
                    <a:pt x="96" y="145"/>
                  </a:lnTo>
                  <a:lnTo>
                    <a:pt x="66" y="147"/>
                  </a:lnTo>
                  <a:lnTo>
                    <a:pt x="40" y="145"/>
                  </a:lnTo>
                  <a:lnTo>
                    <a:pt x="20" y="143"/>
                  </a:lnTo>
                  <a:lnTo>
                    <a:pt x="6" y="140"/>
                  </a:lnTo>
                  <a:lnTo>
                    <a:pt x="0" y="135"/>
                  </a:lnTo>
                  <a:lnTo>
                    <a:pt x="3" y="128"/>
                  </a:lnTo>
                  <a:lnTo>
                    <a:pt x="13" y="118"/>
                  </a:lnTo>
                  <a:lnTo>
                    <a:pt x="28" y="104"/>
                  </a:lnTo>
                  <a:lnTo>
                    <a:pt x="49" y="90"/>
                  </a:lnTo>
                  <a:lnTo>
                    <a:pt x="74" y="75"/>
                  </a:lnTo>
                  <a:lnTo>
                    <a:pt x="108" y="58"/>
                  </a:lnTo>
                  <a:lnTo>
                    <a:pt x="146" y="43"/>
                  </a:lnTo>
                  <a:lnTo>
                    <a:pt x="192" y="28"/>
                  </a:lnTo>
                  <a:lnTo>
                    <a:pt x="238" y="16"/>
                  </a:lnTo>
                  <a:lnTo>
                    <a:pt x="278" y="7"/>
                  </a:lnTo>
                  <a:lnTo>
                    <a:pt x="314" y="2"/>
                  </a:lnTo>
                  <a:lnTo>
                    <a:pt x="345" y="0"/>
                  </a:lnTo>
                  <a:lnTo>
                    <a:pt x="368" y="2"/>
                  </a:lnTo>
                  <a:lnTo>
                    <a:pt x="389" y="4"/>
                  </a:lnTo>
                  <a:lnTo>
                    <a:pt x="402" y="7"/>
                  </a:lnTo>
                  <a:lnTo>
                    <a:pt x="409" y="12"/>
                  </a:lnTo>
                  <a:lnTo>
                    <a:pt x="406" y="19"/>
                  </a:lnTo>
                  <a:lnTo>
                    <a:pt x="396" y="29"/>
                  </a:lnTo>
                  <a:lnTo>
                    <a:pt x="382" y="43"/>
                  </a:lnTo>
                  <a:lnTo>
                    <a:pt x="362" y="56"/>
                  </a:lnTo>
                  <a:lnTo>
                    <a:pt x="334" y="72"/>
                  </a:lnTo>
                  <a:lnTo>
                    <a:pt x="302" y="89"/>
                  </a:lnTo>
                  <a:lnTo>
                    <a:pt x="265" y="104"/>
                  </a:lnTo>
                  <a:lnTo>
                    <a:pt x="219" y="1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8" name="Freeform 12"/>
            <p:cNvSpPr>
              <a:spLocks/>
            </p:cNvSpPr>
            <p:nvPr/>
          </p:nvSpPr>
          <p:spPr bwMode="auto">
            <a:xfrm>
              <a:off x="3256" y="2379"/>
              <a:ext cx="226" cy="139"/>
            </a:xfrm>
            <a:custGeom>
              <a:avLst/>
              <a:gdLst>
                <a:gd name="T0" fmla="*/ 3 w 521"/>
                <a:gd name="T1" fmla="*/ 2 h 278"/>
                <a:gd name="T2" fmla="*/ 3 w 521"/>
                <a:gd name="T3" fmla="*/ 2 h 278"/>
                <a:gd name="T4" fmla="*/ 3 w 521"/>
                <a:gd name="T5" fmla="*/ 2 h 278"/>
                <a:gd name="T6" fmla="*/ 3 w 521"/>
                <a:gd name="T7" fmla="*/ 1 h 278"/>
                <a:gd name="T8" fmla="*/ 3 w 521"/>
                <a:gd name="T9" fmla="*/ 1 h 278"/>
                <a:gd name="T10" fmla="*/ 3 w 521"/>
                <a:gd name="T11" fmla="*/ 1 h 278"/>
                <a:gd name="T12" fmla="*/ 3 w 521"/>
                <a:gd name="T13" fmla="*/ 1 h 278"/>
                <a:gd name="T14" fmla="*/ 2 w 521"/>
                <a:gd name="T15" fmla="*/ 1 h 278"/>
                <a:gd name="T16" fmla="*/ 2 w 521"/>
                <a:gd name="T17" fmla="*/ 1 h 278"/>
                <a:gd name="T18" fmla="*/ 2 w 521"/>
                <a:gd name="T19" fmla="*/ 1 h 278"/>
                <a:gd name="T20" fmla="*/ 1 w 521"/>
                <a:gd name="T21" fmla="*/ 1 h 278"/>
                <a:gd name="T22" fmla="*/ 1 w 521"/>
                <a:gd name="T23" fmla="*/ 1 h 278"/>
                <a:gd name="T24" fmla="*/ 1 w 521"/>
                <a:gd name="T25" fmla="*/ 1 h 278"/>
                <a:gd name="T26" fmla="*/ 1 w 521"/>
                <a:gd name="T27" fmla="*/ 0 h 278"/>
                <a:gd name="T28" fmla="*/ 0 w 521"/>
                <a:gd name="T29" fmla="*/ 0 h 278"/>
                <a:gd name="T30" fmla="*/ 0 w 521"/>
                <a:gd name="T31" fmla="*/ 1 h 278"/>
                <a:gd name="T32" fmla="*/ 0 w 521"/>
                <a:gd name="T33" fmla="*/ 1 h 278"/>
                <a:gd name="T34" fmla="*/ 0 w 521"/>
                <a:gd name="T35" fmla="*/ 1 h 278"/>
                <a:gd name="T36" fmla="*/ 0 w 521"/>
                <a:gd name="T37" fmla="*/ 1 h 278"/>
                <a:gd name="T38" fmla="*/ 0 w 521"/>
                <a:gd name="T39" fmla="*/ 1 h 278"/>
                <a:gd name="T40" fmla="*/ 0 w 521"/>
                <a:gd name="T41" fmla="*/ 1 h 278"/>
                <a:gd name="T42" fmla="*/ 0 w 521"/>
                <a:gd name="T43" fmla="*/ 1 h 278"/>
                <a:gd name="T44" fmla="*/ 0 w 521"/>
                <a:gd name="T45" fmla="*/ 1 h 278"/>
                <a:gd name="T46" fmla="*/ 0 w 521"/>
                <a:gd name="T47" fmla="*/ 1 h 278"/>
                <a:gd name="T48" fmla="*/ 0 w 521"/>
                <a:gd name="T49" fmla="*/ 1 h 278"/>
                <a:gd name="T50" fmla="*/ 0 w 521"/>
                <a:gd name="T51" fmla="*/ 1 h 278"/>
                <a:gd name="T52" fmla="*/ 0 w 521"/>
                <a:gd name="T53" fmla="*/ 2 h 278"/>
                <a:gd name="T54" fmla="*/ 0 w 521"/>
                <a:gd name="T55" fmla="*/ 2 h 278"/>
                <a:gd name="T56" fmla="*/ 0 w 521"/>
                <a:gd name="T57" fmla="*/ 2 h 278"/>
                <a:gd name="T58" fmla="*/ 1 w 521"/>
                <a:gd name="T59" fmla="*/ 3 h 278"/>
                <a:gd name="T60" fmla="*/ 1 w 521"/>
                <a:gd name="T61" fmla="*/ 3 h 278"/>
                <a:gd name="T62" fmla="*/ 1 w 521"/>
                <a:gd name="T63" fmla="*/ 3 h 278"/>
                <a:gd name="T64" fmla="*/ 1 w 521"/>
                <a:gd name="T65" fmla="*/ 3 h 278"/>
                <a:gd name="T66" fmla="*/ 2 w 521"/>
                <a:gd name="T67" fmla="*/ 3 h 278"/>
                <a:gd name="T68" fmla="*/ 2 w 521"/>
                <a:gd name="T69" fmla="*/ 4 h 278"/>
                <a:gd name="T70" fmla="*/ 2 w 521"/>
                <a:gd name="T71" fmla="*/ 4 h 278"/>
                <a:gd name="T72" fmla="*/ 2 w 521"/>
                <a:gd name="T73" fmla="*/ 4 h 278"/>
                <a:gd name="T74" fmla="*/ 2 w 521"/>
                <a:gd name="T75" fmla="*/ 4 h 278"/>
                <a:gd name="T76" fmla="*/ 3 w 521"/>
                <a:gd name="T77" fmla="*/ 4 h 278"/>
                <a:gd name="T78" fmla="*/ 3 w 521"/>
                <a:gd name="T79" fmla="*/ 4 h 278"/>
                <a:gd name="T80" fmla="*/ 3 w 521"/>
                <a:gd name="T81" fmla="*/ 4 h 278"/>
                <a:gd name="T82" fmla="*/ 3 w 521"/>
                <a:gd name="T83" fmla="*/ 4 h 278"/>
                <a:gd name="T84" fmla="*/ 3 w 521"/>
                <a:gd name="T85" fmla="*/ 4 h 278"/>
                <a:gd name="T86" fmla="*/ 3 w 521"/>
                <a:gd name="T87" fmla="*/ 4 h 278"/>
                <a:gd name="T88" fmla="*/ 3 w 521"/>
                <a:gd name="T89" fmla="*/ 4 h 278"/>
                <a:gd name="T90" fmla="*/ 3 w 521"/>
                <a:gd name="T91" fmla="*/ 4 h 278"/>
                <a:gd name="T92" fmla="*/ 3 w 521"/>
                <a:gd name="T93" fmla="*/ 3 h 278"/>
                <a:gd name="T94" fmla="*/ 3 w 521"/>
                <a:gd name="T95" fmla="*/ 3 h 278"/>
                <a:gd name="T96" fmla="*/ 3 w 521"/>
                <a:gd name="T97" fmla="*/ 3 h 278"/>
                <a:gd name="T98" fmla="*/ 3 w 521"/>
                <a:gd name="T99" fmla="*/ 3 h 278"/>
                <a:gd name="T100" fmla="*/ 3 w 521"/>
                <a:gd name="T101" fmla="*/ 3 h 278"/>
                <a:gd name="T102" fmla="*/ 3 w 521"/>
                <a:gd name="T103" fmla="*/ 3 h 278"/>
                <a:gd name="T104" fmla="*/ 3 w 521"/>
                <a:gd name="T105" fmla="*/ 2 h 2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21"/>
                <a:gd name="T160" fmla="*/ 0 h 278"/>
                <a:gd name="T161" fmla="*/ 521 w 521"/>
                <a:gd name="T162" fmla="*/ 278 h 2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21" h="278">
                  <a:moveTo>
                    <a:pt x="514" y="180"/>
                  </a:moveTo>
                  <a:lnTo>
                    <a:pt x="502" y="161"/>
                  </a:lnTo>
                  <a:lnTo>
                    <a:pt x="485" y="142"/>
                  </a:lnTo>
                  <a:lnTo>
                    <a:pt x="463" y="124"/>
                  </a:lnTo>
                  <a:lnTo>
                    <a:pt x="437" y="105"/>
                  </a:lnTo>
                  <a:lnTo>
                    <a:pt x="407" y="86"/>
                  </a:lnTo>
                  <a:lnTo>
                    <a:pt x="373" y="68"/>
                  </a:lnTo>
                  <a:lnTo>
                    <a:pt x="335" y="52"/>
                  </a:lnTo>
                  <a:lnTo>
                    <a:pt x="296" y="37"/>
                  </a:lnTo>
                  <a:lnTo>
                    <a:pt x="255" y="24"/>
                  </a:lnTo>
                  <a:lnTo>
                    <a:pt x="216" y="13"/>
                  </a:lnTo>
                  <a:lnTo>
                    <a:pt x="179" y="5"/>
                  </a:lnTo>
                  <a:lnTo>
                    <a:pt x="143" y="1"/>
                  </a:lnTo>
                  <a:lnTo>
                    <a:pt x="111" y="0"/>
                  </a:lnTo>
                  <a:lnTo>
                    <a:pt x="82" y="0"/>
                  </a:lnTo>
                  <a:lnTo>
                    <a:pt x="58" y="5"/>
                  </a:lnTo>
                  <a:lnTo>
                    <a:pt x="38" y="12"/>
                  </a:lnTo>
                  <a:lnTo>
                    <a:pt x="24" y="20"/>
                  </a:lnTo>
                  <a:lnTo>
                    <a:pt x="14" y="29"/>
                  </a:lnTo>
                  <a:lnTo>
                    <a:pt x="7" y="39"/>
                  </a:lnTo>
                  <a:lnTo>
                    <a:pt x="2" y="47"/>
                  </a:lnTo>
                  <a:lnTo>
                    <a:pt x="0" y="56"/>
                  </a:lnTo>
                  <a:lnTo>
                    <a:pt x="0" y="68"/>
                  </a:lnTo>
                  <a:lnTo>
                    <a:pt x="2" y="81"/>
                  </a:lnTo>
                  <a:lnTo>
                    <a:pt x="7" y="97"/>
                  </a:lnTo>
                  <a:lnTo>
                    <a:pt x="19" y="115"/>
                  </a:lnTo>
                  <a:lnTo>
                    <a:pt x="36" y="134"/>
                  </a:lnTo>
                  <a:lnTo>
                    <a:pt x="57" y="154"/>
                  </a:lnTo>
                  <a:lnTo>
                    <a:pt x="84" y="173"/>
                  </a:lnTo>
                  <a:lnTo>
                    <a:pt x="113" y="192"/>
                  </a:lnTo>
                  <a:lnTo>
                    <a:pt x="147" y="209"/>
                  </a:lnTo>
                  <a:lnTo>
                    <a:pt x="184" y="226"/>
                  </a:lnTo>
                  <a:lnTo>
                    <a:pt x="223" y="241"/>
                  </a:lnTo>
                  <a:lnTo>
                    <a:pt x="247" y="250"/>
                  </a:lnTo>
                  <a:lnTo>
                    <a:pt x="271" y="256"/>
                  </a:lnTo>
                  <a:lnTo>
                    <a:pt x="295" y="263"/>
                  </a:lnTo>
                  <a:lnTo>
                    <a:pt x="318" y="268"/>
                  </a:lnTo>
                  <a:lnTo>
                    <a:pt x="342" y="272"/>
                  </a:lnTo>
                  <a:lnTo>
                    <a:pt x="364" y="275"/>
                  </a:lnTo>
                  <a:lnTo>
                    <a:pt x="386" y="278"/>
                  </a:lnTo>
                  <a:lnTo>
                    <a:pt x="409" y="278"/>
                  </a:lnTo>
                  <a:lnTo>
                    <a:pt x="427" y="278"/>
                  </a:lnTo>
                  <a:lnTo>
                    <a:pt x="446" y="277"/>
                  </a:lnTo>
                  <a:lnTo>
                    <a:pt x="463" y="272"/>
                  </a:lnTo>
                  <a:lnTo>
                    <a:pt x="478" y="267"/>
                  </a:lnTo>
                  <a:lnTo>
                    <a:pt x="492" y="260"/>
                  </a:lnTo>
                  <a:lnTo>
                    <a:pt x="504" y="251"/>
                  </a:lnTo>
                  <a:lnTo>
                    <a:pt x="512" y="241"/>
                  </a:lnTo>
                  <a:lnTo>
                    <a:pt x="517" y="229"/>
                  </a:lnTo>
                  <a:lnTo>
                    <a:pt x="521" y="221"/>
                  </a:lnTo>
                  <a:lnTo>
                    <a:pt x="521" y="209"/>
                  </a:lnTo>
                  <a:lnTo>
                    <a:pt x="519" y="195"/>
                  </a:lnTo>
                  <a:lnTo>
                    <a:pt x="514" y="1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79" name="Freeform 13"/>
            <p:cNvSpPr>
              <a:spLocks/>
            </p:cNvSpPr>
            <p:nvPr/>
          </p:nvSpPr>
          <p:spPr bwMode="auto">
            <a:xfrm>
              <a:off x="3286" y="2409"/>
              <a:ext cx="175" cy="79"/>
            </a:xfrm>
            <a:custGeom>
              <a:avLst/>
              <a:gdLst>
                <a:gd name="T0" fmla="*/ 1 w 401"/>
                <a:gd name="T1" fmla="*/ 1 h 160"/>
                <a:gd name="T2" fmla="*/ 1 w 401"/>
                <a:gd name="T3" fmla="*/ 1 h 160"/>
                <a:gd name="T4" fmla="*/ 1 w 401"/>
                <a:gd name="T5" fmla="*/ 1 h 160"/>
                <a:gd name="T6" fmla="*/ 0 w 401"/>
                <a:gd name="T7" fmla="*/ 1 h 160"/>
                <a:gd name="T8" fmla="*/ 0 w 401"/>
                <a:gd name="T9" fmla="*/ 0 h 160"/>
                <a:gd name="T10" fmla="*/ 0 w 401"/>
                <a:gd name="T11" fmla="*/ 0 h 160"/>
                <a:gd name="T12" fmla="*/ 0 w 401"/>
                <a:gd name="T13" fmla="*/ 0 h 160"/>
                <a:gd name="T14" fmla="*/ 0 w 401"/>
                <a:gd name="T15" fmla="*/ 0 h 160"/>
                <a:gd name="T16" fmla="*/ 0 w 401"/>
                <a:gd name="T17" fmla="*/ 0 h 160"/>
                <a:gd name="T18" fmla="*/ 0 w 401"/>
                <a:gd name="T19" fmla="*/ 0 h 160"/>
                <a:gd name="T20" fmla="*/ 0 w 401"/>
                <a:gd name="T21" fmla="*/ 0 h 160"/>
                <a:gd name="T22" fmla="*/ 0 w 401"/>
                <a:gd name="T23" fmla="*/ 0 h 160"/>
                <a:gd name="T24" fmla="*/ 0 w 401"/>
                <a:gd name="T25" fmla="*/ 0 h 160"/>
                <a:gd name="T26" fmla="*/ 0 w 401"/>
                <a:gd name="T27" fmla="*/ 0 h 160"/>
                <a:gd name="T28" fmla="*/ 1 w 401"/>
                <a:gd name="T29" fmla="*/ 0 h 160"/>
                <a:gd name="T30" fmla="*/ 1 w 401"/>
                <a:gd name="T31" fmla="*/ 0 h 160"/>
                <a:gd name="T32" fmla="*/ 1 w 401"/>
                <a:gd name="T33" fmla="*/ 0 h 160"/>
                <a:gd name="T34" fmla="*/ 2 w 401"/>
                <a:gd name="T35" fmla="*/ 0 h 160"/>
                <a:gd name="T36" fmla="*/ 2 w 401"/>
                <a:gd name="T37" fmla="*/ 1 h 160"/>
                <a:gd name="T38" fmla="*/ 2 w 401"/>
                <a:gd name="T39" fmla="*/ 1 h 160"/>
                <a:gd name="T40" fmla="*/ 3 w 401"/>
                <a:gd name="T41" fmla="*/ 1 h 160"/>
                <a:gd name="T42" fmla="*/ 3 w 401"/>
                <a:gd name="T43" fmla="*/ 1 h 160"/>
                <a:gd name="T44" fmla="*/ 3 w 401"/>
                <a:gd name="T45" fmla="*/ 2 h 160"/>
                <a:gd name="T46" fmla="*/ 3 w 401"/>
                <a:gd name="T47" fmla="*/ 2 h 160"/>
                <a:gd name="T48" fmla="*/ 3 w 401"/>
                <a:gd name="T49" fmla="*/ 2 h 160"/>
                <a:gd name="T50" fmla="*/ 3 w 401"/>
                <a:gd name="T51" fmla="*/ 2 h 160"/>
                <a:gd name="T52" fmla="*/ 3 w 401"/>
                <a:gd name="T53" fmla="*/ 2 h 160"/>
                <a:gd name="T54" fmla="*/ 3 w 401"/>
                <a:gd name="T55" fmla="*/ 2 h 160"/>
                <a:gd name="T56" fmla="*/ 2 w 401"/>
                <a:gd name="T57" fmla="*/ 2 h 160"/>
                <a:gd name="T58" fmla="*/ 2 w 401"/>
                <a:gd name="T59" fmla="*/ 2 h 160"/>
                <a:gd name="T60" fmla="*/ 2 w 401"/>
                <a:gd name="T61" fmla="*/ 2 h 160"/>
                <a:gd name="T62" fmla="*/ 1 w 401"/>
                <a:gd name="T63" fmla="*/ 2 h 160"/>
                <a:gd name="T64" fmla="*/ 1 w 401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1"/>
                <a:gd name="T100" fmla="*/ 0 h 160"/>
                <a:gd name="T101" fmla="*/ 401 w 401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1" h="160">
                  <a:moveTo>
                    <a:pt x="184" y="126"/>
                  </a:moveTo>
                  <a:lnTo>
                    <a:pt x="139" y="109"/>
                  </a:lnTo>
                  <a:lnTo>
                    <a:pt x="102" y="90"/>
                  </a:lnTo>
                  <a:lnTo>
                    <a:pt x="70" y="73"/>
                  </a:lnTo>
                  <a:lnTo>
                    <a:pt x="44" y="56"/>
                  </a:lnTo>
                  <a:lnTo>
                    <a:pt x="25" y="41"/>
                  </a:lnTo>
                  <a:lnTo>
                    <a:pt x="12" y="27"/>
                  </a:lnTo>
                  <a:lnTo>
                    <a:pt x="3" y="17"/>
                  </a:lnTo>
                  <a:lnTo>
                    <a:pt x="0" y="9"/>
                  </a:lnTo>
                  <a:lnTo>
                    <a:pt x="7" y="5"/>
                  </a:lnTo>
                  <a:lnTo>
                    <a:pt x="20" y="2"/>
                  </a:lnTo>
                  <a:lnTo>
                    <a:pt x="39" y="0"/>
                  </a:lnTo>
                  <a:lnTo>
                    <a:pt x="65" y="0"/>
                  </a:lnTo>
                  <a:lnTo>
                    <a:pt x="95" y="4"/>
                  </a:lnTo>
                  <a:lnTo>
                    <a:pt x="131" y="10"/>
                  </a:lnTo>
                  <a:lnTo>
                    <a:pt x="170" y="21"/>
                  </a:lnTo>
                  <a:lnTo>
                    <a:pt x="216" y="34"/>
                  </a:lnTo>
                  <a:lnTo>
                    <a:pt x="260" y="51"/>
                  </a:lnTo>
                  <a:lnTo>
                    <a:pt x="298" y="68"/>
                  </a:lnTo>
                  <a:lnTo>
                    <a:pt x="330" y="87"/>
                  </a:lnTo>
                  <a:lnTo>
                    <a:pt x="355" y="102"/>
                  </a:lnTo>
                  <a:lnTo>
                    <a:pt x="374" y="119"/>
                  </a:lnTo>
                  <a:lnTo>
                    <a:pt x="389" y="133"/>
                  </a:lnTo>
                  <a:lnTo>
                    <a:pt x="398" y="143"/>
                  </a:lnTo>
                  <a:lnTo>
                    <a:pt x="401" y="151"/>
                  </a:lnTo>
                  <a:lnTo>
                    <a:pt x="394" y="155"/>
                  </a:lnTo>
                  <a:lnTo>
                    <a:pt x="381" y="158"/>
                  </a:lnTo>
                  <a:lnTo>
                    <a:pt x="360" y="160"/>
                  </a:lnTo>
                  <a:lnTo>
                    <a:pt x="337" y="158"/>
                  </a:lnTo>
                  <a:lnTo>
                    <a:pt x="306" y="157"/>
                  </a:lnTo>
                  <a:lnTo>
                    <a:pt x="270" y="150"/>
                  </a:lnTo>
                  <a:lnTo>
                    <a:pt x="229" y="140"/>
                  </a:lnTo>
                  <a:lnTo>
                    <a:pt x="184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0" name="Freeform 14"/>
            <p:cNvSpPr>
              <a:spLocks/>
            </p:cNvSpPr>
            <p:nvPr/>
          </p:nvSpPr>
          <p:spPr bwMode="auto">
            <a:xfrm>
              <a:off x="3146" y="2122"/>
              <a:ext cx="158" cy="260"/>
            </a:xfrm>
            <a:custGeom>
              <a:avLst/>
              <a:gdLst>
                <a:gd name="T0" fmla="*/ 0 w 364"/>
                <a:gd name="T1" fmla="*/ 1 h 520"/>
                <a:gd name="T2" fmla="*/ 0 w 364"/>
                <a:gd name="T3" fmla="*/ 1 h 520"/>
                <a:gd name="T4" fmla="*/ 0 w 364"/>
                <a:gd name="T5" fmla="*/ 1 h 520"/>
                <a:gd name="T6" fmla="*/ 0 w 364"/>
                <a:gd name="T7" fmla="*/ 1 h 520"/>
                <a:gd name="T8" fmla="*/ 0 w 364"/>
                <a:gd name="T9" fmla="*/ 1 h 520"/>
                <a:gd name="T10" fmla="*/ 0 w 364"/>
                <a:gd name="T11" fmla="*/ 1 h 520"/>
                <a:gd name="T12" fmla="*/ 0 w 364"/>
                <a:gd name="T13" fmla="*/ 1 h 520"/>
                <a:gd name="T14" fmla="*/ 0 w 364"/>
                <a:gd name="T15" fmla="*/ 1 h 520"/>
                <a:gd name="T16" fmla="*/ 1 w 364"/>
                <a:gd name="T17" fmla="*/ 2 h 520"/>
                <a:gd name="T18" fmla="*/ 1 w 364"/>
                <a:gd name="T19" fmla="*/ 2 h 520"/>
                <a:gd name="T20" fmla="*/ 1 w 364"/>
                <a:gd name="T21" fmla="*/ 3 h 520"/>
                <a:gd name="T22" fmla="*/ 1 w 364"/>
                <a:gd name="T23" fmla="*/ 3 h 520"/>
                <a:gd name="T24" fmla="*/ 1 w 364"/>
                <a:gd name="T25" fmla="*/ 4 h 520"/>
                <a:gd name="T26" fmla="*/ 2 w 364"/>
                <a:gd name="T27" fmla="*/ 5 h 520"/>
                <a:gd name="T28" fmla="*/ 2 w 364"/>
                <a:gd name="T29" fmla="*/ 5 h 520"/>
                <a:gd name="T30" fmla="*/ 2 w 364"/>
                <a:gd name="T31" fmla="*/ 6 h 520"/>
                <a:gd name="T32" fmla="*/ 2 w 364"/>
                <a:gd name="T33" fmla="*/ 7 h 520"/>
                <a:gd name="T34" fmla="*/ 2 w 364"/>
                <a:gd name="T35" fmla="*/ 8 h 520"/>
                <a:gd name="T36" fmla="*/ 3 w 364"/>
                <a:gd name="T37" fmla="*/ 7 h 520"/>
                <a:gd name="T38" fmla="*/ 3 w 364"/>
                <a:gd name="T39" fmla="*/ 7 h 520"/>
                <a:gd name="T40" fmla="*/ 2 w 364"/>
                <a:gd name="T41" fmla="*/ 6 h 520"/>
                <a:gd name="T42" fmla="*/ 2 w 364"/>
                <a:gd name="T43" fmla="*/ 5 h 520"/>
                <a:gd name="T44" fmla="*/ 2 w 364"/>
                <a:gd name="T45" fmla="*/ 4 h 520"/>
                <a:gd name="T46" fmla="*/ 2 w 364"/>
                <a:gd name="T47" fmla="*/ 4 h 520"/>
                <a:gd name="T48" fmla="*/ 2 w 364"/>
                <a:gd name="T49" fmla="*/ 3 h 520"/>
                <a:gd name="T50" fmla="*/ 1 w 364"/>
                <a:gd name="T51" fmla="*/ 2 h 520"/>
                <a:gd name="T52" fmla="*/ 1 w 364"/>
                <a:gd name="T53" fmla="*/ 2 h 520"/>
                <a:gd name="T54" fmla="*/ 1 w 364"/>
                <a:gd name="T55" fmla="*/ 1 h 520"/>
                <a:gd name="T56" fmla="*/ 1 w 364"/>
                <a:gd name="T57" fmla="*/ 1 h 520"/>
                <a:gd name="T58" fmla="*/ 1 w 364"/>
                <a:gd name="T59" fmla="*/ 1 h 520"/>
                <a:gd name="T60" fmla="*/ 0 w 364"/>
                <a:gd name="T61" fmla="*/ 1 h 520"/>
                <a:gd name="T62" fmla="*/ 0 w 364"/>
                <a:gd name="T63" fmla="*/ 1 h 520"/>
                <a:gd name="T64" fmla="*/ 0 w 364"/>
                <a:gd name="T65" fmla="*/ 1 h 520"/>
                <a:gd name="T66" fmla="*/ 0 w 364"/>
                <a:gd name="T67" fmla="*/ 1 h 520"/>
                <a:gd name="T68" fmla="*/ 0 w 364"/>
                <a:gd name="T69" fmla="*/ 0 h 520"/>
                <a:gd name="T70" fmla="*/ 0 w 364"/>
                <a:gd name="T71" fmla="*/ 1 h 5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64"/>
                <a:gd name="T109" fmla="*/ 0 h 520"/>
                <a:gd name="T110" fmla="*/ 364 w 364"/>
                <a:gd name="T111" fmla="*/ 520 h 5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64" h="520">
                  <a:moveTo>
                    <a:pt x="0" y="49"/>
                  </a:moveTo>
                  <a:lnTo>
                    <a:pt x="0" y="49"/>
                  </a:lnTo>
                  <a:lnTo>
                    <a:pt x="4" y="51"/>
                  </a:lnTo>
                  <a:lnTo>
                    <a:pt x="12" y="57"/>
                  </a:lnTo>
                  <a:lnTo>
                    <a:pt x="26" y="69"/>
                  </a:lnTo>
                  <a:lnTo>
                    <a:pt x="45" y="83"/>
                  </a:lnTo>
                  <a:lnTo>
                    <a:pt x="65" y="102"/>
                  </a:lnTo>
                  <a:lnTo>
                    <a:pt x="89" y="124"/>
                  </a:lnTo>
                  <a:lnTo>
                    <a:pt x="114" y="149"/>
                  </a:lnTo>
                  <a:lnTo>
                    <a:pt x="142" y="180"/>
                  </a:lnTo>
                  <a:lnTo>
                    <a:pt x="167" y="212"/>
                  </a:lnTo>
                  <a:lnTo>
                    <a:pt x="194" y="248"/>
                  </a:lnTo>
                  <a:lnTo>
                    <a:pt x="220" y="285"/>
                  </a:lnTo>
                  <a:lnTo>
                    <a:pt x="244" y="328"/>
                  </a:lnTo>
                  <a:lnTo>
                    <a:pt x="266" y="372"/>
                  </a:lnTo>
                  <a:lnTo>
                    <a:pt x="283" y="418"/>
                  </a:lnTo>
                  <a:lnTo>
                    <a:pt x="298" y="469"/>
                  </a:lnTo>
                  <a:lnTo>
                    <a:pt x="306" y="520"/>
                  </a:lnTo>
                  <a:lnTo>
                    <a:pt x="364" y="511"/>
                  </a:lnTo>
                  <a:lnTo>
                    <a:pt x="354" y="455"/>
                  </a:lnTo>
                  <a:lnTo>
                    <a:pt x="339" y="401"/>
                  </a:lnTo>
                  <a:lnTo>
                    <a:pt x="320" y="350"/>
                  </a:lnTo>
                  <a:lnTo>
                    <a:pt x="298" y="302"/>
                  </a:lnTo>
                  <a:lnTo>
                    <a:pt x="272" y="258"/>
                  </a:lnTo>
                  <a:lnTo>
                    <a:pt x="245" y="215"/>
                  </a:lnTo>
                  <a:lnTo>
                    <a:pt x="216" y="178"/>
                  </a:lnTo>
                  <a:lnTo>
                    <a:pt x="189" y="142"/>
                  </a:lnTo>
                  <a:lnTo>
                    <a:pt x="160" y="112"/>
                  </a:lnTo>
                  <a:lnTo>
                    <a:pt x="133" y="83"/>
                  </a:lnTo>
                  <a:lnTo>
                    <a:pt x="108" y="59"/>
                  </a:lnTo>
                  <a:lnTo>
                    <a:pt x="85" y="40"/>
                  </a:lnTo>
                  <a:lnTo>
                    <a:pt x="65" y="23"/>
                  </a:lnTo>
                  <a:lnTo>
                    <a:pt x="50" y="12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1" name="Freeform 15"/>
            <p:cNvSpPr>
              <a:spLocks/>
            </p:cNvSpPr>
            <p:nvPr/>
          </p:nvSpPr>
          <p:spPr bwMode="auto">
            <a:xfrm>
              <a:off x="2453" y="1436"/>
              <a:ext cx="327" cy="241"/>
            </a:xfrm>
            <a:custGeom>
              <a:avLst/>
              <a:gdLst>
                <a:gd name="T0" fmla="*/ 3 w 755"/>
                <a:gd name="T1" fmla="*/ 5 h 482"/>
                <a:gd name="T2" fmla="*/ 3 w 755"/>
                <a:gd name="T3" fmla="*/ 4 h 482"/>
                <a:gd name="T4" fmla="*/ 4 w 755"/>
                <a:gd name="T5" fmla="*/ 3 h 482"/>
                <a:gd name="T6" fmla="*/ 4 w 755"/>
                <a:gd name="T7" fmla="*/ 3 h 482"/>
                <a:gd name="T8" fmla="*/ 4 w 755"/>
                <a:gd name="T9" fmla="*/ 2 h 482"/>
                <a:gd name="T10" fmla="*/ 5 w 755"/>
                <a:gd name="T11" fmla="*/ 2 h 482"/>
                <a:gd name="T12" fmla="*/ 5 w 755"/>
                <a:gd name="T13" fmla="*/ 1 h 482"/>
                <a:gd name="T14" fmla="*/ 5 w 755"/>
                <a:gd name="T15" fmla="*/ 1 h 482"/>
                <a:gd name="T16" fmla="*/ 5 w 755"/>
                <a:gd name="T17" fmla="*/ 1 h 482"/>
                <a:gd name="T18" fmla="*/ 5 w 755"/>
                <a:gd name="T19" fmla="*/ 0 h 482"/>
                <a:gd name="T20" fmla="*/ 4 w 755"/>
                <a:gd name="T21" fmla="*/ 1 h 482"/>
                <a:gd name="T22" fmla="*/ 4 w 755"/>
                <a:gd name="T23" fmla="*/ 1 h 482"/>
                <a:gd name="T24" fmla="*/ 4 w 755"/>
                <a:gd name="T25" fmla="*/ 1 h 482"/>
                <a:gd name="T26" fmla="*/ 3 w 755"/>
                <a:gd name="T27" fmla="*/ 2 h 482"/>
                <a:gd name="T28" fmla="*/ 3 w 755"/>
                <a:gd name="T29" fmla="*/ 2 h 482"/>
                <a:gd name="T30" fmla="*/ 3 w 755"/>
                <a:gd name="T31" fmla="*/ 3 h 482"/>
                <a:gd name="T32" fmla="*/ 2 w 755"/>
                <a:gd name="T33" fmla="*/ 4 h 482"/>
                <a:gd name="T34" fmla="*/ 1 w 755"/>
                <a:gd name="T35" fmla="*/ 4 h 482"/>
                <a:gd name="T36" fmla="*/ 1 w 755"/>
                <a:gd name="T37" fmla="*/ 5 h 482"/>
                <a:gd name="T38" fmla="*/ 0 w 755"/>
                <a:gd name="T39" fmla="*/ 6 h 482"/>
                <a:gd name="T40" fmla="*/ 0 w 755"/>
                <a:gd name="T41" fmla="*/ 6 h 482"/>
                <a:gd name="T42" fmla="*/ 0 w 755"/>
                <a:gd name="T43" fmla="*/ 7 h 482"/>
                <a:gd name="T44" fmla="*/ 0 w 755"/>
                <a:gd name="T45" fmla="*/ 7 h 482"/>
                <a:gd name="T46" fmla="*/ 0 w 755"/>
                <a:gd name="T47" fmla="*/ 8 h 482"/>
                <a:gd name="T48" fmla="*/ 0 w 755"/>
                <a:gd name="T49" fmla="*/ 8 h 482"/>
                <a:gd name="T50" fmla="*/ 0 w 755"/>
                <a:gd name="T51" fmla="*/ 8 h 482"/>
                <a:gd name="T52" fmla="*/ 0 w 755"/>
                <a:gd name="T53" fmla="*/ 8 h 482"/>
                <a:gd name="T54" fmla="*/ 1 w 755"/>
                <a:gd name="T55" fmla="*/ 8 h 482"/>
                <a:gd name="T56" fmla="*/ 1 w 755"/>
                <a:gd name="T57" fmla="*/ 7 h 482"/>
                <a:gd name="T58" fmla="*/ 1 w 755"/>
                <a:gd name="T59" fmla="*/ 7 h 482"/>
                <a:gd name="T60" fmla="*/ 2 w 755"/>
                <a:gd name="T61" fmla="*/ 6 h 482"/>
                <a:gd name="T62" fmla="*/ 3 w 755"/>
                <a:gd name="T63" fmla="*/ 6 h 4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5"/>
                <a:gd name="T97" fmla="*/ 0 h 482"/>
                <a:gd name="T98" fmla="*/ 755 w 755"/>
                <a:gd name="T99" fmla="*/ 482 h 4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5" h="482">
                  <a:moveTo>
                    <a:pt x="420" y="309"/>
                  </a:moveTo>
                  <a:lnTo>
                    <a:pt x="457" y="285"/>
                  </a:lnTo>
                  <a:lnTo>
                    <a:pt x="494" y="261"/>
                  </a:lnTo>
                  <a:lnTo>
                    <a:pt x="530" y="238"/>
                  </a:lnTo>
                  <a:lnTo>
                    <a:pt x="562" y="214"/>
                  </a:lnTo>
                  <a:lnTo>
                    <a:pt x="593" y="190"/>
                  </a:lnTo>
                  <a:lnTo>
                    <a:pt x="622" y="168"/>
                  </a:lnTo>
                  <a:lnTo>
                    <a:pt x="649" y="146"/>
                  </a:lnTo>
                  <a:lnTo>
                    <a:pt x="673" y="125"/>
                  </a:lnTo>
                  <a:lnTo>
                    <a:pt x="693" y="105"/>
                  </a:lnTo>
                  <a:lnTo>
                    <a:pt x="712" y="88"/>
                  </a:lnTo>
                  <a:lnTo>
                    <a:pt x="727" y="69"/>
                  </a:lnTo>
                  <a:lnTo>
                    <a:pt x="739" y="54"/>
                  </a:lnTo>
                  <a:lnTo>
                    <a:pt x="750" y="41"/>
                  </a:lnTo>
                  <a:lnTo>
                    <a:pt x="755" y="29"/>
                  </a:lnTo>
                  <a:lnTo>
                    <a:pt x="755" y="18"/>
                  </a:lnTo>
                  <a:lnTo>
                    <a:pt x="753" y="10"/>
                  </a:lnTo>
                  <a:lnTo>
                    <a:pt x="746" y="5"/>
                  </a:lnTo>
                  <a:lnTo>
                    <a:pt x="738" y="1"/>
                  </a:lnTo>
                  <a:lnTo>
                    <a:pt x="724" y="0"/>
                  </a:lnTo>
                  <a:lnTo>
                    <a:pt x="707" y="1"/>
                  </a:lnTo>
                  <a:lnTo>
                    <a:pt x="688" y="5"/>
                  </a:lnTo>
                  <a:lnTo>
                    <a:pt x="666" y="12"/>
                  </a:lnTo>
                  <a:lnTo>
                    <a:pt x="641" y="20"/>
                  </a:lnTo>
                  <a:lnTo>
                    <a:pt x="614" y="30"/>
                  </a:lnTo>
                  <a:lnTo>
                    <a:pt x="585" y="42"/>
                  </a:lnTo>
                  <a:lnTo>
                    <a:pt x="552" y="56"/>
                  </a:lnTo>
                  <a:lnTo>
                    <a:pt x="520" y="71"/>
                  </a:lnTo>
                  <a:lnTo>
                    <a:pt x="486" y="88"/>
                  </a:lnTo>
                  <a:lnTo>
                    <a:pt x="449" y="107"/>
                  </a:lnTo>
                  <a:lnTo>
                    <a:pt x="411" y="127"/>
                  </a:lnTo>
                  <a:lnTo>
                    <a:pt x="374" y="149"/>
                  </a:lnTo>
                  <a:lnTo>
                    <a:pt x="335" y="173"/>
                  </a:lnTo>
                  <a:lnTo>
                    <a:pt x="297" y="197"/>
                  </a:lnTo>
                  <a:lnTo>
                    <a:pt x="260" y="221"/>
                  </a:lnTo>
                  <a:lnTo>
                    <a:pt x="224" y="244"/>
                  </a:lnTo>
                  <a:lnTo>
                    <a:pt x="192" y="268"/>
                  </a:lnTo>
                  <a:lnTo>
                    <a:pt x="161" y="292"/>
                  </a:lnTo>
                  <a:lnTo>
                    <a:pt x="132" y="314"/>
                  </a:lnTo>
                  <a:lnTo>
                    <a:pt x="105" y="336"/>
                  </a:lnTo>
                  <a:lnTo>
                    <a:pt x="81" y="357"/>
                  </a:lnTo>
                  <a:lnTo>
                    <a:pt x="61" y="377"/>
                  </a:lnTo>
                  <a:lnTo>
                    <a:pt x="42" y="394"/>
                  </a:lnTo>
                  <a:lnTo>
                    <a:pt x="27" y="413"/>
                  </a:lnTo>
                  <a:lnTo>
                    <a:pt x="15" y="428"/>
                  </a:lnTo>
                  <a:lnTo>
                    <a:pt x="5" y="442"/>
                  </a:lnTo>
                  <a:lnTo>
                    <a:pt x="0" y="453"/>
                  </a:lnTo>
                  <a:lnTo>
                    <a:pt x="0" y="464"/>
                  </a:lnTo>
                  <a:lnTo>
                    <a:pt x="1" y="472"/>
                  </a:lnTo>
                  <a:lnTo>
                    <a:pt x="8" y="477"/>
                  </a:lnTo>
                  <a:lnTo>
                    <a:pt x="17" y="481"/>
                  </a:lnTo>
                  <a:lnTo>
                    <a:pt x="30" y="482"/>
                  </a:lnTo>
                  <a:lnTo>
                    <a:pt x="47" y="481"/>
                  </a:lnTo>
                  <a:lnTo>
                    <a:pt x="66" y="477"/>
                  </a:lnTo>
                  <a:lnTo>
                    <a:pt x="88" y="470"/>
                  </a:lnTo>
                  <a:lnTo>
                    <a:pt x="114" y="462"/>
                  </a:lnTo>
                  <a:lnTo>
                    <a:pt x="141" y="452"/>
                  </a:lnTo>
                  <a:lnTo>
                    <a:pt x="170" y="440"/>
                  </a:lnTo>
                  <a:lnTo>
                    <a:pt x="202" y="426"/>
                  </a:lnTo>
                  <a:lnTo>
                    <a:pt x="234" y="411"/>
                  </a:lnTo>
                  <a:lnTo>
                    <a:pt x="270" y="394"/>
                  </a:lnTo>
                  <a:lnTo>
                    <a:pt x="306" y="375"/>
                  </a:lnTo>
                  <a:lnTo>
                    <a:pt x="343" y="355"/>
                  </a:lnTo>
                  <a:lnTo>
                    <a:pt x="381" y="333"/>
                  </a:lnTo>
                  <a:lnTo>
                    <a:pt x="420" y="3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2" name="Freeform 16"/>
            <p:cNvSpPr>
              <a:spLocks/>
            </p:cNvSpPr>
            <p:nvPr/>
          </p:nvSpPr>
          <p:spPr bwMode="auto">
            <a:xfrm>
              <a:off x="2910" y="1533"/>
              <a:ext cx="79" cy="91"/>
            </a:xfrm>
            <a:custGeom>
              <a:avLst/>
              <a:gdLst>
                <a:gd name="T0" fmla="*/ 0 w 182"/>
                <a:gd name="T1" fmla="*/ 0 h 184"/>
                <a:gd name="T2" fmla="*/ 0 w 182"/>
                <a:gd name="T3" fmla="*/ 0 h 184"/>
                <a:gd name="T4" fmla="*/ 0 w 182"/>
                <a:gd name="T5" fmla="*/ 0 h 184"/>
                <a:gd name="T6" fmla="*/ 0 w 182"/>
                <a:gd name="T7" fmla="*/ 0 h 184"/>
                <a:gd name="T8" fmla="*/ 0 w 182"/>
                <a:gd name="T9" fmla="*/ 0 h 184"/>
                <a:gd name="T10" fmla="*/ 0 w 182"/>
                <a:gd name="T11" fmla="*/ 0 h 184"/>
                <a:gd name="T12" fmla="*/ 0 w 182"/>
                <a:gd name="T13" fmla="*/ 1 h 184"/>
                <a:gd name="T14" fmla="*/ 0 w 182"/>
                <a:gd name="T15" fmla="*/ 1 h 184"/>
                <a:gd name="T16" fmla="*/ 0 w 182"/>
                <a:gd name="T17" fmla="*/ 1 h 184"/>
                <a:gd name="T18" fmla="*/ 0 w 182"/>
                <a:gd name="T19" fmla="*/ 2 h 184"/>
                <a:gd name="T20" fmla="*/ 1 w 182"/>
                <a:gd name="T21" fmla="*/ 2 h 184"/>
                <a:gd name="T22" fmla="*/ 1 w 182"/>
                <a:gd name="T23" fmla="*/ 2 h 184"/>
                <a:gd name="T24" fmla="*/ 1 w 182"/>
                <a:gd name="T25" fmla="*/ 2 h 184"/>
                <a:gd name="T26" fmla="*/ 1 w 182"/>
                <a:gd name="T27" fmla="*/ 2 h 184"/>
                <a:gd name="T28" fmla="*/ 1 w 182"/>
                <a:gd name="T29" fmla="*/ 2 h 184"/>
                <a:gd name="T30" fmla="*/ 1 w 182"/>
                <a:gd name="T31" fmla="*/ 1 h 184"/>
                <a:gd name="T32" fmla="*/ 1 w 182"/>
                <a:gd name="T33" fmla="*/ 1 h 184"/>
                <a:gd name="T34" fmla="*/ 1 w 182"/>
                <a:gd name="T35" fmla="*/ 1 h 184"/>
                <a:gd name="T36" fmla="*/ 1 w 182"/>
                <a:gd name="T37" fmla="*/ 1 h 184"/>
                <a:gd name="T38" fmla="*/ 1 w 182"/>
                <a:gd name="T39" fmla="*/ 0 h 184"/>
                <a:gd name="T40" fmla="*/ 1 w 182"/>
                <a:gd name="T41" fmla="*/ 0 h 184"/>
                <a:gd name="T42" fmla="*/ 1 w 182"/>
                <a:gd name="T43" fmla="*/ 0 h 184"/>
                <a:gd name="T44" fmla="*/ 1 w 182"/>
                <a:gd name="T45" fmla="*/ 0 h 184"/>
                <a:gd name="T46" fmla="*/ 1 w 182"/>
                <a:gd name="T47" fmla="*/ 0 h 184"/>
                <a:gd name="T48" fmla="*/ 0 w 182"/>
                <a:gd name="T49" fmla="*/ 0 h 184"/>
                <a:gd name="T50" fmla="*/ 0 w 182"/>
                <a:gd name="T51" fmla="*/ 0 h 1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2"/>
                <a:gd name="T79" fmla="*/ 0 h 184"/>
                <a:gd name="T80" fmla="*/ 182 w 182"/>
                <a:gd name="T81" fmla="*/ 184 h 18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2" h="184">
                  <a:moveTo>
                    <a:pt x="82" y="0"/>
                  </a:moveTo>
                  <a:lnTo>
                    <a:pt x="63" y="4"/>
                  </a:lnTo>
                  <a:lnTo>
                    <a:pt x="46" y="11"/>
                  </a:lnTo>
                  <a:lnTo>
                    <a:pt x="33" y="21"/>
                  </a:lnTo>
                  <a:lnTo>
                    <a:pt x="21" y="34"/>
                  </a:lnTo>
                  <a:lnTo>
                    <a:pt x="11" y="48"/>
                  </a:lnTo>
                  <a:lnTo>
                    <a:pt x="4" y="65"/>
                  </a:lnTo>
                  <a:lnTo>
                    <a:pt x="0" y="82"/>
                  </a:lnTo>
                  <a:lnTo>
                    <a:pt x="0" y="101"/>
                  </a:lnTo>
                  <a:lnTo>
                    <a:pt x="101" y="184"/>
                  </a:lnTo>
                  <a:lnTo>
                    <a:pt x="119" y="181"/>
                  </a:lnTo>
                  <a:lnTo>
                    <a:pt x="136" y="174"/>
                  </a:lnTo>
                  <a:lnTo>
                    <a:pt x="150" y="164"/>
                  </a:lnTo>
                  <a:lnTo>
                    <a:pt x="162" y="152"/>
                  </a:lnTo>
                  <a:lnTo>
                    <a:pt x="172" y="136"/>
                  </a:lnTo>
                  <a:lnTo>
                    <a:pt x="179" y="119"/>
                  </a:lnTo>
                  <a:lnTo>
                    <a:pt x="182" y="102"/>
                  </a:lnTo>
                  <a:lnTo>
                    <a:pt x="182" y="84"/>
                  </a:lnTo>
                  <a:lnTo>
                    <a:pt x="179" y="65"/>
                  </a:lnTo>
                  <a:lnTo>
                    <a:pt x="172" y="48"/>
                  </a:lnTo>
                  <a:lnTo>
                    <a:pt x="162" y="34"/>
                  </a:lnTo>
                  <a:lnTo>
                    <a:pt x="150" y="21"/>
                  </a:lnTo>
                  <a:lnTo>
                    <a:pt x="135" y="11"/>
                  </a:lnTo>
                  <a:lnTo>
                    <a:pt x="119" y="4"/>
                  </a:lnTo>
                  <a:lnTo>
                    <a:pt x="101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3" name="Freeform 17"/>
            <p:cNvSpPr>
              <a:spLocks/>
            </p:cNvSpPr>
            <p:nvPr/>
          </p:nvSpPr>
          <p:spPr bwMode="auto">
            <a:xfrm>
              <a:off x="2895" y="1518"/>
              <a:ext cx="105" cy="121"/>
            </a:xfrm>
            <a:custGeom>
              <a:avLst/>
              <a:gdLst>
                <a:gd name="T0" fmla="*/ 1 w 243"/>
                <a:gd name="T1" fmla="*/ 4 h 241"/>
                <a:gd name="T2" fmla="*/ 1 w 243"/>
                <a:gd name="T3" fmla="*/ 4 h 241"/>
                <a:gd name="T4" fmla="*/ 1 w 243"/>
                <a:gd name="T5" fmla="*/ 4 h 241"/>
                <a:gd name="T6" fmla="*/ 1 w 243"/>
                <a:gd name="T7" fmla="*/ 4 h 241"/>
                <a:gd name="T8" fmla="*/ 1 w 243"/>
                <a:gd name="T9" fmla="*/ 3 h 241"/>
                <a:gd name="T10" fmla="*/ 1 w 243"/>
                <a:gd name="T11" fmla="*/ 3 h 241"/>
                <a:gd name="T12" fmla="*/ 1 w 243"/>
                <a:gd name="T13" fmla="*/ 2 h 241"/>
                <a:gd name="T14" fmla="*/ 1 w 243"/>
                <a:gd name="T15" fmla="*/ 1 h 241"/>
                <a:gd name="T16" fmla="*/ 1 w 243"/>
                <a:gd name="T17" fmla="*/ 1 h 241"/>
                <a:gd name="T18" fmla="*/ 1 w 243"/>
                <a:gd name="T19" fmla="*/ 1 h 241"/>
                <a:gd name="T20" fmla="*/ 1 w 243"/>
                <a:gd name="T21" fmla="*/ 1 h 241"/>
                <a:gd name="T22" fmla="*/ 1 w 243"/>
                <a:gd name="T23" fmla="*/ 0 h 241"/>
                <a:gd name="T24" fmla="*/ 0 w 243"/>
                <a:gd name="T25" fmla="*/ 1 h 241"/>
                <a:gd name="T26" fmla="*/ 0 w 243"/>
                <a:gd name="T27" fmla="*/ 1 h 241"/>
                <a:gd name="T28" fmla="*/ 0 w 243"/>
                <a:gd name="T29" fmla="*/ 1 h 241"/>
                <a:gd name="T30" fmla="*/ 0 w 243"/>
                <a:gd name="T31" fmla="*/ 1 h 241"/>
                <a:gd name="T32" fmla="*/ 0 w 243"/>
                <a:gd name="T33" fmla="*/ 1 h 241"/>
                <a:gd name="T34" fmla="*/ 0 w 243"/>
                <a:gd name="T35" fmla="*/ 2 h 241"/>
                <a:gd name="T36" fmla="*/ 0 w 243"/>
                <a:gd name="T37" fmla="*/ 3 h 241"/>
                <a:gd name="T38" fmla="*/ 0 w 243"/>
                <a:gd name="T39" fmla="*/ 3 h 241"/>
                <a:gd name="T40" fmla="*/ 0 w 243"/>
                <a:gd name="T41" fmla="*/ 3 h 241"/>
                <a:gd name="T42" fmla="*/ 0 w 243"/>
                <a:gd name="T43" fmla="*/ 3 h 241"/>
                <a:gd name="T44" fmla="*/ 0 w 243"/>
                <a:gd name="T45" fmla="*/ 2 h 241"/>
                <a:gd name="T46" fmla="*/ 0 w 243"/>
                <a:gd name="T47" fmla="*/ 2 h 241"/>
                <a:gd name="T48" fmla="*/ 0 w 243"/>
                <a:gd name="T49" fmla="*/ 2 h 241"/>
                <a:gd name="T50" fmla="*/ 0 w 243"/>
                <a:gd name="T51" fmla="*/ 2 h 241"/>
                <a:gd name="T52" fmla="*/ 0 w 243"/>
                <a:gd name="T53" fmla="*/ 1 h 241"/>
                <a:gd name="T54" fmla="*/ 1 w 243"/>
                <a:gd name="T55" fmla="*/ 1 h 241"/>
                <a:gd name="T56" fmla="*/ 1 w 243"/>
                <a:gd name="T57" fmla="*/ 2 h 241"/>
                <a:gd name="T58" fmla="*/ 1 w 243"/>
                <a:gd name="T59" fmla="*/ 2 h 241"/>
                <a:gd name="T60" fmla="*/ 1 w 243"/>
                <a:gd name="T61" fmla="*/ 2 h 241"/>
                <a:gd name="T62" fmla="*/ 1 w 243"/>
                <a:gd name="T63" fmla="*/ 2 h 241"/>
                <a:gd name="T64" fmla="*/ 1 w 243"/>
                <a:gd name="T65" fmla="*/ 3 h 241"/>
                <a:gd name="T66" fmla="*/ 1 w 243"/>
                <a:gd name="T67" fmla="*/ 3 h 241"/>
                <a:gd name="T68" fmla="*/ 1 w 243"/>
                <a:gd name="T69" fmla="*/ 3 h 241"/>
                <a:gd name="T70" fmla="*/ 1 w 243"/>
                <a:gd name="T71" fmla="*/ 3 h 241"/>
                <a:gd name="T72" fmla="*/ 1 w 243"/>
                <a:gd name="T73" fmla="*/ 4 h 241"/>
                <a:gd name="T74" fmla="*/ 0 w 243"/>
                <a:gd name="T75" fmla="*/ 4 h 241"/>
                <a:gd name="T76" fmla="*/ 1 w 243"/>
                <a:gd name="T77" fmla="*/ 4 h 241"/>
                <a:gd name="T78" fmla="*/ 1 w 243"/>
                <a:gd name="T79" fmla="*/ 4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43"/>
                <a:gd name="T121" fmla="*/ 0 h 241"/>
                <a:gd name="T122" fmla="*/ 243 w 243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43" h="241">
                  <a:moveTo>
                    <a:pt x="132" y="241"/>
                  </a:moveTo>
                  <a:lnTo>
                    <a:pt x="144" y="239"/>
                  </a:lnTo>
                  <a:lnTo>
                    <a:pt x="156" y="237"/>
                  </a:lnTo>
                  <a:lnTo>
                    <a:pt x="168" y="232"/>
                  </a:lnTo>
                  <a:lnTo>
                    <a:pt x="180" y="227"/>
                  </a:lnTo>
                  <a:lnTo>
                    <a:pt x="189" y="222"/>
                  </a:lnTo>
                  <a:lnTo>
                    <a:pt x="199" y="215"/>
                  </a:lnTo>
                  <a:lnTo>
                    <a:pt x="207" y="207"/>
                  </a:lnTo>
                  <a:lnTo>
                    <a:pt x="216" y="198"/>
                  </a:lnTo>
                  <a:lnTo>
                    <a:pt x="229" y="178"/>
                  </a:lnTo>
                  <a:lnTo>
                    <a:pt x="238" y="156"/>
                  </a:lnTo>
                  <a:lnTo>
                    <a:pt x="243" y="132"/>
                  </a:lnTo>
                  <a:lnTo>
                    <a:pt x="243" y="108"/>
                  </a:lnTo>
                  <a:lnTo>
                    <a:pt x="238" y="85"/>
                  </a:lnTo>
                  <a:lnTo>
                    <a:pt x="229" y="62"/>
                  </a:lnTo>
                  <a:lnTo>
                    <a:pt x="216" y="44"/>
                  </a:lnTo>
                  <a:lnTo>
                    <a:pt x="199" y="27"/>
                  </a:lnTo>
                  <a:lnTo>
                    <a:pt x="189" y="18"/>
                  </a:lnTo>
                  <a:lnTo>
                    <a:pt x="178" y="13"/>
                  </a:lnTo>
                  <a:lnTo>
                    <a:pt x="168" y="8"/>
                  </a:lnTo>
                  <a:lnTo>
                    <a:pt x="158" y="3"/>
                  </a:lnTo>
                  <a:lnTo>
                    <a:pt x="146" y="1"/>
                  </a:lnTo>
                  <a:lnTo>
                    <a:pt x="134" y="0"/>
                  </a:lnTo>
                  <a:lnTo>
                    <a:pt x="122" y="0"/>
                  </a:lnTo>
                  <a:lnTo>
                    <a:pt x="110" y="0"/>
                  </a:lnTo>
                  <a:lnTo>
                    <a:pt x="98" y="1"/>
                  </a:lnTo>
                  <a:lnTo>
                    <a:pt x="87" y="5"/>
                  </a:lnTo>
                  <a:lnTo>
                    <a:pt x="75" y="8"/>
                  </a:lnTo>
                  <a:lnTo>
                    <a:pt x="64" y="13"/>
                  </a:lnTo>
                  <a:lnTo>
                    <a:pt x="54" y="18"/>
                  </a:lnTo>
                  <a:lnTo>
                    <a:pt x="44" y="25"/>
                  </a:lnTo>
                  <a:lnTo>
                    <a:pt x="36" y="34"/>
                  </a:lnTo>
                  <a:lnTo>
                    <a:pt x="27" y="42"/>
                  </a:lnTo>
                  <a:lnTo>
                    <a:pt x="13" y="62"/>
                  </a:lnTo>
                  <a:lnTo>
                    <a:pt x="5" y="85"/>
                  </a:lnTo>
                  <a:lnTo>
                    <a:pt x="0" y="108"/>
                  </a:lnTo>
                  <a:lnTo>
                    <a:pt x="0" y="132"/>
                  </a:lnTo>
                  <a:lnTo>
                    <a:pt x="3" y="144"/>
                  </a:lnTo>
                  <a:lnTo>
                    <a:pt x="12" y="152"/>
                  </a:lnTo>
                  <a:lnTo>
                    <a:pt x="20" y="158"/>
                  </a:lnTo>
                  <a:lnTo>
                    <a:pt x="32" y="159"/>
                  </a:lnTo>
                  <a:lnTo>
                    <a:pt x="44" y="156"/>
                  </a:lnTo>
                  <a:lnTo>
                    <a:pt x="53" y="147"/>
                  </a:lnTo>
                  <a:lnTo>
                    <a:pt x="58" y="139"/>
                  </a:lnTo>
                  <a:lnTo>
                    <a:pt x="59" y="127"/>
                  </a:lnTo>
                  <a:lnTo>
                    <a:pt x="59" y="115"/>
                  </a:lnTo>
                  <a:lnTo>
                    <a:pt x="61" y="102"/>
                  </a:lnTo>
                  <a:lnTo>
                    <a:pt x="66" y="91"/>
                  </a:lnTo>
                  <a:lnTo>
                    <a:pt x="73" y="81"/>
                  </a:lnTo>
                  <a:lnTo>
                    <a:pt x="81" y="73"/>
                  </a:lnTo>
                  <a:lnTo>
                    <a:pt x="92" y="66"/>
                  </a:lnTo>
                  <a:lnTo>
                    <a:pt x="104" y="61"/>
                  </a:lnTo>
                  <a:lnTo>
                    <a:pt x="115" y="59"/>
                  </a:lnTo>
                  <a:lnTo>
                    <a:pt x="127" y="59"/>
                  </a:lnTo>
                  <a:lnTo>
                    <a:pt x="139" y="61"/>
                  </a:lnTo>
                  <a:lnTo>
                    <a:pt x="151" y="66"/>
                  </a:lnTo>
                  <a:lnTo>
                    <a:pt x="161" y="73"/>
                  </a:lnTo>
                  <a:lnTo>
                    <a:pt x="170" y="81"/>
                  </a:lnTo>
                  <a:lnTo>
                    <a:pt x="177" y="91"/>
                  </a:lnTo>
                  <a:lnTo>
                    <a:pt x="182" y="103"/>
                  </a:lnTo>
                  <a:lnTo>
                    <a:pt x="183" y="115"/>
                  </a:lnTo>
                  <a:lnTo>
                    <a:pt x="183" y="127"/>
                  </a:lnTo>
                  <a:lnTo>
                    <a:pt x="182" y="139"/>
                  </a:lnTo>
                  <a:lnTo>
                    <a:pt x="177" y="149"/>
                  </a:lnTo>
                  <a:lnTo>
                    <a:pt x="170" y="159"/>
                  </a:lnTo>
                  <a:lnTo>
                    <a:pt x="161" y="168"/>
                  </a:lnTo>
                  <a:lnTo>
                    <a:pt x="151" y="176"/>
                  </a:lnTo>
                  <a:lnTo>
                    <a:pt x="139" y="181"/>
                  </a:lnTo>
                  <a:lnTo>
                    <a:pt x="127" y="183"/>
                  </a:lnTo>
                  <a:lnTo>
                    <a:pt x="115" y="186"/>
                  </a:lnTo>
                  <a:lnTo>
                    <a:pt x="107" y="193"/>
                  </a:lnTo>
                  <a:lnTo>
                    <a:pt x="102" y="203"/>
                  </a:lnTo>
                  <a:lnTo>
                    <a:pt x="100" y="215"/>
                  </a:lnTo>
                  <a:lnTo>
                    <a:pt x="104" y="226"/>
                  </a:lnTo>
                  <a:lnTo>
                    <a:pt x="112" y="234"/>
                  </a:lnTo>
                  <a:lnTo>
                    <a:pt x="121" y="239"/>
                  </a:lnTo>
                  <a:lnTo>
                    <a:pt x="132" y="2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4" name="Freeform 18"/>
            <p:cNvSpPr>
              <a:spLocks/>
            </p:cNvSpPr>
            <p:nvPr/>
          </p:nvSpPr>
          <p:spPr bwMode="auto">
            <a:xfrm>
              <a:off x="2514" y="1458"/>
              <a:ext cx="710" cy="901"/>
            </a:xfrm>
            <a:custGeom>
              <a:avLst/>
              <a:gdLst>
                <a:gd name="T0" fmla="*/ 11 w 1636"/>
                <a:gd name="T1" fmla="*/ 18 h 1803"/>
                <a:gd name="T2" fmla="*/ 10 w 1636"/>
                <a:gd name="T3" fmla="*/ 17 h 1803"/>
                <a:gd name="T4" fmla="*/ 10 w 1636"/>
                <a:gd name="T5" fmla="*/ 16 h 1803"/>
                <a:gd name="T6" fmla="*/ 10 w 1636"/>
                <a:gd name="T7" fmla="*/ 15 h 1803"/>
                <a:gd name="T8" fmla="*/ 10 w 1636"/>
                <a:gd name="T9" fmla="*/ 14 h 1803"/>
                <a:gd name="T10" fmla="*/ 9 w 1636"/>
                <a:gd name="T11" fmla="*/ 13 h 1803"/>
                <a:gd name="T12" fmla="*/ 9 w 1636"/>
                <a:gd name="T13" fmla="*/ 11 h 1803"/>
                <a:gd name="T14" fmla="*/ 8 w 1636"/>
                <a:gd name="T15" fmla="*/ 10 h 1803"/>
                <a:gd name="T16" fmla="*/ 8 w 1636"/>
                <a:gd name="T17" fmla="*/ 8 h 1803"/>
                <a:gd name="T18" fmla="*/ 7 w 1636"/>
                <a:gd name="T19" fmla="*/ 7 h 1803"/>
                <a:gd name="T20" fmla="*/ 7 w 1636"/>
                <a:gd name="T21" fmla="*/ 5 h 1803"/>
                <a:gd name="T22" fmla="*/ 6 w 1636"/>
                <a:gd name="T23" fmla="*/ 4 h 1803"/>
                <a:gd name="T24" fmla="*/ 5 w 1636"/>
                <a:gd name="T25" fmla="*/ 3 h 1803"/>
                <a:gd name="T26" fmla="*/ 5 w 1636"/>
                <a:gd name="T27" fmla="*/ 2 h 1803"/>
                <a:gd name="T28" fmla="*/ 4 w 1636"/>
                <a:gd name="T29" fmla="*/ 1 h 1803"/>
                <a:gd name="T30" fmla="*/ 3 w 1636"/>
                <a:gd name="T31" fmla="*/ 0 h 1803"/>
                <a:gd name="T32" fmla="*/ 3 w 1636"/>
                <a:gd name="T33" fmla="*/ 0 h 1803"/>
                <a:gd name="T34" fmla="*/ 3 w 1636"/>
                <a:gd name="T35" fmla="*/ 0 h 1803"/>
                <a:gd name="T36" fmla="*/ 3 w 1636"/>
                <a:gd name="T37" fmla="*/ 0 h 1803"/>
                <a:gd name="T38" fmla="*/ 2 w 1636"/>
                <a:gd name="T39" fmla="*/ 0 h 1803"/>
                <a:gd name="T40" fmla="*/ 2 w 1636"/>
                <a:gd name="T41" fmla="*/ 0 h 1803"/>
                <a:gd name="T42" fmla="*/ 1 w 1636"/>
                <a:gd name="T43" fmla="*/ 0 h 1803"/>
                <a:gd name="T44" fmla="*/ 1 w 1636"/>
                <a:gd name="T45" fmla="*/ 0 h 1803"/>
                <a:gd name="T46" fmla="*/ 1 w 1636"/>
                <a:gd name="T47" fmla="*/ 0 h 1803"/>
                <a:gd name="T48" fmla="*/ 0 w 1636"/>
                <a:gd name="T49" fmla="*/ 1 h 1803"/>
                <a:gd name="T50" fmla="*/ 0 w 1636"/>
                <a:gd name="T51" fmla="*/ 2 h 1803"/>
                <a:gd name="T52" fmla="*/ 0 w 1636"/>
                <a:gd name="T53" fmla="*/ 3 h 1803"/>
                <a:gd name="T54" fmla="*/ 0 w 1636"/>
                <a:gd name="T55" fmla="*/ 3 h 1803"/>
                <a:gd name="T56" fmla="*/ 0 w 1636"/>
                <a:gd name="T57" fmla="*/ 4 h 1803"/>
                <a:gd name="T58" fmla="*/ 0 w 1636"/>
                <a:gd name="T59" fmla="*/ 9 h 1803"/>
                <a:gd name="T60" fmla="*/ 0 w 1636"/>
                <a:gd name="T61" fmla="*/ 12 h 1803"/>
                <a:gd name="T62" fmla="*/ 1 w 1636"/>
                <a:gd name="T63" fmla="*/ 12 h 1803"/>
                <a:gd name="T64" fmla="*/ 1 w 1636"/>
                <a:gd name="T65" fmla="*/ 14 h 1803"/>
                <a:gd name="T66" fmla="*/ 2 w 1636"/>
                <a:gd name="T67" fmla="*/ 16 h 1803"/>
                <a:gd name="T68" fmla="*/ 2 w 1636"/>
                <a:gd name="T69" fmla="*/ 18 h 1803"/>
                <a:gd name="T70" fmla="*/ 3 w 1636"/>
                <a:gd name="T71" fmla="*/ 21 h 1803"/>
                <a:gd name="T72" fmla="*/ 3 w 1636"/>
                <a:gd name="T73" fmla="*/ 23 h 1803"/>
                <a:gd name="T74" fmla="*/ 3 w 1636"/>
                <a:gd name="T75" fmla="*/ 25 h 1803"/>
                <a:gd name="T76" fmla="*/ 3 w 1636"/>
                <a:gd name="T77" fmla="*/ 26 h 1803"/>
                <a:gd name="T78" fmla="*/ 4 w 1636"/>
                <a:gd name="T79" fmla="*/ 28 h 1803"/>
                <a:gd name="T80" fmla="*/ 11 w 1636"/>
                <a:gd name="T81" fmla="*/ 18 h 18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36"/>
                <a:gd name="T124" fmla="*/ 0 h 1803"/>
                <a:gd name="T125" fmla="*/ 1636 w 1636"/>
                <a:gd name="T126" fmla="*/ 1803 h 180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36" h="1803">
                  <a:moveTo>
                    <a:pt x="1619" y="1167"/>
                  </a:moveTo>
                  <a:lnTo>
                    <a:pt x="1614" y="1160"/>
                  </a:lnTo>
                  <a:lnTo>
                    <a:pt x="1605" y="1149"/>
                  </a:lnTo>
                  <a:lnTo>
                    <a:pt x="1595" y="1132"/>
                  </a:lnTo>
                  <a:lnTo>
                    <a:pt x="1580" y="1109"/>
                  </a:lnTo>
                  <a:lnTo>
                    <a:pt x="1561" y="1084"/>
                  </a:lnTo>
                  <a:lnTo>
                    <a:pt x="1541" y="1055"/>
                  </a:lnTo>
                  <a:lnTo>
                    <a:pt x="1517" y="1021"/>
                  </a:lnTo>
                  <a:lnTo>
                    <a:pt x="1490" y="985"/>
                  </a:lnTo>
                  <a:lnTo>
                    <a:pt x="1461" y="946"/>
                  </a:lnTo>
                  <a:lnTo>
                    <a:pt x="1430" y="904"/>
                  </a:lnTo>
                  <a:lnTo>
                    <a:pt x="1396" y="860"/>
                  </a:lnTo>
                  <a:lnTo>
                    <a:pt x="1360" y="814"/>
                  </a:lnTo>
                  <a:lnTo>
                    <a:pt x="1323" y="766"/>
                  </a:lnTo>
                  <a:lnTo>
                    <a:pt x="1284" y="719"/>
                  </a:lnTo>
                  <a:lnTo>
                    <a:pt x="1243" y="668"/>
                  </a:lnTo>
                  <a:lnTo>
                    <a:pt x="1201" y="618"/>
                  </a:lnTo>
                  <a:lnTo>
                    <a:pt x="1158" y="567"/>
                  </a:lnTo>
                  <a:lnTo>
                    <a:pt x="1114" y="518"/>
                  </a:lnTo>
                  <a:lnTo>
                    <a:pt x="1068" y="469"/>
                  </a:lnTo>
                  <a:lnTo>
                    <a:pt x="1024" y="420"/>
                  </a:lnTo>
                  <a:lnTo>
                    <a:pt x="976" y="372"/>
                  </a:lnTo>
                  <a:lnTo>
                    <a:pt x="930" y="326"/>
                  </a:lnTo>
                  <a:lnTo>
                    <a:pt x="883" y="280"/>
                  </a:lnTo>
                  <a:lnTo>
                    <a:pt x="835" y="239"/>
                  </a:lnTo>
                  <a:lnTo>
                    <a:pt x="789" y="199"/>
                  </a:lnTo>
                  <a:lnTo>
                    <a:pt x="741" y="161"/>
                  </a:lnTo>
                  <a:lnTo>
                    <a:pt x="696" y="129"/>
                  </a:lnTo>
                  <a:lnTo>
                    <a:pt x="650" y="98"/>
                  </a:lnTo>
                  <a:lnTo>
                    <a:pt x="605" y="71"/>
                  </a:lnTo>
                  <a:lnTo>
                    <a:pt x="561" y="49"/>
                  </a:lnTo>
                  <a:lnTo>
                    <a:pt x="519" y="32"/>
                  </a:lnTo>
                  <a:lnTo>
                    <a:pt x="476" y="19"/>
                  </a:lnTo>
                  <a:lnTo>
                    <a:pt x="451" y="14"/>
                  </a:lnTo>
                  <a:lnTo>
                    <a:pt x="425" y="8"/>
                  </a:lnTo>
                  <a:lnTo>
                    <a:pt x="400" y="5"/>
                  </a:lnTo>
                  <a:lnTo>
                    <a:pt x="376" y="2"/>
                  </a:lnTo>
                  <a:lnTo>
                    <a:pt x="352" y="0"/>
                  </a:lnTo>
                  <a:lnTo>
                    <a:pt x="328" y="0"/>
                  </a:lnTo>
                  <a:lnTo>
                    <a:pt x="306" y="0"/>
                  </a:lnTo>
                  <a:lnTo>
                    <a:pt x="284" y="2"/>
                  </a:lnTo>
                  <a:lnTo>
                    <a:pt x="264" y="5"/>
                  </a:lnTo>
                  <a:lnTo>
                    <a:pt x="243" y="8"/>
                  </a:lnTo>
                  <a:lnTo>
                    <a:pt x="223" y="14"/>
                  </a:lnTo>
                  <a:lnTo>
                    <a:pt x="204" y="20"/>
                  </a:lnTo>
                  <a:lnTo>
                    <a:pt x="185" y="27"/>
                  </a:lnTo>
                  <a:lnTo>
                    <a:pt x="167" y="36"/>
                  </a:lnTo>
                  <a:lnTo>
                    <a:pt x="150" y="46"/>
                  </a:lnTo>
                  <a:lnTo>
                    <a:pt x="133" y="56"/>
                  </a:lnTo>
                  <a:lnTo>
                    <a:pt x="100" y="81"/>
                  </a:lnTo>
                  <a:lnTo>
                    <a:pt x="73" y="110"/>
                  </a:lnTo>
                  <a:lnTo>
                    <a:pt x="51" y="139"/>
                  </a:lnTo>
                  <a:lnTo>
                    <a:pt x="34" y="166"/>
                  </a:lnTo>
                  <a:lnTo>
                    <a:pt x="21" y="194"/>
                  </a:lnTo>
                  <a:lnTo>
                    <a:pt x="12" y="219"/>
                  </a:lnTo>
                  <a:lnTo>
                    <a:pt x="7" y="238"/>
                  </a:lnTo>
                  <a:lnTo>
                    <a:pt x="4" y="253"/>
                  </a:lnTo>
                  <a:lnTo>
                    <a:pt x="0" y="307"/>
                  </a:lnTo>
                  <a:lnTo>
                    <a:pt x="0" y="428"/>
                  </a:lnTo>
                  <a:lnTo>
                    <a:pt x="10" y="588"/>
                  </a:lnTo>
                  <a:lnTo>
                    <a:pt x="32" y="763"/>
                  </a:lnTo>
                  <a:lnTo>
                    <a:pt x="38" y="795"/>
                  </a:lnTo>
                  <a:lnTo>
                    <a:pt x="172" y="759"/>
                  </a:lnTo>
                  <a:lnTo>
                    <a:pt x="185" y="819"/>
                  </a:lnTo>
                  <a:lnTo>
                    <a:pt x="201" y="880"/>
                  </a:lnTo>
                  <a:lnTo>
                    <a:pt x="216" y="945"/>
                  </a:lnTo>
                  <a:lnTo>
                    <a:pt x="235" y="1011"/>
                  </a:lnTo>
                  <a:lnTo>
                    <a:pt x="255" y="1079"/>
                  </a:lnTo>
                  <a:lnTo>
                    <a:pt x="276" y="1147"/>
                  </a:lnTo>
                  <a:lnTo>
                    <a:pt x="298" y="1215"/>
                  </a:lnTo>
                  <a:lnTo>
                    <a:pt x="323" y="1283"/>
                  </a:lnTo>
                  <a:lnTo>
                    <a:pt x="347" y="1351"/>
                  </a:lnTo>
                  <a:lnTo>
                    <a:pt x="374" y="1419"/>
                  </a:lnTo>
                  <a:lnTo>
                    <a:pt x="403" y="1485"/>
                  </a:lnTo>
                  <a:lnTo>
                    <a:pt x="432" y="1548"/>
                  </a:lnTo>
                  <a:lnTo>
                    <a:pt x="463" y="1611"/>
                  </a:lnTo>
                  <a:lnTo>
                    <a:pt x="493" y="1670"/>
                  </a:lnTo>
                  <a:lnTo>
                    <a:pt x="526" y="1726"/>
                  </a:lnTo>
                  <a:lnTo>
                    <a:pt x="560" y="1779"/>
                  </a:lnTo>
                  <a:lnTo>
                    <a:pt x="577" y="1803"/>
                  </a:lnTo>
                  <a:lnTo>
                    <a:pt x="1636" y="1194"/>
                  </a:lnTo>
                  <a:lnTo>
                    <a:pt x="1619" y="11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5" name="Freeform 19"/>
            <p:cNvSpPr>
              <a:spLocks/>
            </p:cNvSpPr>
            <p:nvPr/>
          </p:nvSpPr>
          <p:spPr bwMode="auto">
            <a:xfrm>
              <a:off x="2544" y="1488"/>
              <a:ext cx="648" cy="831"/>
            </a:xfrm>
            <a:custGeom>
              <a:avLst/>
              <a:gdLst>
                <a:gd name="T0" fmla="*/ 1 w 1492"/>
                <a:gd name="T1" fmla="*/ 9 h 1664"/>
                <a:gd name="T2" fmla="*/ 0 w 1492"/>
                <a:gd name="T3" fmla="*/ 7 h 1664"/>
                <a:gd name="T4" fmla="*/ 0 w 1492"/>
                <a:gd name="T5" fmla="*/ 3 h 1664"/>
                <a:gd name="T6" fmla="*/ 0 w 1492"/>
                <a:gd name="T7" fmla="*/ 2 h 1664"/>
                <a:gd name="T8" fmla="*/ 0 w 1492"/>
                <a:gd name="T9" fmla="*/ 2 h 1664"/>
                <a:gd name="T10" fmla="*/ 0 w 1492"/>
                <a:gd name="T11" fmla="*/ 1 h 1664"/>
                <a:gd name="T12" fmla="*/ 0 w 1492"/>
                <a:gd name="T13" fmla="*/ 1 h 1664"/>
                <a:gd name="T14" fmla="*/ 1 w 1492"/>
                <a:gd name="T15" fmla="*/ 0 h 1664"/>
                <a:gd name="T16" fmla="*/ 1 w 1492"/>
                <a:gd name="T17" fmla="*/ 0 h 1664"/>
                <a:gd name="T18" fmla="*/ 1 w 1492"/>
                <a:gd name="T19" fmla="*/ 0 h 1664"/>
                <a:gd name="T20" fmla="*/ 1 w 1492"/>
                <a:gd name="T21" fmla="*/ 0 h 1664"/>
                <a:gd name="T22" fmla="*/ 2 w 1492"/>
                <a:gd name="T23" fmla="*/ 0 h 1664"/>
                <a:gd name="T24" fmla="*/ 2 w 1492"/>
                <a:gd name="T25" fmla="*/ 0 h 1664"/>
                <a:gd name="T26" fmla="*/ 2 w 1492"/>
                <a:gd name="T27" fmla="*/ 0 h 1664"/>
                <a:gd name="T28" fmla="*/ 3 w 1492"/>
                <a:gd name="T29" fmla="*/ 0 h 1664"/>
                <a:gd name="T30" fmla="*/ 3 w 1492"/>
                <a:gd name="T31" fmla="*/ 0 h 1664"/>
                <a:gd name="T32" fmla="*/ 4 w 1492"/>
                <a:gd name="T33" fmla="*/ 2 h 1664"/>
                <a:gd name="T34" fmla="*/ 6 w 1492"/>
                <a:gd name="T35" fmla="*/ 4 h 1664"/>
                <a:gd name="T36" fmla="*/ 7 w 1492"/>
                <a:gd name="T37" fmla="*/ 7 h 1664"/>
                <a:gd name="T38" fmla="*/ 7 w 1492"/>
                <a:gd name="T39" fmla="*/ 9 h 1664"/>
                <a:gd name="T40" fmla="*/ 9 w 1492"/>
                <a:gd name="T41" fmla="*/ 12 h 1664"/>
                <a:gd name="T42" fmla="*/ 9 w 1492"/>
                <a:gd name="T43" fmla="*/ 15 h 1664"/>
                <a:gd name="T44" fmla="*/ 10 w 1492"/>
                <a:gd name="T45" fmla="*/ 16 h 1664"/>
                <a:gd name="T46" fmla="*/ 3 w 1492"/>
                <a:gd name="T47" fmla="*/ 25 h 1664"/>
                <a:gd name="T48" fmla="*/ 3 w 1492"/>
                <a:gd name="T49" fmla="*/ 24 h 1664"/>
                <a:gd name="T50" fmla="*/ 3 w 1492"/>
                <a:gd name="T51" fmla="*/ 22 h 1664"/>
                <a:gd name="T52" fmla="*/ 3 w 1492"/>
                <a:gd name="T53" fmla="*/ 20 h 1664"/>
                <a:gd name="T54" fmla="*/ 2 w 1492"/>
                <a:gd name="T55" fmla="*/ 18 h 1664"/>
                <a:gd name="T56" fmla="*/ 2 w 1492"/>
                <a:gd name="T57" fmla="*/ 16 h 1664"/>
                <a:gd name="T58" fmla="*/ 1 w 1492"/>
                <a:gd name="T59" fmla="*/ 14 h 1664"/>
                <a:gd name="T60" fmla="*/ 1 w 1492"/>
                <a:gd name="T61" fmla="*/ 12 h 1664"/>
                <a:gd name="T62" fmla="*/ 1 w 1492"/>
                <a:gd name="T63" fmla="*/ 10 h 16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92"/>
                <a:gd name="T97" fmla="*/ 0 h 1664"/>
                <a:gd name="T98" fmla="*/ 1492 w 1492"/>
                <a:gd name="T99" fmla="*/ 1664 h 16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92" h="1664">
                  <a:moveTo>
                    <a:pt x="163" y="658"/>
                  </a:moveTo>
                  <a:lnTo>
                    <a:pt x="156" y="627"/>
                  </a:lnTo>
                  <a:lnTo>
                    <a:pt x="25" y="661"/>
                  </a:lnTo>
                  <a:lnTo>
                    <a:pt x="6" y="502"/>
                  </a:lnTo>
                  <a:lnTo>
                    <a:pt x="0" y="357"/>
                  </a:lnTo>
                  <a:lnTo>
                    <a:pt x="0" y="250"/>
                  </a:lnTo>
                  <a:lnTo>
                    <a:pt x="3" y="201"/>
                  </a:lnTo>
                  <a:lnTo>
                    <a:pt x="5" y="191"/>
                  </a:lnTo>
                  <a:lnTo>
                    <a:pt x="10" y="175"/>
                  </a:lnTo>
                  <a:lnTo>
                    <a:pt x="17" y="158"/>
                  </a:lnTo>
                  <a:lnTo>
                    <a:pt x="27" y="136"/>
                  </a:lnTo>
                  <a:lnTo>
                    <a:pt x="40" y="114"/>
                  </a:lnTo>
                  <a:lnTo>
                    <a:pt x="59" y="90"/>
                  </a:lnTo>
                  <a:lnTo>
                    <a:pt x="81" y="67"/>
                  </a:lnTo>
                  <a:lnTo>
                    <a:pt x="107" y="46"/>
                  </a:lnTo>
                  <a:lnTo>
                    <a:pt x="120" y="38"/>
                  </a:lnTo>
                  <a:lnTo>
                    <a:pt x="136" y="29"/>
                  </a:lnTo>
                  <a:lnTo>
                    <a:pt x="151" y="22"/>
                  </a:lnTo>
                  <a:lnTo>
                    <a:pt x="166" y="17"/>
                  </a:lnTo>
                  <a:lnTo>
                    <a:pt x="183" y="12"/>
                  </a:lnTo>
                  <a:lnTo>
                    <a:pt x="200" y="7"/>
                  </a:lnTo>
                  <a:lnTo>
                    <a:pt x="217" y="4"/>
                  </a:lnTo>
                  <a:lnTo>
                    <a:pt x="236" y="2"/>
                  </a:lnTo>
                  <a:lnTo>
                    <a:pt x="255" y="0"/>
                  </a:lnTo>
                  <a:lnTo>
                    <a:pt x="273" y="0"/>
                  </a:lnTo>
                  <a:lnTo>
                    <a:pt x="294" y="0"/>
                  </a:lnTo>
                  <a:lnTo>
                    <a:pt x="314" y="2"/>
                  </a:lnTo>
                  <a:lnTo>
                    <a:pt x="336" y="4"/>
                  </a:lnTo>
                  <a:lnTo>
                    <a:pt x="357" y="7"/>
                  </a:lnTo>
                  <a:lnTo>
                    <a:pt x="379" y="12"/>
                  </a:lnTo>
                  <a:lnTo>
                    <a:pt x="403" y="17"/>
                  </a:lnTo>
                  <a:lnTo>
                    <a:pt x="476" y="43"/>
                  </a:lnTo>
                  <a:lnTo>
                    <a:pt x="554" y="85"/>
                  </a:lnTo>
                  <a:lnTo>
                    <a:pt x="634" y="140"/>
                  </a:lnTo>
                  <a:lnTo>
                    <a:pt x="717" y="206"/>
                  </a:lnTo>
                  <a:lnTo>
                    <a:pt x="800" y="282"/>
                  </a:lnTo>
                  <a:lnTo>
                    <a:pt x="884" y="364"/>
                  </a:lnTo>
                  <a:lnTo>
                    <a:pt x="967" y="451"/>
                  </a:lnTo>
                  <a:lnTo>
                    <a:pt x="1047" y="541"/>
                  </a:lnTo>
                  <a:lnTo>
                    <a:pt x="1125" y="632"/>
                  </a:lnTo>
                  <a:lnTo>
                    <a:pt x="1198" y="723"/>
                  </a:lnTo>
                  <a:lnTo>
                    <a:pt x="1266" y="807"/>
                  </a:lnTo>
                  <a:lnTo>
                    <a:pt x="1328" y="889"/>
                  </a:lnTo>
                  <a:lnTo>
                    <a:pt x="1382" y="962"/>
                  </a:lnTo>
                  <a:lnTo>
                    <a:pt x="1430" y="1025"/>
                  </a:lnTo>
                  <a:lnTo>
                    <a:pt x="1465" y="1078"/>
                  </a:lnTo>
                  <a:lnTo>
                    <a:pt x="1492" y="1115"/>
                  </a:lnTo>
                  <a:lnTo>
                    <a:pt x="535" y="1664"/>
                  </a:lnTo>
                  <a:lnTo>
                    <a:pt x="505" y="1613"/>
                  </a:lnTo>
                  <a:lnTo>
                    <a:pt x="474" y="1558"/>
                  </a:lnTo>
                  <a:lnTo>
                    <a:pt x="445" y="1502"/>
                  </a:lnTo>
                  <a:lnTo>
                    <a:pt x="416" y="1441"/>
                  </a:lnTo>
                  <a:lnTo>
                    <a:pt x="389" y="1380"/>
                  </a:lnTo>
                  <a:lnTo>
                    <a:pt x="362" y="1316"/>
                  </a:lnTo>
                  <a:lnTo>
                    <a:pt x="336" y="1249"/>
                  </a:lnTo>
                  <a:lnTo>
                    <a:pt x="311" y="1183"/>
                  </a:lnTo>
                  <a:lnTo>
                    <a:pt x="289" y="1115"/>
                  </a:lnTo>
                  <a:lnTo>
                    <a:pt x="267" y="1047"/>
                  </a:lnTo>
                  <a:lnTo>
                    <a:pt x="244" y="979"/>
                  </a:lnTo>
                  <a:lnTo>
                    <a:pt x="226" y="913"/>
                  </a:lnTo>
                  <a:lnTo>
                    <a:pt x="207" y="847"/>
                  </a:lnTo>
                  <a:lnTo>
                    <a:pt x="192" y="782"/>
                  </a:lnTo>
                  <a:lnTo>
                    <a:pt x="176" y="719"/>
                  </a:lnTo>
                  <a:lnTo>
                    <a:pt x="163" y="6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6" name="Freeform 20"/>
            <p:cNvSpPr>
              <a:spLocks/>
            </p:cNvSpPr>
            <p:nvPr/>
          </p:nvSpPr>
          <p:spPr bwMode="auto">
            <a:xfrm>
              <a:off x="2642" y="1686"/>
              <a:ext cx="335" cy="258"/>
            </a:xfrm>
            <a:custGeom>
              <a:avLst/>
              <a:gdLst>
                <a:gd name="T0" fmla="*/ 5 w 772"/>
                <a:gd name="T1" fmla="*/ 0 h 515"/>
                <a:gd name="T2" fmla="*/ 3 w 772"/>
                <a:gd name="T3" fmla="*/ 8 h 515"/>
                <a:gd name="T4" fmla="*/ 0 w 772"/>
                <a:gd name="T5" fmla="*/ 8 h 515"/>
                <a:gd name="T6" fmla="*/ 0 w 772"/>
                <a:gd name="T7" fmla="*/ 9 h 515"/>
                <a:gd name="T8" fmla="*/ 3 w 772"/>
                <a:gd name="T9" fmla="*/ 9 h 515"/>
                <a:gd name="T10" fmla="*/ 5 w 772"/>
                <a:gd name="T11" fmla="*/ 1 h 515"/>
                <a:gd name="T12" fmla="*/ 5 w 772"/>
                <a:gd name="T13" fmla="*/ 0 h 5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72"/>
                <a:gd name="T22" fmla="*/ 0 h 515"/>
                <a:gd name="T23" fmla="*/ 772 w 772"/>
                <a:gd name="T24" fmla="*/ 515 h 5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72" h="515">
                  <a:moveTo>
                    <a:pt x="721" y="0"/>
                  </a:moveTo>
                  <a:lnTo>
                    <a:pt x="415" y="454"/>
                  </a:lnTo>
                  <a:lnTo>
                    <a:pt x="0" y="455"/>
                  </a:lnTo>
                  <a:lnTo>
                    <a:pt x="0" y="515"/>
                  </a:lnTo>
                  <a:lnTo>
                    <a:pt x="447" y="513"/>
                  </a:lnTo>
                  <a:lnTo>
                    <a:pt x="772" y="34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7" name="Freeform 21"/>
            <p:cNvSpPr>
              <a:spLocks/>
            </p:cNvSpPr>
            <p:nvPr/>
          </p:nvSpPr>
          <p:spPr bwMode="auto">
            <a:xfrm>
              <a:off x="2846" y="1891"/>
              <a:ext cx="106" cy="183"/>
            </a:xfrm>
            <a:custGeom>
              <a:avLst/>
              <a:gdLst>
                <a:gd name="T0" fmla="*/ 0 w 245"/>
                <a:gd name="T1" fmla="*/ 1 h 366"/>
                <a:gd name="T2" fmla="*/ 0 w 245"/>
                <a:gd name="T3" fmla="*/ 3 h 366"/>
                <a:gd name="T4" fmla="*/ 0 w 245"/>
                <a:gd name="T5" fmla="*/ 3 h 366"/>
                <a:gd name="T6" fmla="*/ 1 w 245"/>
                <a:gd name="T7" fmla="*/ 6 h 366"/>
                <a:gd name="T8" fmla="*/ 2 w 245"/>
                <a:gd name="T9" fmla="*/ 3 h 366"/>
                <a:gd name="T10" fmla="*/ 1 w 245"/>
                <a:gd name="T11" fmla="*/ 1 h 366"/>
                <a:gd name="T12" fmla="*/ 0 w 245"/>
                <a:gd name="T13" fmla="*/ 0 h 366"/>
                <a:gd name="T14" fmla="*/ 0 w 245"/>
                <a:gd name="T15" fmla="*/ 1 h 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5"/>
                <a:gd name="T25" fmla="*/ 0 h 366"/>
                <a:gd name="T26" fmla="*/ 245 w 245"/>
                <a:gd name="T27" fmla="*/ 366 h 3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5" h="366">
                  <a:moveTo>
                    <a:pt x="0" y="85"/>
                  </a:moveTo>
                  <a:lnTo>
                    <a:pt x="77" y="152"/>
                  </a:lnTo>
                  <a:lnTo>
                    <a:pt x="46" y="252"/>
                  </a:lnTo>
                  <a:lnTo>
                    <a:pt x="235" y="366"/>
                  </a:lnTo>
                  <a:lnTo>
                    <a:pt x="245" y="153"/>
                  </a:lnTo>
                  <a:lnTo>
                    <a:pt x="116" y="123"/>
                  </a:lnTo>
                  <a:lnTo>
                    <a:pt x="92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8" name="Freeform 22"/>
            <p:cNvSpPr>
              <a:spLocks/>
            </p:cNvSpPr>
            <p:nvPr/>
          </p:nvSpPr>
          <p:spPr bwMode="auto">
            <a:xfrm>
              <a:off x="2706" y="1774"/>
              <a:ext cx="252" cy="347"/>
            </a:xfrm>
            <a:custGeom>
              <a:avLst/>
              <a:gdLst>
                <a:gd name="T0" fmla="*/ 4 w 580"/>
                <a:gd name="T1" fmla="*/ 10 h 695"/>
                <a:gd name="T2" fmla="*/ 3 w 580"/>
                <a:gd name="T3" fmla="*/ 0 h 695"/>
                <a:gd name="T4" fmla="*/ 3 w 580"/>
                <a:gd name="T5" fmla="*/ 0 h 695"/>
                <a:gd name="T6" fmla="*/ 3 w 580"/>
                <a:gd name="T7" fmla="*/ 9 h 695"/>
                <a:gd name="T8" fmla="*/ 0 w 580"/>
                <a:gd name="T9" fmla="*/ 4 h 695"/>
                <a:gd name="T10" fmla="*/ 0 w 580"/>
                <a:gd name="T11" fmla="*/ 5 h 695"/>
                <a:gd name="T12" fmla="*/ 4 w 580"/>
                <a:gd name="T13" fmla="*/ 10 h 6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0"/>
                <a:gd name="T22" fmla="*/ 0 h 695"/>
                <a:gd name="T23" fmla="*/ 580 w 580"/>
                <a:gd name="T24" fmla="*/ 695 h 6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0" h="695">
                  <a:moveTo>
                    <a:pt x="580" y="695"/>
                  </a:moveTo>
                  <a:lnTo>
                    <a:pt x="538" y="0"/>
                  </a:lnTo>
                  <a:lnTo>
                    <a:pt x="478" y="5"/>
                  </a:lnTo>
                  <a:lnTo>
                    <a:pt x="514" y="583"/>
                  </a:lnTo>
                  <a:lnTo>
                    <a:pt x="33" y="284"/>
                  </a:lnTo>
                  <a:lnTo>
                    <a:pt x="0" y="335"/>
                  </a:lnTo>
                  <a:lnTo>
                    <a:pt x="580" y="6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89" name="Freeform 23"/>
            <p:cNvSpPr>
              <a:spLocks/>
            </p:cNvSpPr>
            <p:nvPr/>
          </p:nvSpPr>
          <p:spPr bwMode="auto">
            <a:xfrm>
              <a:off x="2661" y="1772"/>
              <a:ext cx="409" cy="448"/>
            </a:xfrm>
            <a:custGeom>
              <a:avLst/>
              <a:gdLst>
                <a:gd name="T0" fmla="*/ 5 w 942"/>
                <a:gd name="T1" fmla="*/ 5 h 895"/>
                <a:gd name="T2" fmla="*/ 6 w 942"/>
                <a:gd name="T3" fmla="*/ 1 h 895"/>
                <a:gd name="T4" fmla="*/ 6 w 942"/>
                <a:gd name="T5" fmla="*/ 0 h 895"/>
                <a:gd name="T6" fmla="*/ 5 w 942"/>
                <a:gd name="T7" fmla="*/ 5 h 895"/>
                <a:gd name="T8" fmla="*/ 6 w 942"/>
                <a:gd name="T9" fmla="*/ 6 h 895"/>
                <a:gd name="T10" fmla="*/ 5 w 942"/>
                <a:gd name="T11" fmla="*/ 13 h 895"/>
                <a:gd name="T12" fmla="*/ 2 w 942"/>
                <a:gd name="T13" fmla="*/ 12 h 895"/>
                <a:gd name="T14" fmla="*/ 2 w 942"/>
                <a:gd name="T15" fmla="*/ 9 h 895"/>
                <a:gd name="T16" fmla="*/ 0 w 942"/>
                <a:gd name="T17" fmla="*/ 8 h 895"/>
                <a:gd name="T18" fmla="*/ 0 w 942"/>
                <a:gd name="T19" fmla="*/ 9 h 895"/>
                <a:gd name="T20" fmla="*/ 1 w 942"/>
                <a:gd name="T21" fmla="*/ 10 h 895"/>
                <a:gd name="T22" fmla="*/ 1 w 942"/>
                <a:gd name="T23" fmla="*/ 12 h 895"/>
                <a:gd name="T24" fmla="*/ 5 w 942"/>
                <a:gd name="T25" fmla="*/ 14 h 895"/>
                <a:gd name="T26" fmla="*/ 6 w 942"/>
                <a:gd name="T27" fmla="*/ 6 h 895"/>
                <a:gd name="T28" fmla="*/ 5 w 942"/>
                <a:gd name="T29" fmla="*/ 5 h 8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42"/>
                <a:gd name="T46" fmla="*/ 0 h 895"/>
                <a:gd name="T47" fmla="*/ 942 w 942"/>
                <a:gd name="T48" fmla="*/ 895 h 8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42" h="895">
                  <a:moveTo>
                    <a:pt x="796" y="260"/>
                  </a:moveTo>
                  <a:lnTo>
                    <a:pt x="910" y="27"/>
                  </a:lnTo>
                  <a:lnTo>
                    <a:pt x="857" y="0"/>
                  </a:lnTo>
                  <a:lnTo>
                    <a:pt x="719" y="280"/>
                  </a:lnTo>
                  <a:lnTo>
                    <a:pt x="871" y="378"/>
                  </a:lnTo>
                  <a:lnTo>
                    <a:pt x="713" y="824"/>
                  </a:lnTo>
                  <a:lnTo>
                    <a:pt x="250" y="715"/>
                  </a:lnTo>
                  <a:lnTo>
                    <a:pt x="286" y="531"/>
                  </a:lnTo>
                  <a:lnTo>
                    <a:pt x="9" y="496"/>
                  </a:lnTo>
                  <a:lnTo>
                    <a:pt x="0" y="555"/>
                  </a:lnTo>
                  <a:lnTo>
                    <a:pt x="216" y="582"/>
                  </a:lnTo>
                  <a:lnTo>
                    <a:pt x="181" y="761"/>
                  </a:lnTo>
                  <a:lnTo>
                    <a:pt x="752" y="895"/>
                  </a:lnTo>
                  <a:lnTo>
                    <a:pt x="942" y="355"/>
                  </a:lnTo>
                  <a:lnTo>
                    <a:pt x="796" y="2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0" name="Freeform 24"/>
            <p:cNvSpPr>
              <a:spLocks/>
            </p:cNvSpPr>
            <p:nvPr/>
          </p:nvSpPr>
          <p:spPr bwMode="auto">
            <a:xfrm>
              <a:off x="2587" y="1571"/>
              <a:ext cx="125" cy="142"/>
            </a:xfrm>
            <a:custGeom>
              <a:avLst/>
              <a:gdLst>
                <a:gd name="T0" fmla="*/ 1 w 288"/>
                <a:gd name="T1" fmla="*/ 4 h 284"/>
                <a:gd name="T2" fmla="*/ 2 w 288"/>
                <a:gd name="T3" fmla="*/ 3 h 284"/>
                <a:gd name="T4" fmla="*/ 2 w 288"/>
                <a:gd name="T5" fmla="*/ 3 h 284"/>
                <a:gd name="T6" fmla="*/ 2 w 288"/>
                <a:gd name="T7" fmla="*/ 3 h 284"/>
                <a:gd name="T8" fmla="*/ 2 w 288"/>
                <a:gd name="T9" fmla="*/ 3 h 284"/>
                <a:gd name="T10" fmla="*/ 2 w 288"/>
                <a:gd name="T11" fmla="*/ 3 h 284"/>
                <a:gd name="T12" fmla="*/ 2 w 288"/>
                <a:gd name="T13" fmla="*/ 2 h 284"/>
                <a:gd name="T14" fmla="*/ 2 w 288"/>
                <a:gd name="T15" fmla="*/ 2 h 284"/>
                <a:gd name="T16" fmla="*/ 2 w 288"/>
                <a:gd name="T17" fmla="*/ 2 h 284"/>
                <a:gd name="T18" fmla="*/ 2 w 288"/>
                <a:gd name="T19" fmla="*/ 2 h 284"/>
                <a:gd name="T20" fmla="*/ 2 w 288"/>
                <a:gd name="T21" fmla="*/ 1 h 284"/>
                <a:gd name="T22" fmla="*/ 2 w 288"/>
                <a:gd name="T23" fmla="*/ 1 h 284"/>
                <a:gd name="T24" fmla="*/ 2 w 288"/>
                <a:gd name="T25" fmla="*/ 1 h 284"/>
                <a:gd name="T26" fmla="*/ 2 w 288"/>
                <a:gd name="T27" fmla="*/ 1 h 284"/>
                <a:gd name="T28" fmla="*/ 1 w 288"/>
                <a:gd name="T29" fmla="*/ 1 h 284"/>
                <a:gd name="T30" fmla="*/ 1 w 288"/>
                <a:gd name="T31" fmla="*/ 1 h 284"/>
                <a:gd name="T32" fmla="*/ 1 w 288"/>
                <a:gd name="T33" fmla="*/ 1 h 284"/>
                <a:gd name="T34" fmla="*/ 1 w 288"/>
                <a:gd name="T35" fmla="*/ 0 h 284"/>
                <a:gd name="T36" fmla="*/ 1 w 288"/>
                <a:gd name="T37" fmla="*/ 1 h 284"/>
                <a:gd name="T38" fmla="*/ 0 w 288"/>
                <a:gd name="T39" fmla="*/ 1 h 284"/>
                <a:gd name="T40" fmla="*/ 0 w 288"/>
                <a:gd name="T41" fmla="*/ 1 h 284"/>
                <a:gd name="T42" fmla="*/ 0 w 288"/>
                <a:gd name="T43" fmla="*/ 1 h 284"/>
                <a:gd name="T44" fmla="*/ 0 w 288"/>
                <a:gd name="T45" fmla="*/ 1 h 284"/>
                <a:gd name="T46" fmla="*/ 0 w 288"/>
                <a:gd name="T47" fmla="*/ 1 h 284"/>
                <a:gd name="T48" fmla="*/ 0 w 288"/>
                <a:gd name="T49" fmla="*/ 1 h 284"/>
                <a:gd name="T50" fmla="*/ 0 w 288"/>
                <a:gd name="T51" fmla="*/ 2 h 284"/>
                <a:gd name="T52" fmla="*/ 0 w 288"/>
                <a:gd name="T53" fmla="*/ 2 h 284"/>
                <a:gd name="T54" fmla="*/ 0 w 288"/>
                <a:gd name="T55" fmla="*/ 3 h 284"/>
                <a:gd name="T56" fmla="*/ 0 w 288"/>
                <a:gd name="T57" fmla="*/ 3 h 284"/>
                <a:gd name="T58" fmla="*/ 0 w 288"/>
                <a:gd name="T59" fmla="*/ 3 h 284"/>
                <a:gd name="T60" fmla="*/ 0 w 288"/>
                <a:gd name="T61" fmla="*/ 4 h 284"/>
                <a:gd name="T62" fmla="*/ 0 w 288"/>
                <a:gd name="T63" fmla="*/ 4 h 284"/>
                <a:gd name="T64" fmla="*/ 1 w 288"/>
                <a:gd name="T65" fmla="*/ 4 h 284"/>
                <a:gd name="T66" fmla="*/ 1 w 288"/>
                <a:gd name="T67" fmla="*/ 4 h 284"/>
                <a:gd name="T68" fmla="*/ 1 w 288"/>
                <a:gd name="T69" fmla="*/ 4 h 284"/>
                <a:gd name="T70" fmla="*/ 1 w 288"/>
                <a:gd name="T71" fmla="*/ 4 h 284"/>
                <a:gd name="T72" fmla="*/ 1 w 288"/>
                <a:gd name="T73" fmla="*/ 4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284"/>
                <a:gd name="T113" fmla="*/ 288 w 288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284">
                  <a:moveTo>
                    <a:pt x="226" y="256"/>
                  </a:moveTo>
                  <a:lnTo>
                    <a:pt x="238" y="246"/>
                  </a:lnTo>
                  <a:lnTo>
                    <a:pt x="249" y="236"/>
                  </a:lnTo>
                  <a:lnTo>
                    <a:pt x="257" y="226"/>
                  </a:lnTo>
                  <a:lnTo>
                    <a:pt x="266" y="214"/>
                  </a:lnTo>
                  <a:lnTo>
                    <a:pt x="272" y="200"/>
                  </a:lnTo>
                  <a:lnTo>
                    <a:pt x="279" y="189"/>
                  </a:lnTo>
                  <a:lnTo>
                    <a:pt x="283" y="173"/>
                  </a:lnTo>
                  <a:lnTo>
                    <a:pt x="286" y="160"/>
                  </a:lnTo>
                  <a:lnTo>
                    <a:pt x="288" y="132"/>
                  </a:lnTo>
                  <a:lnTo>
                    <a:pt x="284" y="105"/>
                  </a:lnTo>
                  <a:lnTo>
                    <a:pt x="276" y="81"/>
                  </a:lnTo>
                  <a:lnTo>
                    <a:pt x="262" y="58"/>
                  </a:lnTo>
                  <a:lnTo>
                    <a:pt x="243" y="36"/>
                  </a:lnTo>
                  <a:lnTo>
                    <a:pt x="221" y="20"/>
                  </a:lnTo>
                  <a:lnTo>
                    <a:pt x="196" y="8"/>
                  </a:lnTo>
                  <a:lnTo>
                    <a:pt x="169" y="2"/>
                  </a:lnTo>
                  <a:lnTo>
                    <a:pt x="141" y="0"/>
                  </a:lnTo>
                  <a:lnTo>
                    <a:pt x="114" y="5"/>
                  </a:lnTo>
                  <a:lnTo>
                    <a:pt x="87" y="13"/>
                  </a:lnTo>
                  <a:lnTo>
                    <a:pt x="62" y="29"/>
                  </a:lnTo>
                  <a:lnTo>
                    <a:pt x="39" y="49"/>
                  </a:lnTo>
                  <a:lnTo>
                    <a:pt x="22" y="71"/>
                  </a:lnTo>
                  <a:lnTo>
                    <a:pt x="11" y="97"/>
                  </a:lnTo>
                  <a:lnTo>
                    <a:pt x="4" y="122"/>
                  </a:lnTo>
                  <a:lnTo>
                    <a:pt x="0" y="149"/>
                  </a:lnTo>
                  <a:lnTo>
                    <a:pt x="4" y="177"/>
                  </a:lnTo>
                  <a:lnTo>
                    <a:pt x="12" y="202"/>
                  </a:lnTo>
                  <a:lnTo>
                    <a:pt x="26" y="228"/>
                  </a:lnTo>
                  <a:lnTo>
                    <a:pt x="45" y="248"/>
                  </a:lnTo>
                  <a:lnTo>
                    <a:pt x="67" y="265"/>
                  </a:lnTo>
                  <a:lnTo>
                    <a:pt x="92" y="277"/>
                  </a:lnTo>
                  <a:lnTo>
                    <a:pt x="119" y="282"/>
                  </a:lnTo>
                  <a:lnTo>
                    <a:pt x="147" y="284"/>
                  </a:lnTo>
                  <a:lnTo>
                    <a:pt x="174" y="280"/>
                  </a:lnTo>
                  <a:lnTo>
                    <a:pt x="201" y="272"/>
                  </a:lnTo>
                  <a:lnTo>
                    <a:pt x="226" y="2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1" name="Freeform 25"/>
            <p:cNvSpPr>
              <a:spLocks/>
            </p:cNvSpPr>
            <p:nvPr/>
          </p:nvSpPr>
          <p:spPr bwMode="auto">
            <a:xfrm>
              <a:off x="2618" y="1602"/>
              <a:ext cx="72" cy="81"/>
            </a:xfrm>
            <a:custGeom>
              <a:avLst/>
              <a:gdLst>
                <a:gd name="T0" fmla="*/ 0 w 166"/>
                <a:gd name="T1" fmla="*/ 2 h 163"/>
                <a:gd name="T2" fmla="*/ 0 w 166"/>
                <a:gd name="T3" fmla="*/ 1 h 163"/>
                <a:gd name="T4" fmla="*/ 0 w 166"/>
                <a:gd name="T5" fmla="*/ 1 h 163"/>
                <a:gd name="T6" fmla="*/ 0 w 166"/>
                <a:gd name="T7" fmla="*/ 0 h 163"/>
                <a:gd name="T8" fmla="*/ 0 w 166"/>
                <a:gd name="T9" fmla="*/ 0 h 163"/>
                <a:gd name="T10" fmla="*/ 0 w 166"/>
                <a:gd name="T11" fmla="*/ 0 h 163"/>
                <a:gd name="T12" fmla="*/ 0 w 166"/>
                <a:gd name="T13" fmla="*/ 0 h 163"/>
                <a:gd name="T14" fmla="*/ 0 w 166"/>
                <a:gd name="T15" fmla="*/ 0 h 163"/>
                <a:gd name="T16" fmla="*/ 0 w 166"/>
                <a:gd name="T17" fmla="*/ 0 h 163"/>
                <a:gd name="T18" fmla="*/ 1 w 166"/>
                <a:gd name="T19" fmla="*/ 0 h 163"/>
                <a:gd name="T20" fmla="*/ 1 w 166"/>
                <a:gd name="T21" fmla="*/ 0 h 163"/>
                <a:gd name="T22" fmla="*/ 1 w 166"/>
                <a:gd name="T23" fmla="*/ 0 h 163"/>
                <a:gd name="T24" fmla="*/ 1 w 166"/>
                <a:gd name="T25" fmla="*/ 0 h 163"/>
                <a:gd name="T26" fmla="*/ 1 w 166"/>
                <a:gd name="T27" fmla="*/ 0 h 163"/>
                <a:gd name="T28" fmla="*/ 1 w 166"/>
                <a:gd name="T29" fmla="*/ 0 h 163"/>
                <a:gd name="T30" fmla="*/ 1 w 166"/>
                <a:gd name="T31" fmla="*/ 1 h 163"/>
                <a:gd name="T32" fmla="*/ 1 w 166"/>
                <a:gd name="T33" fmla="*/ 1 h 163"/>
                <a:gd name="T34" fmla="*/ 1 w 166"/>
                <a:gd name="T35" fmla="*/ 1 h 163"/>
                <a:gd name="T36" fmla="*/ 1 w 166"/>
                <a:gd name="T37" fmla="*/ 1 h 163"/>
                <a:gd name="T38" fmla="*/ 1 w 166"/>
                <a:gd name="T39" fmla="*/ 2 h 163"/>
                <a:gd name="T40" fmla="*/ 1 w 166"/>
                <a:gd name="T41" fmla="*/ 2 h 163"/>
                <a:gd name="T42" fmla="*/ 1 w 166"/>
                <a:gd name="T43" fmla="*/ 2 h 163"/>
                <a:gd name="T44" fmla="*/ 0 w 166"/>
                <a:gd name="T45" fmla="*/ 2 h 163"/>
                <a:gd name="T46" fmla="*/ 0 w 166"/>
                <a:gd name="T47" fmla="*/ 2 h 163"/>
                <a:gd name="T48" fmla="*/ 0 w 166"/>
                <a:gd name="T49" fmla="*/ 2 h 163"/>
                <a:gd name="T50" fmla="*/ 0 w 166"/>
                <a:gd name="T51" fmla="*/ 2 h 163"/>
                <a:gd name="T52" fmla="*/ 0 w 166"/>
                <a:gd name="T53" fmla="*/ 2 h 163"/>
                <a:gd name="T54" fmla="*/ 0 w 166"/>
                <a:gd name="T55" fmla="*/ 2 h 163"/>
                <a:gd name="T56" fmla="*/ 0 w 166"/>
                <a:gd name="T57" fmla="*/ 2 h 16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6"/>
                <a:gd name="T88" fmla="*/ 0 h 163"/>
                <a:gd name="T89" fmla="*/ 166 w 166"/>
                <a:gd name="T90" fmla="*/ 163 h 16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6" h="163">
                  <a:moveTo>
                    <a:pt x="13" y="131"/>
                  </a:moveTo>
                  <a:lnTo>
                    <a:pt x="0" y="102"/>
                  </a:lnTo>
                  <a:lnTo>
                    <a:pt x="0" y="71"/>
                  </a:lnTo>
                  <a:lnTo>
                    <a:pt x="11" y="41"/>
                  </a:lnTo>
                  <a:lnTo>
                    <a:pt x="35" y="17"/>
                  </a:lnTo>
                  <a:lnTo>
                    <a:pt x="51" y="9"/>
                  </a:lnTo>
                  <a:lnTo>
                    <a:pt x="66" y="2"/>
                  </a:lnTo>
                  <a:lnTo>
                    <a:pt x="81" y="0"/>
                  </a:lnTo>
                  <a:lnTo>
                    <a:pt x="98" y="0"/>
                  </a:lnTo>
                  <a:lnTo>
                    <a:pt x="113" y="3"/>
                  </a:lnTo>
                  <a:lnTo>
                    <a:pt x="127" y="9"/>
                  </a:lnTo>
                  <a:lnTo>
                    <a:pt x="141" y="19"/>
                  </a:lnTo>
                  <a:lnTo>
                    <a:pt x="151" y="31"/>
                  </a:lnTo>
                  <a:lnTo>
                    <a:pt x="158" y="44"/>
                  </a:lnTo>
                  <a:lnTo>
                    <a:pt x="163" y="60"/>
                  </a:lnTo>
                  <a:lnTo>
                    <a:pt x="166" y="75"/>
                  </a:lnTo>
                  <a:lnTo>
                    <a:pt x="164" y="90"/>
                  </a:lnTo>
                  <a:lnTo>
                    <a:pt x="161" y="107"/>
                  </a:lnTo>
                  <a:lnTo>
                    <a:pt x="153" y="121"/>
                  </a:lnTo>
                  <a:lnTo>
                    <a:pt x="142" y="134"/>
                  </a:lnTo>
                  <a:lnTo>
                    <a:pt x="129" y="146"/>
                  </a:lnTo>
                  <a:lnTo>
                    <a:pt x="113" y="155"/>
                  </a:lnTo>
                  <a:lnTo>
                    <a:pt x="98" y="161"/>
                  </a:lnTo>
                  <a:lnTo>
                    <a:pt x="83" y="163"/>
                  </a:lnTo>
                  <a:lnTo>
                    <a:pt x="66" y="163"/>
                  </a:lnTo>
                  <a:lnTo>
                    <a:pt x="51" y="160"/>
                  </a:lnTo>
                  <a:lnTo>
                    <a:pt x="37" y="153"/>
                  </a:lnTo>
                  <a:lnTo>
                    <a:pt x="23" y="143"/>
                  </a:lnTo>
                  <a:lnTo>
                    <a:pt x="13" y="1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2" name="Freeform 26"/>
            <p:cNvSpPr>
              <a:spLocks/>
            </p:cNvSpPr>
            <p:nvPr/>
          </p:nvSpPr>
          <p:spPr bwMode="auto">
            <a:xfrm>
              <a:off x="2694" y="1456"/>
              <a:ext cx="222" cy="157"/>
            </a:xfrm>
            <a:custGeom>
              <a:avLst/>
              <a:gdLst>
                <a:gd name="T0" fmla="*/ 0 w 511"/>
                <a:gd name="T1" fmla="*/ 5 h 312"/>
                <a:gd name="T2" fmla="*/ 3 w 511"/>
                <a:gd name="T3" fmla="*/ 1 h 312"/>
                <a:gd name="T4" fmla="*/ 3 w 511"/>
                <a:gd name="T5" fmla="*/ 1 h 312"/>
                <a:gd name="T6" fmla="*/ 3 w 511"/>
                <a:gd name="T7" fmla="*/ 1 h 312"/>
                <a:gd name="T8" fmla="*/ 3 w 511"/>
                <a:gd name="T9" fmla="*/ 1 h 312"/>
                <a:gd name="T10" fmla="*/ 3 w 511"/>
                <a:gd name="T11" fmla="*/ 1 h 312"/>
                <a:gd name="T12" fmla="*/ 3 w 511"/>
                <a:gd name="T13" fmla="*/ 1 h 312"/>
                <a:gd name="T14" fmla="*/ 3 w 511"/>
                <a:gd name="T15" fmla="*/ 1 h 312"/>
                <a:gd name="T16" fmla="*/ 3 w 511"/>
                <a:gd name="T17" fmla="*/ 0 h 312"/>
                <a:gd name="T18" fmla="*/ 3 w 511"/>
                <a:gd name="T19" fmla="*/ 0 h 312"/>
                <a:gd name="T20" fmla="*/ 3 w 511"/>
                <a:gd name="T21" fmla="*/ 1 h 312"/>
                <a:gd name="T22" fmla="*/ 3 w 511"/>
                <a:gd name="T23" fmla="*/ 1 h 312"/>
                <a:gd name="T24" fmla="*/ 0 w 511"/>
                <a:gd name="T25" fmla="*/ 5 h 312"/>
                <a:gd name="T26" fmla="*/ 0 w 511"/>
                <a:gd name="T27" fmla="*/ 5 h 312"/>
                <a:gd name="T28" fmla="*/ 0 w 511"/>
                <a:gd name="T29" fmla="*/ 5 h 312"/>
                <a:gd name="T30" fmla="*/ 0 w 511"/>
                <a:gd name="T31" fmla="*/ 5 h 312"/>
                <a:gd name="T32" fmla="*/ 0 w 511"/>
                <a:gd name="T33" fmla="*/ 5 h 312"/>
                <a:gd name="T34" fmla="*/ 0 w 511"/>
                <a:gd name="T35" fmla="*/ 5 h 312"/>
                <a:gd name="T36" fmla="*/ 0 w 511"/>
                <a:gd name="T37" fmla="*/ 5 h 312"/>
                <a:gd name="T38" fmla="*/ 0 w 511"/>
                <a:gd name="T39" fmla="*/ 5 h 312"/>
                <a:gd name="T40" fmla="*/ 0 w 511"/>
                <a:gd name="T41" fmla="*/ 5 h 312"/>
                <a:gd name="T42" fmla="*/ 0 w 511"/>
                <a:gd name="T43" fmla="*/ 5 h 312"/>
                <a:gd name="T44" fmla="*/ 0 w 511"/>
                <a:gd name="T45" fmla="*/ 5 h 3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1"/>
                <a:gd name="T70" fmla="*/ 0 h 312"/>
                <a:gd name="T71" fmla="*/ 511 w 511"/>
                <a:gd name="T72" fmla="*/ 312 h 3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1" h="312">
                  <a:moveTo>
                    <a:pt x="44" y="309"/>
                  </a:moveTo>
                  <a:lnTo>
                    <a:pt x="496" y="56"/>
                  </a:lnTo>
                  <a:lnTo>
                    <a:pt x="506" y="47"/>
                  </a:lnTo>
                  <a:lnTo>
                    <a:pt x="511" y="37"/>
                  </a:lnTo>
                  <a:lnTo>
                    <a:pt x="511" y="25"/>
                  </a:lnTo>
                  <a:lnTo>
                    <a:pt x="508" y="15"/>
                  </a:lnTo>
                  <a:lnTo>
                    <a:pt x="499" y="5"/>
                  </a:lnTo>
                  <a:lnTo>
                    <a:pt x="489" y="0"/>
                  </a:lnTo>
                  <a:lnTo>
                    <a:pt x="477" y="0"/>
                  </a:lnTo>
                  <a:lnTo>
                    <a:pt x="467" y="3"/>
                  </a:lnTo>
                  <a:lnTo>
                    <a:pt x="15" y="256"/>
                  </a:lnTo>
                  <a:lnTo>
                    <a:pt x="6" y="265"/>
                  </a:lnTo>
                  <a:lnTo>
                    <a:pt x="1" y="275"/>
                  </a:lnTo>
                  <a:lnTo>
                    <a:pt x="0" y="287"/>
                  </a:lnTo>
                  <a:lnTo>
                    <a:pt x="3" y="297"/>
                  </a:lnTo>
                  <a:lnTo>
                    <a:pt x="11" y="307"/>
                  </a:lnTo>
                  <a:lnTo>
                    <a:pt x="22" y="312"/>
                  </a:lnTo>
                  <a:lnTo>
                    <a:pt x="34" y="312"/>
                  </a:lnTo>
                  <a:lnTo>
                    <a:pt x="44" y="3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3" name="Freeform 27"/>
            <p:cNvSpPr>
              <a:spLocks/>
            </p:cNvSpPr>
            <p:nvPr/>
          </p:nvSpPr>
          <p:spPr bwMode="auto">
            <a:xfrm>
              <a:off x="3294" y="1739"/>
              <a:ext cx="136" cy="156"/>
            </a:xfrm>
            <a:custGeom>
              <a:avLst/>
              <a:gdLst>
                <a:gd name="T0" fmla="*/ 2 w 313"/>
                <a:gd name="T1" fmla="*/ 5 h 311"/>
                <a:gd name="T2" fmla="*/ 2 w 313"/>
                <a:gd name="T3" fmla="*/ 4 h 311"/>
                <a:gd name="T4" fmla="*/ 2 w 313"/>
                <a:gd name="T5" fmla="*/ 4 h 311"/>
                <a:gd name="T6" fmla="*/ 2 w 313"/>
                <a:gd name="T7" fmla="*/ 3 h 311"/>
                <a:gd name="T8" fmla="*/ 2 w 313"/>
                <a:gd name="T9" fmla="*/ 3 h 311"/>
                <a:gd name="T10" fmla="*/ 2 w 313"/>
                <a:gd name="T11" fmla="*/ 3 h 311"/>
                <a:gd name="T12" fmla="*/ 2 w 313"/>
                <a:gd name="T13" fmla="*/ 2 h 311"/>
                <a:gd name="T14" fmla="*/ 2 w 313"/>
                <a:gd name="T15" fmla="*/ 2 h 311"/>
                <a:gd name="T16" fmla="*/ 2 w 313"/>
                <a:gd name="T17" fmla="*/ 1 h 311"/>
                <a:gd name="T18" fmla="*/ 2 w 313"/>
                <a:gd name="T19" fmla="*/ 1 h 311"/>
                <a:gd name="T20" fmla="*/ 2 w 313"/>
                <a:gd name="T21" fmla="*/ 1 h 311"/>
                <a:gd name="T22" fmla="*/ 2 w 313"/>
                <a:gd name="T23" fmla="*/ 1 h 311"/>
                <a:gd name="T24" fmla="*/ 2 w 313"/>
                <a:gd name="T25" fmla="*/ 1 h 311"/>
                <a:gd name="T26" fmla="*/ 1 w 313"/>
                <a:gd name="T27" fmla="*/ 1 h 311"/>
                <a:gd name="T28" fmla="*/ 1 w 313"/>
                <a:gd name="T29" fmla="*/ 1 h 311"/>
                <a:gd name="T30" fmla="*/ 1 w 313"/>
                <a:gd name="T31" fmla="*/ 1 h 311"/>
                <a:gd name="T32" fmla="*/ 1 w 313"/>
                <a:gd name="T33" fmla="*/ 0 h 311"/>
                <a:gd name="T34" fmla="*/ 1 w 313"/>
                <a:gd name="T35" fmla="*/ 0 h 311"/>
                <a:gd name="T36" fmla="*/ 1 w 313"/>
                <a:gd name="T37" fmla="*/ 0 h 311"/>
                <a:gd name="T38" fmla="*/ 1 w 313"/>
                <a:gd name="T39" fmla="*/ 1 h 311"/>
                <a:gd name="T40" fmla="*/ 1 w 313"/>
                <a:gd name="T41" fmla="*/ 1 h 311"/>
                <a:gd name="T42" fmla="*/ 0 w 313"/>
                <a:gd name="T43" fmla="*/ 1 h 311"/>
                <a:gd name="T44" fmla="*/ 0 w 313"/>
                <a:gd name="T45" fmla="*/ 1 h 311"/>
                <a:gd name="T46" fmla="*/ 0 w 313"/>
                <a:gd name="T47" fmla="*/ 1 h 311"/>
                <a:gd name="T48" fmla="*/ 0 w 313"/>
                <a:gd name="T49" fmla="*/ 1 h 311"/>
                <a:gd name="T50" fmla="*/ 0 w 313"/>
                <a:gd name="T51" fmla="*/ 1 h 311"/>
                <a:gd name="T52" fmla="*/ 0 w 313"/>
                <a:gd name="T53" fmla="*/ 2 h 311"/>
                <a:gd name="T54" fmla="*/ 0 w 313"/>
                <a:gd name="T55" fmla="*/ 2 h 311"/>
                <a:gd name="T56" fmla="*/ 0 w 313"/>
                <a:gd name="T57" fmla="*/ 2 h 311"/>
                <a:gd name="T58" fmla="*/ 0 w 313"/>
                <a:gd name="T59" fmla="*/ 2 h 311"/>
                <a:gd name="T60" fmla="*/ 0 w 313"/>
                <a:gd name="T61" fmla="*/ 2 h 311"/>
                <a:gd name="T62" fmla="*/ 0 w 313"/>
                <a:gd name="T63" fmla="*/ 3 h 311"/>
                <a:gd name="T64" fmla="*/ 0 w 313"/>
                <a:gd name="T65" fmla="*/ 3 h 311"/>
                <a:gd name="T66" fmla="*/ 0 w 313"/>
                <a:gd name="T67" fmla="*/ 3 h 311"/>
                <a:gd name="T68" fmla="*/ 0 w 313"/>
                <a:gd name="T69" fmla="*/ 4 h 311"/>
                <a:gd name="T70" fmla="*/ 0 w 313"/>
                <a:gd name="T71" fmla="*/ 4 h 311"/>
                <a:gd name="T72" fmla="*/ 0 w 313"/>
                <a:gd name="T73" fmla="*/ 5 h 311"/>
                <a:gd name="T74" fmla="*/ 0 w 313"/>
                <a:gd name="T75" fmla="*/ 5 h 311"/>
                <a:gd name="T76" fmla="*/ 0 w 313"/>
                <a:gd name="T77" fmla="*/ 5 h 311"/>
                <a:gd name="T78" fmla="*/ 0 w 313"/>
                <a:gd name="T79" fmla="*/ 5 h 311"/>
                <a:gd name="T80" fmla="*/ 0 w 313"/>
                <a:gd name="T81" fmla="*/ 5 h 311"/>
                <a:gd name="T82" fmla="*/ 0 w 313"/>
                <a:gd name="T83" fmla="*/ 5 h 311"/>
                <a:gd name="T84" fmla="*/ 0 w 313"/>
                <a:gd name="T85" fmla="*/ 5 h 311"/>
                <a:gd name="T86" fmla="*/ 1 w 313"/>
                <a:gd name="T87" fmla="*/ 5 h 311"/>
                <a:gd name="T88" fmla="*/ 1 w 313"/>
                <a:gd name="T89" fmla="*/ 5 h 311"/>
                <a:gd name="T90" fmla="*/ 1 w 313"/>
                <a:gd name="T91" fmla="*/ 5 h 311"/>
                <a:gd name="T92" fmla="*/ 1 w 313"/>
                <a:gd name="T93" fmla="*/ 5 h 311"/>
                <a:gd name="T94" fmla="*/ 1 w 313"/>
                <a:gd name="T95" fmla="*/ 5 h 311"/>
                <a:gd name="T96" fmla="*/ 1 w 313"/>
                <a:gd name="T97" fmla="*/ 5 h 311"/>
                <a:gd name="T98" fmla="*/ 1 w 313"/>
                <a:gd name="T99" fmla="*/ 5 h 311"/>
                <a:gd name="T100" fmla="*/ 1 w 313"/>
                <a:gd name="T101" fmla="*/ 5 h 311"/>
                <a:gd name="T102" fmla="*/ 2 w 313"/>
                <a:gd name="T103" fmla="*/ 5 h 311"/>
                <a:gd name="T104" fmla="*/ 2 w 313"/>
                <a:gd name="T105" fmla="*/ 5 h 3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3"/>
                <a:gd name="T160" fmla="*/ 0 h 311"/>
                <a:gd name="T161" fmla="*/ 313 w 313"/>
                <a:gd name="T162" fmla="*/ 311 h 3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3" h="311">
                  <a:moveTo>
                    <a:pt x="252" y="270"/>
                  </a:moveTo>
                  <a:lnTo>
                    <a:pt x="275" y="247"/>
                  </a:lnTo>
                  <a:lnTo>
                    <a:pt x="292" y="221"/>
                  </a:lnTo>
                  <a:lnTo>
                    <a:pt x="306" y="192"/>
                  </a:lnTo>
                  <a:lnTo>
                    <a:pt x="313" y="163"/>
                  </a:lnTo>
                  <a:lnTo>
                    <a:pt x="313" y="133"/>
                  </a:lnTo>
                  <a:lnTo>
                    <a:pt x="309" y="104"/>
                  </a:lnTo>
                  <a:lnTo>
                    <a:pt x="298" y="77"/>
                  </a:lnTo>
                  <a:lnTo>
                    <a:pt x="281" y="51"/>
                  </a:lnTo>
                  <a:lnTo>
                    <a:pt x="270" y="41"/>
                  </a:lnTo>
                  <a:lnTo>
                    <a:pt x="260" y="31"/>
                  </a:lnTo>
                  <a:lnTo>
                    <a:pt x="250" y="24"/>
                  </a:lnTo>
                  <a:lnTo>
                    <a:pt x="238" y="16"/>
                  </a:lnTo>
                  <a:lnTo>
                    <a:pt x="224" y="11"/>
                  </a:lnTo>
                  <a:lnTo>
                    <a:pt x="212" y="5"/>
                  </a:lnTo>
                  <a:lnTo>
                    <a:pt x="197" y="2"/>
                  </a:lnTo>
                  <a:lnTo>
                    <a:pt x="184" y="0"/>
                  </a:lnTo>
                  <a:lnTo>
                    <a:pt x="167" y="0"/>
                  </a:lnTo>
                  <a:lnTo>
                    <a:pt x="151" y="0"/>
                  </a:lnTo>
                  <a:lnTo>
                    <a:pt x="134" y="4"/>
                  </a:lnTo>
                  <a:lnTo>
                    <a:pt x="119" y="7"/>
                  </a:lnTo>
                  <a:lnTo>
                    <a:pt x="102" y="14"/>
                  </a:lnTo>
                  <a:lnTo>
                    <a:pt x="88" y="21"/>
                  </a:lnTo>
                  <a:lnTo>
                    <a:pt x="73" y="31"/>
                  </a:lnTo>
                  <a:lnTo>
                    <a:pt x="59" y="41"/>
                  </a:lnTo>
                  <a:lnTo>
                    <a:pt x="48" y="53"/>
                  </a:lnTo>
                  <a:lnTo>
                    <a:pt x="36" y="65"/>
                  </a:lnTo>
                  <a:lnTo>
                    <a:pt x="27" y="78"/>
                  </a:lnTo>
                  <a:lnTo>
                    <a:pt x="19" y="92"/>
                  </a:lnTo>
                  <a:lnTo>
                    <a:pt x="12" y="107"/>
                  </a:lnTo>
                  <a:lnTo>
                    <a:pt x="7" y="123"/>
                  </a:lnTo>
                  <a:lnTo>
                    <a:pt x="2" y="138"/>
                  </a:lnTo>
                  <a:lnTo>
                    <a:pt x="0" y="155"/>
                  </a:lnTo>
                  <a:lnTo>
                    <a:pt x="0" y="184"/>
                  </a:lnTo>
                  <a:lnTo>
                    <a:pt x="5" y="211"/>
                  </a:lnTo>
                  <a:lnTo>
                    <a:pt x="15" y="237"/>
                  </a:lnTo>
                  <a:lnTo>
                    <a:pt x="31" y="260"/>
                  </a:lnTo>
                  <a:lnTo>
                    <a:pt x="41" y="270"/>
                  </a:lnTo>
                  <a:lnTo>
                    <a:pt x="51" y="279"/>
                  </a:lnTo>
                  <a:lnTo>
                    <a:pt x="61" y="287"/>
                  </a:lnTo>
                  <a:lnTo>
                    <a:pt x="73" y="294"/>
                  </a:lnTo>
                  <a:lnTo>
                    <a:pt x="87" y="299"/>
                  </a:lnTo>
                  <a:lnTo>
                    <a:pt x="99" y="304"/>
                  </a:lnTo>
                  <a:lnTo>
                    <a:pt x="114" y="308"/>
                  </a:lnTo>
                  <a:lnTo>
                    <a:pt x="127" y="310"/>
                  </a:lnTo>
                  <a:lnTo>
                    <a:pt x="144" y="311"/>
                  </a:lnTo>
                  <a:lnTo>
                    <a:pt x="160" y="310"/>
                  </a:lnTo>
                  <a:lnTo>
                    <a:pt x="177" y="308"/>
                  </a:lnTo>
                  <a:lnTo>
                    <a:pt x="192" y="303"/>
                  </a:lnTo>
                  <a:lnTo>
                    <a:pt x="209" y="298"/>
                  </a:lnTo>
                  <a:lnTo>
                    <a:pt x="223" y="289"/>
                  </a:lnTo>
                  <a:lnTo>
                    <a:pt x="238" y="281"/>
                  </a:lnTo>
                  <a:lnTo>
                    <a:pt x="252" y="27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4" name="Freeform 28"/>
            <p:cNvSpPr>
              <a:spLocks/>
            </p:cNvSpPr>
            <p:nvPr/>
          </p:nvSpPr>
          <p:spPr bwMode="auto">
            <a:xfrm>
              <a:off x="3323" y="1769"/>
              <a:ext cx="85" cy="95"/>
            </a:xfrm>
            <a:custGeom>
              <a:avLst/>
              <a:gdLst>
                <a:gd name="T0" fmla="*/ 0 w 195"/>
                <a:gd name="T1" fmla="*/ 3 h 190"/>
                <a:gd name="T2" fmla="*/ 0 w 195"/>
                <a:gd name="T3" fmla="*/ 3 h 190"/>
                <a:gd name="T4" fmla="*/ 0 w 195"/>
                <a:gd name="T5" fmla="*/ 3 h 190"/>
                <a:gd name="T6" fmla="*/ 0 w 195"/>
                <a:gd name="T7" fmla="*/ 1 h 190"/>
                <a:gd name="T8" fmla="*/ 0 w 195"/>
                <a:gd name="T9" fmla="*/ 1 h 190"/>
                <a:gd name="T10" fmla="*/ 0 w 195"/>
                <a:gd name="T11" fmla="*/ 1 h 190"/>
                <a:gd name="T12" fmla="*/ 0 w 195"/>
                <a:gd name="T13" fmla="*/ 1 h 190"/>
                <a:gd name="T14" fmla="*/ 0 w 195"/>
                <a:gd name="T15" fmla="*/ 1 h 190"/>
                <a:gd name="T16" fmla="*/ 0 w 195"/>
                <a:gd name="T17" fmla="*/ 1 h 190"/>
                <a:gd name="T18" fmla="*/ 0 w 195"/>
                <a:gd name="T19" fmla="*/ 1 h 190"/>
                <a:gd name="T20" fmla="*/ 0 w 195"/>
                <a:gd name="T21" fmla="*/ 1 h 190"/>
                <a:gd name="T22" fmla="*/ 0 w 195"/>
                <a:gd name="T23" fmla="*/ 1 h 190"/>
                <a:gd name="T24" fmla="*/ 0 w 195"/>
                <a:gd name="T25" fmla="*/ 1 h 190"/>
                <a:gd name="T26" fmla="*/ 0 w 195"/>
                <a:gd name="T27" fmla="*/ 1 h 190"/>
                <a:gd name="T28" fmla="*/ 0 w 195"/>
                <a:gd name="T29" fmla="*/ 0 h 190"/>
                <a:gd name="T30" fmla="*/ 1 w 195"/>
                <a:gd name="T31" fmla="*/ 0 h 190"/>
                <a:gd name="T32" fmla="*/ 1 w 195"/>
                <a:gd name="T33" fmla="*/ 0 h 190"/>
                <a:gd name="T34" fmla="*/ 1 w 195"/>
                <a:gd name="T35" fmla="*/ 1 h 190"/>
                <a:gd name="T36" fmla="*/ 1 w 195"/>
                <a:gd name="T37" fmla="*/ 1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3 h 190"/>
                <a:gd name="T62" fmla="*/ 1 w 195"/>
                <a:gd name="T63" fmla="*/ 3 h 190"/>
                <a:gd name="T64" fmla="*/ 1 w 195"/>
                <a:gd name="T65" fmla="*/ 3 h 190"/>
                <a:gd name="T66" fmla="*/ 1 w 195"/>
                <a:gd name="T67" fmla="*/ 3 h 190"/>
                <a:gd name="T68" fmla="*/ 1 w 195"/>
                <a:gd name="T69" fmla="*/ 3 h 190"/>
                <a:gd name="T70" fmla="*/ 1 w 195"/>
                <a:gd name="T71" fmla="*/ 3 h 190"/>
                <a:gd name="T72" fmla="*/ 1 w 195"/>
                <a:gd name="T73" fmla="*/ 3 h 190"/>
                <a:gd name="T74" fmla="*/ 1 w 195"/>
                <a:gd name="T75" fmla="*/ 3 h 190"/>
                <a:gd name="T76" fmla="*/ 0 w 195"/>
                <a:gd name="T77" fmla="*/ 3 h 190"/>
                <a:gd name="T78" fmla="*/ 0 w 195"/>
                <a:gd name="T79" fmla="*/ 3 h 190"/>
                <a:gd name="T80" fmla="*/ 0 w 195"/>
                <a:gd name="T81" fmla="*/ 3 h 190"/>
                <a:gd name="T82" fmla="*/ 0 w 195"/>
                <a:gd name="T83" fmla="*/ 3 h 190"/>
                <a:gd name="T84" fmla="*/ 0 w 195"/>
                <a:gd name="T85" fmla="*/ 3 h 190"/>
                <a:gd name="T86" fmla="*/ 0 w 195"/>
                <a:gd name="T87" fmla="*/ 3 h 190"/>
                <a:gd name="T88" fmla="*/ 0 w 195"/>
                <a:gd name="T89" fmla="*/ 3 h 190"/>
                <a:gd name="T90" fmla="*/ 0 w 195"/>
                <a:gd name="T91" fmla="*/ 3 h 190"/>
                <a:gd name="T92" fmla="*/ 0 w 195"/>
                <a:gd name="T93" fmla="*/ 3 h 190"/>
                <a:gd name="T94" fmla="*/ 0 w 195"/>
                <a:gd name="T95" fmla="*/ 3 h 190"/>
                <a:gd name="T96" fmla="*/ 0 w 195"/>
                <a:gd name="T97" fmla="*/ 3 h 1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5"/>
                <a:gd name="T148" fmla="*/ 0 h 190"/>
                <a:gd name="T149" fmla="*/ 195 w 195"/>
                <a:gd name="T150" fmla="*/ 190 h 19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5" h="190">
                  <a:moveTo>
                    <a:pt x="18" y="161"/>
                  </a:moveTo>
                  <a:lnTo>
                    <a:pt x="10" y="148"/>
                  </a:lnTo>
                  <a:lnTo>
                    <a:pt x="3" y="132"/>
                  </a:lnTo>
                  <a:lnTo>
                    <a:pt x="0" y="117"/>
                  </a:lnTo>
                  <a:lnTo>
                    <a:pt x="0" y="100"/>
                  </a:lnTo>
                  <a:lnTo>
                    <a:pt x="3" y="80"/>
                  </a:lnTo>
                  <a:lnTo>
                    <a:pt x="12" y="61"/>
                  </a:lnTo>
                  <a:lnTo>
                    <a:pt x="24" y="42"/>
                  </a:lnTo>
                  <a:lnTo>
                    <a:pt x="41" y="27"/>
                  </a:lnTo>
                  <a:lnTo>
                    <a:pt x="49" y="20"/>
                  </a:lnTo>
                  <a:lnTo>
                    <a:pt x="58" y="13"/>
                  </a:lnTo>
                  <a:lnTo>
                    <a:pt x="68" y="8"/>
                  </a:lnTo>
                  <a:lnTo>
                    <a:pt x="78" y="5"/>
                  </a:lnTo>
                  <a:lnTo>
                    <a:pt x="88" y="1"/>
                  </a:lnTo>
                  <a:lnTo>
                    <a:pt x="98" y="0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9" y="1"/>
                  </a:lnTo>
                  <a:lnTo>
                    <a:pt x="137" y="3"/>
                  </a:lnTo>
                  <a:lnTo>
                    <a:pt x="144" y="5"/>
                  </a:lnTo>
                  <a:lnTo>
                    <a:pt x="151" y="8"/>
                  </a:lnTo>
                  <a:lnTo>
                    <a:pt x="158" y="12"/>
                  </a:lnTo>
                  <a:lnTo>
                    <a:pt x="165" y="17"/>
                  </a:lnTo>
                  <a:lnTo>
                    <a:pt x="171" y="22"/>
                  </a:lnTo>
                  <a:lnTo>
                    <a:pt x="177" y="29"/>
                  </a:lnTo>
                  <a:lnTo>
                    <a:pt x="187" y="44"/>
                  </a:lnTo>
                  <a:lnTo>
                    <a:pt x="194" y="61"/>
                  </a:lnTo>
                  <a:lnTo>
                    <a:pt x="195" y="78"/>
                  </a:lnTo>
                  <a:lnTo>
                    <a:pt x="194" y="97"/>
                  </a:lnTo>
                  <a:lnTo>
                    <a:pt x="190" y="115"/>
                  </a:lnTo>
                  <a:lnTo>
                    <a:pt x="182" y="132"/>
                  </a:lnTo>
                  <a:lnTo>
                    <a:pt x="170" y="149"/>
                  </a:lnTo>
                  <a:lnTo>
                    <a:pt x="154" y="165"/>
                  </a:lnTo>
                  <a:lnTo>
                    <a:pt x="146" y="171"/>
                  </a:lnTo>
                  <a:lnTo>
                    <a:pt x="137" y="177"/>
                  </a:lnTo>
                  <a:lnTo>
                    <a:pt x="127" y="182"/>
                  </a:lnTo>
                  <a:lnTo>
                    <a:pt x="117" y="185"/>
                  </a:lnTo>
                  <a:lnTo>
                    <a:pt x="107" y="188"/>
                  </a:lnTo>
                  <a:lnTo>
                    <a:pt x="97" y="190"/>
                  </a:lnTo>
                  <a:lnTo>
                    <a:pt x="85" y="190"/>
                  </a:lnTo>
                  <a:lnTo>
                    <a:pt x="75" y="190"/>
                  </a:lnTo>
                  <a:lnTo>
                    <a:pt x="66" y="188"/>
                  </a:lnTo>
                  <a:lnTo>
                    <a:pt x="58" y="187"/>
                  </a:lnTo>
                  <a:lnTo>
                    <a:pt x="51" y="185"/>
                  </a:lnTo>
                  <a:lnTo>
                    <a:pt x="44" y="182"/>
                  </a:lnTo>
                  <a:lnTo>
                    <a:pt x="37" y="178"/>
                  </a:lnTo>
                  <a:lnTo>
                    <a:pt x="30" y="173"/>
                  </a:lnTo>
                  <a:lnTo>
                    <a:pt x="24" y="168"/>
                  </a:lnTo>
                  <a:lnTo>
                    <a:pt x="18" y="1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5" name="Freeform 29"/>
            <p:cNvSpPr>
              <a:spLocks/>
            </p:cNvSpPr>
            <p:nvPr/>
          </p:nvSpPr>
          <p:spPr bwMode="auto">
            <a:xfrm>
              <a:off x="3333" y="1720"/>
              <a:ext cx="363" cy="438"/>
            </a:xfrm>
            <a:custGeom>
              <a:avLst/>
              <a:gdLst>
                <a:gd name="T0" fmla="*/ 3 w 837"/>
                <a:gd name="T1" fmla="*/ 0 h 877"/>
                <a:gd name="T2" fmla="*/ 0 w 837"/>
                <a:gd name="T3" fmla="*/ 8 h 877"/>
                <a:gd name="T4" fmla="*/ 3 w 837"/>
                <a:gd name="T5" fmla="*/ 13 h 877"/>
                <a:gd name="T6" fmla="*/ 6 w 837"/>
                <a:gd name="T7" fmla="*/ 5 h 877"/>
                <a:gd name="T8" fmla="*/ 3 w 837"/>
                <a:gd name="T9" fmla="*/ 0 h 8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7"/>
                <a:gd name="T16" fmla="*/ 0 h 877"/>
                <a:gd name="T17" fmla="*/ 837 w 837"/>
                <a:gd name="T18" fmla="*/ 877 h 8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7" h="877">
                  <a:moveTo>
                    <a:pt x="448" y="0"/>
                  </a:moveTo>
                  <a:lnTo>
                    <a:pt x="0" y="558"/>
                  </a:lnTo>
                  <a:lnTo>
                    <a:pt x="388" y="877"/>
                  </a:lnTo>
                  <a:lnTo>
                    <a:pt x="837" y="32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6" name="Freeform 30"/>
            <p:cNvSpPr>
              <a:spLocks/>
            </p:cNvSpPr>
            <p:nvPr/>
          </p:nvSpPr>
          <p:spPr bwMode="auto">
            <a:xfrm>
              <a:off x="3374" y="1761"/>
              <a:ext cx="291" cy="355"/>
            </a:xfrm>
            <a:custGeom>
              <a:avLst/>
              <a:gdLst>
                <a:gd name="T0" fmla="*/ 2 w 670"/>
                <a:gd name="T1" fmla="*/ 12 h 708"/>
                <a:gd name="T2" fmla="*/ 0 w 670"/>
                <a:gd name="T3" fmla="*/ 8 h 708"/>
                <a:gd name="T4" fmla="*/ 3 w 670"/>
                <a:gd name="T5" fmla="*/ 0 h 708"/>
                <a:gd name="T6" fmla="*/ 4 w 670"/>
                <a:gd name="T7" fmla="*/ 4 h 708"/>
                <a:gd name="T8" fmla="*/ 2 w 670"/>
                <a:gd name="T9" fmla="*/ 12 h 7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0"/>
                <a:gd name="T16" fmla="*/ 0 h 708"/>
                <a:gd name="T17" fmla="*/ 670 w 670"/>
                <a:gd name="T18" fmla="*/ 708 h 7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0" h="708">
                  <a:moveTo>
                    <a:pt x="296" y="708"/>
                  </a:moveTo>
                  <a:lnTo>
                    <a:pt x="0" y="465"/>
                  </a:lnTo>
                  <a:lnTo>
                    <a:pt x="372" y="0"/>
                  </a:lnTo>
                  <a:lnTo>
                    <a:pt x="670" y="244"/>
                  </a:lnTo>
                  <a:lnTo>
                    <a:pt x="296" y="7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7" name="Freeform 31"/>
            <p:cNvSpPr>
              <a:spLocks/>
            </p:cNvSpPr>
            <p:nvPr/>
          </p:nvSpPr>
          <p:spPr bwMode="auto">
            <a:xfrm>
              <a:off x="3408" y="1897"/>
              <a:ext cx="107" cy="106"/>
            </a:xfrm>
            <a:custGeom>
              <a:avLst/>
              <a:gdLst>
                <a:gd name="T0" fmla="*/ 0 w 247"/>
                <a:gd name="T1" fmla="*/ 0 h 213"/>
                <a:gd name="T2" fmla="*/ 1 w 247"/>
                <a:gd name="T3" fmla="*/ 3 h 213"/>
                <a:gd name="T4" fmla="*/ 1 w 247"/>
                <a:gd name="T5" fmla="*/ 3 h 213"/>
                <a:gd name="T6" fmla="*/ 1 w 247"/>
                <a:gd name="T7" fmla="*/ 3 h 213"/>
                <a:gd name="T8" fmla="*/ 1 w 247"/>
                <a:gd name="T9" fmla="*/ 3 h 213"/>
                <a:gd name="T10" fmla="*/ 1 w 247"/>
                <a:gd name="T11" fmla="*/ 3 h 213"/>
                <a:gd name="T12" fmla="*/ 1 w 247"/>
                <a:gd name="T13" fmla="*/ 3 h 213"/>
                <a:gd name="T14" fmla="*/ 2 w 247"/>
                <a:gd name="T15" fmla="*/ 3 h 213"/>
                <a:gd name="T16" fmla="*/ 2 w 247"/>
                <a:gd name="T17" fmla="*/ 2 h 213"/>
                <a:gd name="T18" fmla="*/ 1 w 247"/>
                <a:gd name="T19" fmla="*/ 2 h 213"/>
                <a:gd name="T20" fmla="*/ 1 w 247"/>
                <a:gd name="T21" fmla="*/ 2 h 213"/>
                <a:gd name="T22" fmla="*/ 1 w 247"/>
                <a:gd name="T23" fmla="*/ 2 h 213"/>
                <a:gd name="T24" fmla="*/ 0 w 247"/>
                <a:gd name="T25" fmla="*/ 0 h 213"/>
                <a:gd name="T26" fmla="*/ 0 w 247"/>
                <a:gd name="T27" fmla="*/ 0 h 213"/>
                <a:gd name="T28" fmla="*/ 0 w 247"/>
                <a:gd name="T29" fmla="*/ 0 h 213"/>
                <a:gd name="T30" fmla="*/ 0 w 247"/>
                <a:gd name="T31" fmla="*/ 0 h 213"/>
                <a:gd name="T32" fmla="*/ 0 w 247"/>
                <a:gd name="T33" fmla="*/ 0 h 213"/>
                <a:gd name="T34" fmla="*/ 0 w 247"/>
                <a:gd name="T35" fmla="*/ 0 h 213"/>
                <a:gd name="T36" fmla="*/ 0 w 247"/>
                <a:gd name="T37" fmla="*/ 0 h 213"/>
                <a:gd name="T38" fmla="*/ 0 w 247"/>
                <a:gd name="T39" fmla="*/ 0 h 213"/>
                <a:gd name="T40" fmla="*/ 0 w 247"/>
                <a:gd name="T41" fmla="*/ 0 h 213"/>
                <a:gd name="T42" fmla="*/ 0 w 247"/>
                <a:gd name="T43" fmla="*/ 0 h 213"/>
                <a:gd name="T44" fmla="*/ 0 w 247"/>
                <a:gd name="T45" fmla="*/ 0 h 2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7"/>
                <a:gd name="T70" fmla="*/ 0 h 213"/>
                <a:gd name="T71" fmla="*/ 247 w 247"/>
                <a:gd name="T72" fmla="*/ 213 h 2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7" h="213">
                  <a:moveTo>
                    <a:pt x="12" y="53"/>
                  </a:moveTo>
                  <a:lnTo>
                    <a:pt x="197" y="206"/>
                  </a:lnTo>
                  <a:lnTo>
                    <a:pt x="208" y="211"/>
                  </a:lnTo>
                  <a:lnTo>
                    <a:pt x="219" y="213"/>
                  </a:lnTo>
                  <a:lnTo>
                    <a:pt x="231" y="209"/>
                  </a:lnTo>
                  <a:lnTo>
                    <a:pt x="240" y="203"/>
                  </a:lnTo>
                  <a:lnTo>
                    <a:pt x="245" y="192"/>
                  </a:lnTo>
                  <a:lnTo>
                    <a:pt x="247" y="180"/>
                  </a:lnTo>
                  <a:lnTo>
                    <a:pt x="243" y="169"/>
                  </a:lnTo>
                  <a:lnTo>
                    <a:pt x="235" y="160"/>
                  </a:lnTo>
                  <a:lnTo>
                    <a:pt x="49" y="7"/>
                  </a:lnTo>
                  <a:lnTo>
                    <a:pt x="39" y="2"/>
                  </a:lnTo>
                  <a:lnTo>
                    <a:pt x="27" y="0"/>
                  </a:lnTo>
                  <a:lnTo>
                    <a:pt x="15" y="4"/>
                  </a:lnTo>
                  <a:lnTo>
                    <a:pt x="7" y="11"/>
                  </a:lnTo>
                  <a:lnTo>
                    <a:pt x="2" y="21"/>
                  </a:lnTo>
                  <a:lnTo>
                    <a:pt x="0" y="33"/>
                  </a:lnTo>
                  <a:lnTo>
                    <a:pt x="3" y="45"/>
                  </a:lnTo>
                  <a:lnTo>
                    <a:pt x="12" y="5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8" name="Freeform 32"/>
            <p:cNvSpPr>
              <a:spLocks/>
            </p:cNvSpPr>
            <p:nvPr/>
          </p:nvSpPr>
          <p:spPr bwMode="auto">
            <a:xfrm>
              <a:off x="3483" y="1806"/>
              <a:ext cx="107" cy="106"/>
            </a:xfrm>
            <a:custGeom>
              <a:avLst/>
              <a:gdLst>
                <a:gd name="T0" fmla="*/ 0 w 247"/>
                <a:gd name="T1" fmla="*/ 1 h 212"/>
                <a:gd name="T2" fmla="*/ 1 w 247"/>
                <a:gd name="T3" fmla="*/ 3 h 212"/>
                <a:gd name="T4" fmla="*/ 1 w 247"/>
                <a:gd name="T5" fmla="*/ 3 h 212"/>
                <a:gd name="T6" fmla="*/ 1 w 247"/>
                <a:gd name="T7" fmla="*/ 3 h 212"/>
                <a:gd name="T8" fmla="*/ 1 w 247"/>
                <a:gd name="T9" fmla="*/ 3 h 212"/>
                <a:gd name="T10" fmla="*/ 1 w 247"/>
                <a:gd name="T11" fmla="*/ 3 h 212"/>
                <a:gd name="T12" fmla="*/ 1 w 247"/>
                <a:gd name="T13" fmla="*/ 3 h 212"/>
                <a:gd name="T14" fmla="*/ 2 w 247"/>
                <a:gd name="T15" fmla="*/ 3 h 212"/>
                <a:gd name="T16" fmla="*/ 2 w 247"/>
                <a:gd name="T17" fmla="*/ 3 h 212"/>
                <a:gd name="T18" fmla="*/ 2 w 247"/>
                <a:gd name="T19" fmla="*/ 3 h 212"/>
                <a:gd name="T20" fmla="*/ 1 w 247"/>
                <a:gd name="T21" fmla="*/ 3 h 212"/>
                <a:gd name="T22" fmla="*/ 1 w 247"/>
                <a:gd name="T23" fmla="*/ 3 h 212"/>
                <a:gd name="T24" fmla="*/ 0 w 247"/>
                <a:gd name="T25" fmla="*/ 1 h 212"/>
                <a:gd name="T26" fmla="*/ 0 w 247"/>
                <a:gd name="T27" fmla="*/ 1 h 212"/>
                <a:gd name="T28" fmla="*/ 0 w 247"/>
                <a:gd name="T29" fmla="*/ 1 h 212"/>
                <a:gd name="T30" fmla="*/ 0 w 247"/>
                <a:gd name="T31" fmla="*/ 0 h 212"/>
                <a:gd name="T32" fmla="*/ 0 w 247"/>
                <a:gd name="T33" fmla="*/ 1 h 212"/>
                <a:gd name="T34" fmla="*/ 0 w 247"/>
                <a:gd name="T35" fmla="*/ 1 h 212"/>
                <a:gd name="T36" fmla="*/ 0 w 247"/>
                <a:gd name="T37" fmla="*/ 1 h 212"/>
                <a:gd name="T38" fmla="*/ 0 w 247"/>
                <a:gd name="T39" fmla="*/ 1 h 212"/>
                <a:gd name="T40" fmla="*/ 0 w 247"/>
                <a:gd name="T41" fmla="*/ 1 h 212"/>
                <a:gd name="T42" fmla="*/ 0 w 247"/>
                <a:gd name="T43" fmla="*/ 1 h 212"/>
                <a:gd name="T44" fmla="*/ 0 w 247"/>
                <a:gd name="T45" fmla="*/ 1 h 2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7"/>
                <a:gd name="T70" fmla="*/ 0 h 212"/>
                <a:gd name="T71" fmla="*/ 247 w 247"/>
                <a:gd name="T72" fmla="*/ 212 h 2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7" h="212">
                  <a:moveTo>
                    <a:pt x="12" y="52"/>
                  </a:moveTo>
                  <a:lnTo>
                    <a:pt x="198" y="205"/>
                  </a:lnTo>
                  <a:lnTo>
                    <a:pt x="208" y="210"/>
                  </a:lnTo>
                  <a:lnTo>
                    <a:pt x="220" y="212"/>
                  </a:lnTo>
                  <a:lnTo>
                    <a:pt x="232" y="209"/>
                  </a:lnTo>
                  <a:lnTo>
                    <a:pt x="240" y="202"/>
                  </a:lnTo>
                  <a:lnTo>
                    <a:pt x="245" y="192"/>
                  </a:lnTo>
                  <a:lnTo>
                    <a:pt x="247" y="180"/>
                  </a:lnTo>
                  <a:lnTo>
                    <a:pt x="244" y="168"/>
                  </a:lnTo>
                  <a:lnTo>
                    <a:pt x="235" y="159"/>
                  </a:lnTo>
                  <a:lnTo>
                    <a:pt x="50" y="6"/>
                  </a:lnTo>
                  <a:lnTo>
                    <a:pt x="40" y="1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7" y="10"/>
                  </a:lnTo>
                  <a:lnTo>
                    <a:pt x="2" y="20"/>
                  </a:lnTo>
                  <a:lnTo>
                    <a:pt x="0" y="32"/>
                  </a:lnTo>
                  <a:lnTo>
                    <a:pt x="4" y="44"/>
                  </a:lnTo>
                  <a:lnTo>
                    <a:pt x="12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099" name="Freeform 33"/>
            <p:cNvSpPr>
              <a:spLocks/>
            </p:cNvSpPr>
            <p:nvPr/>
          </p:nvSpPr>
          <p:spPr bwMode="auto">
            <a:xfrm>
              <a:off x="3124" y="1430"/>
              <a:ext cx="89" cy="74"/>
            </a:xfrm>
            <a:custGeom>
              <a:avLst/>
              <a:gdLst>
                <a:gd name="T0" fmla="*/ 0 w 204"/>
                <a:gd name="T1" fmla="*/ 2 h 148"/>
                <a:gd name="T2" fmla="*/ 1 w 204"/>
                <a:gd name="T3" fmla="*/ 1 h 148"/>
                <a:gd name="T4" fmla="*/ 1 w 204"/>
                <a:gd name="T5" fmla="*/ 0 h 148"/>
                <a:gd name="T6" fmla="*/ 0 w 204"/>
                <a:gd name="T7" fmla="*/ 1 h 148"/>
                <a:gd name="T8" fmla="*/ 0 w 204"/>
                <a:gd name="T9" fmla="*/ 2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"/>
                <a:gd name="T16" fmla="*/ 0 h 148"/>
                <a:gd name="T17" fmla="*/ 204 w 204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" h="148">
                  <a:moveTo>
                    <a:pt x="29" y="148"/>
                  </a:moveTo>
                  <a:lnTo>
                    <a:pt x="204" y="53"/>
                  </a:lnTo>
                  <a:lnTo>
                    <a:pt x="175" y="0"/>
                  </a:lnTo>
                  <a:lnTo>
                    <a:pt x="0" y="95"/>
                  </a:lnTo>
                  <a:lnTo>
                    <a:pt x="29" y="1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0" name="Freeform 34"/>
            <p:cNvSpPr>
              <a:spLocks/>
            </p:cNvSpPr>
            <p:nvPr/>
          </p:nvSpPr>
          <p:spPr bwMode="auto">
            <a:xfrm>
              <a:off x="2984" y="1271"/>
              <a:ext cx="50" cy="105"/>
            </a:xfrm>
            <a:custGeom>
              <a:avLst/>
              <a:gdLst>
                <a:gd name="T0" fmla="*/ 0 w 114"/>
                <a:gd name="T1" fmla="*/ 4 h 209"/>
                <a:gd name="T2" fmla="*/ 1 w 114"/>
                <a:gd name="T3" fmla="*/ 1 h 209"/>
                <a:gd name="T4" fmla="*/ 0 w 114"/>
                <a:gd name="T5" fmla="*/ 0 h 209"/>
                <a:gd name="T6" fmla="*/ 0 w 114"/>
                <a:gd name="T7" fmla="*/ 3 h 209"/>
                <a:gd name="T8" fmla="*/ 0 w 114"/>
                <a:gd name="T9" fmla="*/ 4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"/>
                <a:gd name="T16" fmla="*/ 0 h 209"/>
                <a:gd name="T17" fmla="*/ 114 w 114"/>
                <a:gd name="T18" fmla="*/ 209 h 2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" h="209">
                  <a:moveTo>
                    <a:pt x="58" y="209"/>
                  </a:moveTo>
                  <a:lnTo>
                    <a:pt x="114" y="17"/>
                  </a:lnTo>
                  <a:lnTo>
                    <a:pt x="58" y="0"/>
                  </a:lnTo>
                  <a:lnTo>
                    <a:pt x="0" y="192"/>
                  </a:lnTo>
                  <a:lnTo>
                    <a:pt x="58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1" name="Freeform 35"/>
            <p:cNvSpPr>
              <a:spLocks/>
            </p:cNvSpPr>
            <p:nvPr/>
          </p:nvSpPr>
          <p:spPr bwMode="auto">
            <a:xfrm>
              <a:off x="3057" y="1342"/>
              <a:ext cx="76" cy="96"/>
            </a:xfrm>
            <a:custGeom>
              <a:avLst/>
              <a:gdLst>
                <a:gd name="T0" fmla="*/ 0 w 173"/>
                <a:gd name="T1" fmla="*/ 3 h 192"/>
                <a:gd name="T2" fmla="*/ 1 w 173"/>
                <a:gd name="T3" fmla="*/ 1 h 192"/>
                <a:gd name="T4" fmla="*/ 1 w 173"/>
                <a:gd name="T5" fmla="*/ 0 h 192"/>
                <a:gd name="T6" fmla="*/ 0 w 173"/>
                <a:gd name="T7" fmla="*/ 3 h 192"/>
                <a:gd name="T8" fmla="*/ 0 w 173"/>
                <a:gd name="T9" fmla="*/ 3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192"/>
                <a:gd name="T17" fmla="*/ 173 w 173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192">
                  <a:moveTo>
                    <a:pt x="46" y="192"/>
                  </a:moveTo>
                  <a:lnTo>
                    <a:pt x="173" y="39"/>
                  </a:lnTo>
                  <a:lnTo>
                    <a:pt x="127" y="0"/>
                  </a:lnTo>
                  <a:lnTo>
                    <a:pt x="0" y="153"/>
                  </a:lnTo>
                  <a:lnTo>
                    <a:pt x="46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2" name="Freeform 36"/>
            <p:cNvSpPr>
              <a:spLocks/>
            </p:cNvSpPr>
            <p:nvPr/>
          </p:nvSpPr>
          <p:spPr bwMode="auto">
            <a:xfrm>
              <a:off x="3343" y="1878"/>
              <a:ext cx="50" cy="80"/>
            </a:xfrm>
            <a:custGeom>
              <a:avLst/>
              <a:gdLst>
                <a:gd name="T0" fmla="*/ 1 w 115"/>
                <a:gd name="T1" fmla="*/ 1 h 162"/>
                <a:gd name="T2" fmla="*/ 1 w 115"/>
                <a:gd name="T3" fmla="*/ 1 h 162"/>
                <a:gd name="T4" fmla="*/ 1 w 115"/>
                <a:gd name="T5" fmla="*/ 1 h 162"/>
                <a:gd name="T6" fmla="*/ 1 w 115"/>
                <a:gd name="T7" fmla="*/ 1 h 162"/>
                <a:gd name="T8" fmla="*/ 0 w 115"/>
                <a:gd name="T9" fmla="*/ 1 h 162"/>
                <a:gd name="T10" fmla="*/ 0 w 115"/>
                <a:gd name="T11" fmla="*/ 1 h 162"/>
                <a:gd name="T12" fmla="*/ 0 w 115"/>
                <a:gd name="T13" fmla="*/ 1 h 162"/>
                <a:gd name="T14" fmla="*/ 0 w 115"/>
                <a:gd name="T15" fmla="*/ 0 h 162"/>
                <a:gd name="T16" fmla="*/ 0 w 115"/>
                <a:gd name="T17" fmla="*/ 0 h 162"/>
                <a:gd name="T18" fmla="*/ 0 w 115"/>
                <a:gd name="T19" fmla="*/ 0 h 162"/>
                <a:gd name="T20" fmla="*/ 0 w 115"/>
                <a:gd name="T21" fmla="*/ 0 h 162"/>
                <a:gd name="T22" fmla="*/ 0 w 115"/>
                <a:gd name="T23" fmla="*/ 0 h 162"/>
                <a:gd name="T24" fmla="*/ 0 w 115"/>
                <a:gd name="T25" fmla="*/ 1 h 162"/>
                <a:gd name="T26" fmla="*/ 0 w 115"/>
                <a:gd name="T27" fmla="*/ 1 h 162"/>
                <a:gd name="T28" fmla="*/ 0 w 115"/>
                <a:gd name="T29" fmla="*/ 1 h 162"/>
                <a:gd name="T30" fmla="*/ 0 w 115"/>
                <a:gd name="T31" fmla="*/ 2 h 162"/>
                <a:gd name="T32" fmla="*/ 0 w 115"/>
                <a:gd name="T33" fmla="*/ 2 h 162"/>
                <a:gd name="T34" fmla="*/ 0 w 115"/>
                <a:gd name="T35" fmla="*/ 2 h 162"/>
                <a:gd name="T36" fmla="*/ 0 w 115"/>
                <a:gd name="T37" fmla="*/ 2 h 162"/>
                <a:gd name="T38" fmla="*/ 1 w 115"/>
                <a:gd name="T39" fmla="*/ 1 h 1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"/>
                <a:gd name="T61" fmla="*/ 0 h 162"/>
                <a:gd name="T62" fmla="*/ 115 w 115"/>
                <a:gd name="T63" fmla="*/ 162 h 1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" h="162">
                  <a:moveTo>
                    <a:pt x="114" y="106"/>
                  </a:moveTo>
                  <a:lnTo>
                    <a:pt x="115" y="107"/>
                  </a:lnTo>
                  <a:lnTo>
                    <a:pt x="114" y="106"/>
                  </a:lnTo>
                  <a:lnTo>
                    <a:pt x="107" y="102"/>
                  </a:lnTo>
                  <a:lnTo>
                    <a:pt x="100" y="95"/>
                  </a:lnTo>
                  <a:lnTo>
                    <a:pt x="92" y="85"/>
                  </a:lnTo>
                  <a:lnTo>
                    <a:pt x="81" y="72"/>
                  </a:lnTo>
                  <a:lnTo>
                    <a:pt x="73" y="53"/>
                  </a:lnTo>
                  <a:lnTo>
                    <a:pt x="64" y="29"/>
                  </a:lnTo>
                  <a:lnTo>
                    <a:pt x="58" y="0"/>
                  </a:lnTo>
                  <a:lnTo>
                    <a:pt x="0" y="9"/>
                  </a:lnTo>
                  <a:lnTo>
                    <a:pt x="8" y="50"/>
                  </a:lnTo>
                  <a:lnTo>
                    <a:pt x="20" y="82"/>
                  </a:lnTo>
                  <a:lnTo>
                    <a:pt x="36" y="107"/>
                  </a:lnTo>
                  <a:lnTo>
                    <a:pt x="49" y="128"/>
                  </a:lnTo>
                  <a:lnTo>
                    <a:pt x="63" y="143"/>
                  </a:lnTo>
                  <a:lnTo>
                    <a:pt x="76" y="153"/>
                  </a:lnTo>
                  <a:lnTo>
                    <a:pt x="85" y="158"/>
                  </a:lnTo>
                  <a:lnTo>
                    <a:pt x="90" y="162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3" name="Freeform 37"/>
            <p:cNvSpPr>
              <a:spLocks/>
            </p:cNvSpPr>
            <p:nvPr/>
          </p:nvSpPr>
          <p:spPr bwMode="auto">
            <a:xfrm>
              <a:off x="3436" y="1763"/>
              <a:ext cx="72" cy="48"/>
            </a:xfrm>
            <a:custGeom>
              <a:avLst/>
              <a:gdLst>
                <a:gd name="T0" fmla="*/ 1 w 167"/>
                <a:gd name="T1" fmla="*/ 1 h 97"/>
                <a:gd name="T2" fmla="*/ 1 w 167"/>
                <a:gd name="T3" fmla="*/ 0 h 97"/>
                <a:gd name="T4" fmla="*/ 1 w 167"/>
                <a:gd name="T5" fmla="*/ 0 h 97"/>
                <a:gd name="T6" fmla="*/ 1 w 167"/>
                <a:gd name="T7" fmla="*/ 0 h 97"/>
                <a:gd name="T8" fmla="*/ 1 w 167"/>
                <a:gd name="T9" fmla="*/ 0 h 97"/>
                <a:gd name="T10" fmla="*/ 0 w 167"/>
                <a:gd name="T11" fmla="*/ 0 h 97"/>
                <a:gd name="T12" fmla="*/ 0 w 167"/>
                <a:gd name="T13" fmla="*/ 0 h 97"/>
                <a:gd name="T14" fmla="*/ 0 w 167"/>
                <a:gd name="T15" fmla="*/ 0 h 97"/>
                <a:gd name="T16" fmla="*/ 0 w 167"/>
                <a:gd name="T17" fmla="*/ 0 h 97"/>
                <a:gd name="T18" fmla="*/ 0 w 167"/>
                <a:gd name="T19" fmla="*/ 0 h 97"/>
                <a:gd name="T20" fmla="*/ 0 w 167"/>
                <a:gd name="T21" fmla="*/ 0 h 97"/>
                <a:gd name="T22" fmla="*/ 0 w 167"/>
                <a:gd name="T23" fmla="*/ 1 h 97"/>
                <a:gd name="T24" fmla="*/ 0 w 167"/>
                <a:gd name="T25" fmla="*/ 1 h 97"/>
                <a:gd name="T26" fmla="*/ 0 w 167"/>
                <a:gd name="T27" fmla="*/ 1 h 97"/>
                <a:gd name="T28" fmla="*/ 0 w 167"/>
                <a:gd name="T29" fmla="*/ 1 h 97"/>
                <a:gd name="T30" fmla="*/ 1 w 167"/>
                <a:gd name="T31" fmla="*/ 1 h 97"/>
                <a:gd name="T32" fmla="*/ 1 w 167"/>
                <a:gd name="T33" fmla="*/ 1 h 97"/>
                <a:gd name="T34" fmla="*/ 1 w 167"/>
                <a:gd name="T35" fmla="*/ 1 h 97"/>
                <a:gd name="T36" fmla="*/ 1 w 167"/>
                <a:gd name="T37" fmla="*/ 1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97"/>
                <a:gd name="T59" fmla="*/ 167 w 167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97">
                  <a:moveTo>
                    <a:pt x="167" y="64"/>
                  </a:moveTo>
                  <a:lnTo>
                    <a:pt x="163" y="59"/>
                  </a:lnTo>
                  <a:lnTo>
                    <a:pt x="155" y="51"/>
                  </a:lnTo>
                  <a:lnTo>
                    <a:pt x="143" y="41"/>
                  </a:lnTo>
                  <a:lnTo>
                    <a:pt x="126" y="29"/>
                  </a:lnTo>
                  <a:lnTo>
                    <a:pt x="104" y="19"/>
                  </a:lnTo>
                  <a:lnTo>
                    <a:pt x="75" y="8"/>
                  </a:lnTo>
                  <a:lnTo>
                    <a:pt x="41" y="2"/>
                  </a:lnTo>
                  <a:lnTo>
                    <a:pt x="0" y="0"/>
                  </a:lnTo>
                  <a:lnTo>
                    <a:pt x="2" y="59"/>
                  </a:lnTo>
                  <a:lnTo>
                    <a:pt x="31" y="61"/>
                  </a:lnTo>
                  <a:lnTo>
                    <a:pt x="56" y="64"/>
                  </a:lnTo>
                  <a:lnTo>
                    <a:pt x="75" y="71"/>
                  </a:lnTo>
                  <a:lnTo>
                    <a:pt x="90" y="78"/>
                  </a:lnTo>
                  <a:lnTo>
                    <a:pt x="102" y="85"/>
                  </a:lnTo>
                  <a:lnTo>
                    <a:pt x="111" y="90"/>
                  </a:lnTo>
                  <a:lnTo>
                    <a:pt x="116" y="95"/>
                  </a:lnTo>
                  <a:lnTo>
                    <a:pt x="118" y="97"/>
                  </a:lnTo>
                  <a:lnTo>
                    <a:pt x="167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4" name="Freeform 38"/>
            <p:cNvSpPr>
              <a:spLocks/>
            </p:cNvSpPr>
            <p:nvPr/>
          </p:nvSpPr>
          <p:spPr bwMode="auto">
            <a:xfrm>
              <a:off x="2472" y="1349"/>
              <a:ext cx="229" cy="264"/>
            </a:xfrm>
            <a:custGeom>
              <a:avLst/>
              <a:gdLst>
                <a:gd name="T0" fmla="*/ 3 w 529"/>
                <a:gd name="T1" fmla="*/ 4 h 527"/>
                <a:gd name="T2" fmla="*/ 3 w 529"/>
                <a:gd name="T3" fmla="*/ 3 h 527"/>
                <a:gd name="T4" fmla="*/ 3 w 529"/>
                <a:gd name="T5" fmla="*/ 3 h 527"/>
                <a:gd name="T6" fmla="*/ 3 w 529"/>
                <a:gd name="T7" fmla="*/ 3 h 527"/>
                <a:gd name="T8" fmla="*/ 3 w 529"/>
                <a:gd name="T9" fmla="*/ 2 h 527"/>
                <a:gd name="T10" fmla="*/ 3 w 529"/>
                <a:gd name="T11" fmla="*/ 2 h 527"/>
                <a:gd name="T12" fmla="*/ 3 w 529"/>
                <a:gd name="T13" fmla="*/ 2 h 527"/>
                <a:gd name="T14" fmla="*/ 3 w 529"/>
                <a:gd name="T15" fmla="*/ 1 h 527"/>
                <a:gd name="T16" fmla="*/ 3 w 529"/>
                <a:gd name="T17" fmla="*/ 1 h 527"/>
                <a:gd name="T18" fmla="*/ 2 w 529"/>
                <a:gd name="T19" fmla="*/ 1 h 527"/>
                <a:gd name="T20" fmla="*/ 2 w 529"/>
                <a:gd name="T21" fmla="*/ 1 h 527"/>
                <a:gd name="T22" fmla="*/ 2 w 529"/>
                <a:gd name="T23" fmla="*/ 1 h 527"/>
                <a:gd name="T24" fmla="*/ 2 w 529"/>
                <a:gd name="T25" fmla="*/ 1 h 527"/>
                <a:gd name="T26" fmla="*/ 2 w 529"/>
                <a:gd name="T27" fmla="*/ 0 h 527"/>
                <a:gd name="T28" fmla="*/ 1 w 529"/>
                <a:gd name="T29" fmla="*/ 1 h 527"/>
                <a:gd name="T30" fmla="*/ 1 w 529"/>
                <a:gd name="T31" fmla="*/ 1 h 527"/>
                <a:gd name="T32" fmla="*/ 1 w 529"/>
                <a:gd name="T33" fmla="*/ 1 h 527"/>
                <a:gd name="T34" fmla="*/ 1 w 529"/>
                <a:gd name="T35" fmla="*/ 1 h 527"/>
                <a:gd name="T36" fmla="*/ 1 w 529"/>
                <a:gd name="T37" fmla="*/ 1 h 527"/>
                <a:gd name="T38" fmla="*/ 1 w 529"/>
                <a:gd name="T39" fmla="*/ 1 h 527"/>
                <a:gd name="T40" fmla="*/ 1 w 529"/>
                <a:gd name="T41" fmla="*/ 1 h 527"/>
                <a:gd name="T42" fmla="*/ 1 w 529"/>
                <a:gd name="T43" fmla="*/ 2 h 527"/>
                <a:gd name="T44" fmla="*/ 1 w 529"/>
                <a:gd name="T45" fmla="*/ 2 h 527"/>
                <a:gd name="T46" fmla="*/ 1 w 529"/>
                <a:gd name="T47" fmla="*/ 2 h 527"/>
                <a:gd name="T48" fmla="*/ 1 w 529"/>
                <a:gd name="T49" fmla="*/ 3 h 527"/>
                <a:gd name="T50" fmla="*/ 1 w 529"/>
                <a:gd name="T51" fmla="*/ 3 h 527"/>
                <a:gd name="T52" fmla="*/ 1 w 529"/>
                <a:gd name="T53" fmla="*/ 3 h 527"/>
                <a:gd name="T54" fmla="*/ 1 w 529"/>
                <a:gd name="T55" fmla="*/ 3 h 527"/>
                <a:gd name="T56" fmla="*/ 0 w 529"/>
                <a:gd name="T57" fmla="*/ 3 h 527"/>
                <a:gd name="T58" fmla="*/ 0 w 529"/>
                <a:gd name="T59" fmla="*/ 3 h 527"/>
                <a:gd name="T60" fmla="*/ 0 w 529"/>
                <a:gd name="T61" fmla="*/ 3 h 527"/>
                <a:gd name="T62" fmla="*/ 0 w 529"/>
                <a:gd name="T63" fmla="*/ 3 h 527"/>
                <a:gd name="T64" fmla="*/ 0 w 529"/>
                <a:gd name="T65" fmla="*/ 3 h 527"/>
                <a:gd name="T66" fmla="*/ 0 w 529"/>
                <a:gd name="T67" fmla="*/ 3 h 527"/>
                <a:gd name="T68" fmla="*/ 0 w 529"/>
                <a:gd name="T69" fmla="*/ 4 h 527"/>
                <a:gd name="T70" fmla="*/ 0 w 529"/>
                <a:gd name="T71" fmla="*/ 4 h 527"/>
                <a:gd name="T72" fmla="*/ 0 w 529"/>
                <a:gd name="T73" fmla="*/ 5 h 527"/>
                <a:gd name="T74" fmla="*/ 0 w 529"/>
                <a:gd name="T75" fmla="*/ 6 h 527"/>
                <a:gd name="T76" fmla="*/ 0 w 529"/>
                <a:gd name="T77" fmla="*/ 7 h 527"/>
                <a:gd name="T78" fmla="*/ 0 w 529"/>
                <a:gd name="T79" fmla="*/ 8 h 527"/>
                <a:gd name="T80" fmla="*/ 0 w 529"/>
                <a:gd name="T81" fmla="*/ 9 h 527"/>
                <a:gd name="T82" fmla="*/ 3 w 529"/>
                <a:gd name="T83" fmla="*/ 4 h 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9"/>
                <a:gd name="T127" fmla="*/ 0 h 527"/>
                <a:gd name="T128" fmla="*/ 529 w 529"/>
                <a:gd name="T129" fmla="*/ 527 h 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9" h="527">
                  <a:moveTo>
                    <a:pt x="529" y="216"/>
                  </a:moveTo>
                  <a:lnTo>
                    <a:pt x="510" y="187"/>
                  </a:lnTo>
                  <a:lnTo>
                    <a:pt x="490" y="158"/>
                  </a:lnTo>
                  <a:lnTo>
                    <a:pt x="469" y="133"/>
                  </a:lnTo>
                  <a:lnTo>
                    <a:pt x="449" y="109"/>
                  </a:lnTo>
                  <a:lnTo>
                    <a:pt x="427" y="87"/>
                  </a:lnTo>
                  <a:lnTo>
                    <a:pt x="405" y="68"/>
                  </a:lnTo>
                  <a:lnTo>
                    <a:pt x="383" y="51"/>
                  </a:lnTo>
                  <a:lnTo>
                    <a:pt x="361" y="36"/>
                  </a:lnTo>
                  <a:lnTo>
                    <a:pt x="338" y="24"/>
                  </a:lnTo>
                  <a:lnTo>
                    <a:pt x="316" y="14"/>
                  </a:lnTo>
                  <a:lnTo>
                    <a:pt x="296" y="7"/>
                  </a:lnTo>
                  <a:lnTo>
                    <a:pt x="276" y="2"/>
                  </a:lnTo>
                  <a:lnTo>
                    <a:pt x="257" y="0"/>
                  </a:lnTo>
                  <a:lnTo>
                    <a:pt x="238" y="2"/>
                  </a:lnTo>
                  <a:lnTo>
                    <a:pt x="219" y="7"/>
                  </a:lnTo>
                  <a:lnTo>
                    <a:pt x="204" y="14"/>
                  </a:lnTo>
                  <a:lnTo>
                    <a:pt x="191" y="23"/>
                  </a:lnTo>
                  <a:lnTo>
                    <a:pt x="180" y="34"/>
                  </a:lnTo>
                  <a:lnTo>
                    <a:pt x="170" y="48"/>
                  </a:lnTo>
                  <a:lnTo>
                    <a:pt x="163" y="63"/>
                  </a:lnTo>
                  <a:lnTo>
                    <a:pt x="157" y="79"/>
                  </a:lnTo>
                  <a:lnTo>
                    <a:pt x="151" y="97"/>
                  </a:lnTo>
                  <a:lnTo>
                    <a:pt x="150" y="118"/>
                  </a:lnTo>
                  <a:lnTo>
                    <a:pt x="148" y="138"/>
                  </a:lnTo>
                  <a:lnTo>
                    <a:pt x="134" y="135"/>
                  </a:lnTo>
                  <a:lnTo>
                    <a:pt x="123" y="133"/>
                  </a:lnTo>
                  <a:lnTo>
                    <a:pt x="109" y="131"/>
                  </a:lnTo>
                  <a:lnTo>
                    <a:pt x="97" y="131"/>
                  </a:lnTo>
                  <a:lnTo>
                    <a:pt x="85" y="133"/>
                  </a:lnTo>
                  <a:lnTo>
                    <a:pt x="75" y="136"/>
                  </a:lnTo>
                  <a:lnTo>
                    <a:pt x="63" y="140"/>
                  </a:lnTo>
                  <a:lnTo>
                    <a:pt x="53" y="145"/>
                  </a:lnTo>
                  <a:lnTo>
                    <a:pt x="27" y="169"/>
                  </a:lnTo>
                  <a:lnTo>
                    <a:pt x="9" y="203"/>
                  </a:lnTo>
                  <a:lnTo>
                    <a:pt x="0" y="245"/>
                  </a:lnTo>
                  <a:lnTo>
                    <a:pt x="0" y="294"/>
                  </a:lnTo>
                  <a:lnTo>
                    <a:pt x="7" y="349"/>
                  </a:lnTo>
                  <a:lnTo>
                    <a:pt x="24" y="407"/>
                  </a:lnTo>
                  <a:lnTo>
                    <a:pt x="48" y="466"/>
                  </a:lnTo>
                  <a:lnTo>
                    <a:pt x="80" y="527"/>
                  </a:lnTo>
                  <a:lnTo>
                    <a:pt x="529" y="2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5" name="Freeform 39"/>
            <p:cNvSpPr>
              <a:spLocks/>
            </p:cNvSpPr>
            <p:nvPr/>
          </p:nvSpPr>
          <p:spPr bwMode="auto">
            <a:xfrm>
              <a:off x="2456" y="1335"/>
              <a:ext cx="254" cy="285"/>
            </a:xfrm>
            <a:custGeom>
              <a:avLst/>
              <a:gdLst>
                <a:gd name="T0" fmla="*/ 1 w 584"/>
                <a:gd name="T1" fmla="*/ 1 h 570"/>
                <a:gd name="T2" fmla="*/ 1 w 584"/>
                <a:gd name="T3" fmla="*/ 1 h 570"/>
                <a:gd name="T4" fmla="*/ 1 w 584"/>
                <a:gd name="T5" fmla="*/ 1 h 570"/>
                <a:gd name="T6" fmla="*/ 1 w 584"/>
                <a:gd name="T7" fmla="*/ 1 h 570"/>
                <a:gd name="T8" fmla="*/ 1 w 584"/>
                <a:gd name="T9" fmla="*/ 2 h 570"/>
                <a:gd name="T10" fmla="*/ 1 w 584"/>
                <a:gd name="T11" fmla="*/ 2 h 570"/>
                <a:gd name="T12" fmla="*/ 0 w 584"/>
                <a:gd name="T13" fmla="*/ 2 h 570"/>
                <a:gd name="T14" fmla="*/ 0 w 584"/>
                <a:gd name="T15" fmla="*/ 2 h 570"/>
                <a:gd name="T16" fmla="*/ 0 w 584"/>
                <a:gd name="T17" fmla="*/ 2 h 570"/>
                <a:gd name="T18" fmla="*/ 0 w 584"/>
                <a:gd name="T19" fmla="*/ 2 h 570"/>
                <a:gd name="T20" fmla="*/ 0 w 584"/>
                <a:gd name="T21" fmla="*/ 3 h 570"/>
                <a:gd name="T22" fmla="*/ 0 w 584"/>
                <a:gd name="T23" fmla="*/ 3 h 570"/>
                <a:gd name="T24" fmla="*/ 0 w 584"/>
                <a:gd name="T25" fmla="*/ 4 h 570"/>
                <a:gd name="T26" fmla="*/ 0 w 584"/>
                <a:gd name="T27" fmla="*/ 5 h 570"/>
                <a:gd name="T28" fmla="*/ 0 w 584"/>
                <a:gd name="T29" fmla="*/ 6 h 570"/>
                <a:gd name="T30" fmla="*/ 0 w 584"/>
                <a:gd name="T31" fmla="*/ 9 h 570"/>
                <a:gd name="T32" fmla="*/ 1 w 584"/>
                <a:gd name="T33" fmla="*/ 9 h 570"/>
                <a:gd name="T34" fmla="*/ 0 w 584"/>
                <a:gd name="T35" fmla="*/ 7 h 570"/>
                <a:gd name="T36" fmla="*/ 0 w 584"/>
                <a:gd name="T37" fmla="*/ 6 h 570"/>
                <a:gd name="T38" fmla="*/ 0 w 584"/>
                <a:gd name="T39" fmla="*/ 4 h 570"/>
                <a:gd name="T40" fmla="*/ 0 w 584"/>
                <a:gd name="T41" fmla="*/ 3 h 570"/>
                <a:gd name="T42" fmla="*/ 0 w 584"/>
                <a:gd name="T43" fmla="*/ 3 h 570"/>
                <a:gd name="T44" fmla="*/ 0 w 584"/>
                <a:gd name="T45" fmla="*/ 3 h 570"/>
                <a:gd name="T46" fmla="*/ 1 w 584"/>
                <a:gd name="T47" fmla="*/ 2 h 570"/>
                <a:gd name="T48" fmla="*/ 1 w 584"/>
                <a:gd name="T49" fmla="*/ 3 h 570"/>
                <a:gd name="T50" fmla="*/ 1 w 584"/>
                <a:gd name="T51" fmla="*/ 2 h 570"/>
                <a:gd name="T52" fmla="*/ 1 w 584"/>
                <a:gd name="T53" fmla="*/ 1 h 570"/>
                <a:gd name="T54" fmla="*/ 2 w 584"/>
                <a:gd name="T55" fmla="*/ 1 h 570"/>
                <a:gd name="T56" fmla="*/ 2 w 584"/>
                <a:gd name="T57" fmla="*/ 1 h 570"/>
                <a:gd name="T58" fmla="*/ 2 w 584"/>
                <a:gd name="T59" fmla="*/ 1 h 570"/>
                <a:gd name="T60" fmla="*/ 2 w 584"/>
                <a:gd name="T61" fmla="*/ 1 h 570"/>
                <a:gd name="T62" fmla="*/ 3 w 584"/>
                <a:gd name="T63" fmla="*/ 1 h 570"/>
                <a:gd name="T64" fmla="*/ 3 w 584"/>
                <a:gd name="T65" fmla="*/ 1 h 570"/>
                <a:gd name="T66" fmla="*/ 3 w 584"/>
                <a:gd name="T67" fmla="*/ 2 h 570"/>
                <a:gd name="T68" fmla="*/ 3 w 584"/>
                <a:gd name="T69" fmla="*/ 3 h 570"/>
                <a:gd name="T70" fmla="*/ 3 w 584"/>
                <a:gd name="T71" fmla="*/ 4 h 570"/>
                <a:gd name="T72" fmla="*/ 4 w 584"/>
                <a:gd name="T73" fmla="*/ 3 h 570"/>
                <a:gd name="T74" fmla="*/ 3 w 584"/>
                <a:gd name="T75" fmla="*/ 2 h 570"/>
                <a:gd name="T76" fmla="*/ 3 w 584"/>
                <a:gd name="T77" fmla="*/ 1 h 570"/>
                <a:gd name="T78" fmla="*/ 3 w 584"/>
                <a:gd name="T79" fmla="*/ 1 h 570"/>
                <a:gd name="T80" fmla="*/ 3 w 584"/>
                <a:gd name="T81" fmla="*/ 1 h 570"/>
                <a:gd name="T82" fmla="*/ 2 w 584"/>
                <a:gd name="T83" fmla="*/ 1 h 570"/>
                <a:gd name="T84" fmla="*/ 2 w 584"/>
                <a:gd name="T85" fmla="*/ 0 h 570"/>
                <a:gd name="T86" fmla="*/ 2 w 584"/>
                <a:gd name="T87" fmla="*/ 1 h 5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84"/>
                <a:gd name="T133" fmla="*/ 0 h 570"/>
                <a:gd name="T134" fmla="*/ 584 w 584"/>
                <a:gd name="T135" fmla="*/ 570 h 5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84" h="570">
                  <a:moveTo>
                    <a:pt x="219" y="17"/>
                  </a:moveTo>
                  <a:lnTo>
                    <a:pt x="205" y="25"/>
                  </a:lnTo>
                  <a:lnTo>
                    <a:pt x="193" y="37"/>
                  </a:lnTo>
                  <a:lnTo>
                    <a:pt x="183" y="49"/>
                  </a:lnTo>
                  <a:lnTo>
                    <a:pt x="175" y="62"/>
                  </a:lnTo>
                  <a:lnTo>
                    <a:pt x="166" y="78"/>
                  </a:lnTo>
                  <a:lnTo>
                    <a:pt x="159" y="93"/>
                  </a:lnTo>
                  <a:lnTo>
                    <a:pt x="154" y="112"/>
                  </a:lnTo>
                  <a:lnTo>
                    <a:pt x="151" y="130"/>
                  </a:lnTo>
                  <a:lnTo>
                    <a:pt x="139" y="130"/>
                  </a:lnTo>
                  <a:lnTo>
                    <a:pt x="129" y="130"/>
                  </a:lnTo>
                  <a:lnTo>
                    <a:pt x="117" y="130"/>
                  </a:lnTo>
                  <a:lnTo>
                    <a:pt x="107" y="132"/>
                  </a:lnTo>
                  <a:lnTo>
                    <a:pt x="96" y="135"/>
                  </a:lnTo>
                  <a:lnTo>
                    <a:pt x="86" y="139"/>
                  </a:lnTo>
                  <a:lnTo>
                    <a:pt x="76" y="142"/>
                  </a:lnTo>
                  <a:lnTo>
                    <a:pt x="68" y="147"/>
                  </a:lnTo>
                  <a:lnTo>
                    <a:pt x="57" y="154"/>
                  </a:lnTo>
                  <a:lnTo>
                    <a:pt x="47" y="164"/>
                  </a:lnTo>
                  <a:lnTo>
                    <a:pt x="37" y="175"/>
                  </a:lnTo>
                  <a:lnTo>
                    <a:pt x="30" y="185"/>
                  </a:lnTo>
                  <a:lnTo>
                    <a:pt x="22" y="197"/>
                  </a:lnTo>
                  <a:lnTo>
                    <a:pt x="17" y="210"/>
                  </a:lnTo>
                  <a:lnTo>
                    <a:pt x="11" y="224"/>
                  </a:lnTo>
                  <a:lnTo>
                    <a:pt x="6" y="239"/>
                  </a:lnTo>
                  <a:lnTo>
                    <a:pt x="1" y="273"/>
                  </a:lnTo>
                  <a:lnTo>
                    <a:pt x="0" y="312"/>
                  </a:lnTo>
                  <a:lnTo>
                    <a:pt x="3" y="351"/>
                  </a:lnTo>
                  <a:lnTo>
                    <a:pt x="10" y="394"/>
                  </a:lnTo>
                  <a:lnTo>
                    <a:pt x="23" y="438"/>
                  </a:lnTo>
                  <a:lnTo>
                    <a:pt x="39" y="482"/>
                  </a:lnTo>
                  <a:lnTo>
                    <a:pt x="59" y="526"/>
                  </a:lnTo>
                  <a:lnTo>
                    <a:pt x="85" y="570"/>
                  </a:lnTo>
                  <a:lnTo>
                    <a:pt x="136" y="540"/>
                  </a:lnTo>
                  <a:lnTo>
                    <a:pt x="113" y="501"/>
                  </a:lnTo>
                  <a:lnTo>
                    <a:pt x="96" y="462"/>
                  </a:lnTo>
                  <a:lnTo>
                    <a:pt x="81" y="423"/>
                  </a:lnTo>
                  <a:lnTo>
                    <a:pt x="69" y="385"/>
                  </a:lnTo>
                  <a:lnTo>
                    <a:pt x="62" y="350"/>
                  </a:lnTo>
                  <a:lnTo>
                    <a:pt x="59" y="314"/>
                  </a:lnTo>
                  <a:lnTo>
                    <a:pt x="59" y="282"/>
                  </a:lnTo>
                  <a:lnTo>
                    <a:pt x="64" y="253"/>
                  </a:lnTo>
                  <a:lnTo>
                    <a:pt x="71" y="234"/>
                  </a:lnTo>
                  <a:lnTo>
                    <a:pt x="79" y="219"/>
                  </a:lnTo>
                  <a:lnTo>
                    <a:pt x="90" y="207"/>
                  </a:lnTo>
                  <a:lnTo>
                    <a:pt x="102" y="198"/>
                  </a:lnTo>
                  <a:lnTo>
                    <a:pt x="115" y="192"/>
                  </a:lnTo>
                  <a:lnTo>
                    <a:pt x="132" y="190"/>
                  </a:lnTo>
                  <a:lnTo>
                    <a:pt x="149" y="190"/>
                  </a:lnTo>
                  <a:lnTo>
                    <a:pt x="170" y="195"/>
                  </a:lnTo>
                  <a:lnTo>
                    <a:pt x="207" y="205"/>
                  </a:lnTo>
                  <a:lnTo>
                    <a:pt x="209" y="166"/>
                  </a:lnTo>
                  <a:lnTo>
                    <a:pt x="212" y="132"/>
                  </a:lnTo>
                  <a:lnTo>
                    <a:pt x="219" y="105"/>
                  </a:lnTo>
                  <a:lnTo>
                    <a:pt x="232" y="83"/>
                  </a:lnTo>
                  <a:lnTo>
                    <a:pt x="249" y="68"/>
                  </a:lnTo>
                  <a:lnTo>
                    <a:pt x="261" y="62"/>
                  </a:lnTo>
                  <a:lnTo>
                    <a:pt x="275" y="59"/>
                  </a:lnTo>
                  <a:lnTo>
                    <a:pt x="289" y="59"/>
                  </a:lnTo>
                  <a:lnTo>
                    <a:pt x="306" y="61"/>
                  </a:lnTo>
                  <a:lnTo>
                    <a:pt x="323" y="64"/>
                  </a:lnTo>
                  <a:lnTo>
                    <a:pt x="340" y="71"/>
                  </a:lnTo>
                  <a:lnTo>
                    <a:pt x="358" y="79"/>
                  </a:lnTo>
                  <a:lnTo>
                    <a:pt x="379" y="91"/>
                  </a:lnTo>
                  <a:lnTo>
                    <a:pt x="397" y="105"/>
                  </a:lnTo>
                  <a:lnTo>
                    <a:pt x="418" y="120"/>
                  </a:lnTo>
                  <a:lnTo>
                    <a:pt x="438" y="137"/>
                  </a:lnTo>
                  <a:lnTo>
                    <a:pt x="457" y="158"/>
                  </a:lnTo>
                  <a:lnTo>
                    <a:pt x="477" y="180"/>
                  </a:lnTo>
                  <a:lnTo>
                    <a:pt x="496" y="205"/>
                  </a:lnTo>
                  <a:lnTo>
                    <a:pt x="515" y="231"/>
                  </a:lnTo>
                  <a:lnTo>
                    <a:pt x="533" y="260"/>
                  </a:lnTo>
                  <a:lnTo>
                    <a:pt x="584" y="229"/>
                  </a:lnTo>
                  <a:lnTo>
                    <a:pt x="564" y="197"/>
                  </a:lnTo>
                  <a:lnTo>
                    <a:pt x="542" y="166"/>
                  </a:lnTo>
                  <a:lnTo>
                    <a:pt x="520" y="137"/>
                  </a:lnTo>
                  <a:lnTo>
                    <a:pt x="496" y="112"/>
                  </a:lnTo>
                  <a:lnTo>
                    <a:pt x="472" y="88"/>
                  </a:lnTo>
                  <a:lnTo>
                    <a:pt x="448" y="68"/>
                  </a:lnTo>
                  <a:lnTo>
                    <a:pt x="423" y="49"/>
                  </a:lnTo>
                  <a:lnTo>
                    <a:pt x="399" y="34"/>
                  </a:lnTo>
                  <a:lnTo>
                    <a:pt x="374" y="20"/>
                  </a:lnTo>
                  <a:lnTo>
                    <a:pt x="350" y="10"/>
                  </a:lnTo>
                  <a:lnTo>
                    <a:pt x="326" y="3"/>
                  </a:lnTo>
                  <a:lnTo>
                    <a:pt x="302" y="0"/>
                  </a:lnTo>
                  <a:lnTo>
                    <a:pt x="280" y="0"/>
                  </a:lnTo>
                  <a:lnTo>
                    <a:pt x="258" y="1"/>
                  </a:lnTo>
                  <a:lnTo>
                    <a:pt x="238" y="6"/>
                  </a:lnTo>
                  <a:lnTo>
                    <a:pt x="21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6" name="Freeform 40"/>
            <p:cNvSpPr>
              <a:spLocks/>
            </p:cNvSpPr>
            <p:nvPr/>
          </p:nvSpPr>
          <p:spPr bwMode="auto">
            <a:xfrm>
              <a:off x="2464" y="1406"/>
              <a:ext cx="206" cy="160"/>
            </a:xfrm>
            <a:custGeom>
              <a:avLst/>
              <a:gdLst>
                <a:gd name="T0" fmla="*/ 0 w 474"/>
                <a:gd name="T1" fmla="*/ 5 h 320"/>
                <a:gd name="T2" fmla="*/ 0 w 474"/>
                <a:gd name="T3" fmla="*/ 5 h 320"/>
                <a:gd name="T4" fmla="*/ 0 w 474"/>
                <a:gd name="T5" fmla="*/ 5 h 320"/>
                <a:gd name="T6" fmla="*/ 0 w 474"/>
                <a:gd name="T7" fmla="*/ 5 h 320"/>
                <a:gd name="T8" fmla="*/ 0 w 474"/>
                <a:gd name="T9" fmla="*/ 5 h 320"/>
                <a:gd name="T10" fmla="*/ 0 w 474"/>
                <a:gd name="T11" fmla="*/ 5 h 320"/>
                <a:gd name="T12" fmla="*/ 0 w 474"/>
                <a:gd name="T13" fmla="*/ 5 h 320"/>
                <a:gd name="T14" fmla="*/ 1 w 474"/>
                <a:gd name="T15" fmla="*/ 3 h 320"/>
                <a:gd name="T16" fmla="*/ 1 w 474"/>
                <a:gd name="T17" fmla="*/ 3 h 320"/>
                <a:gd name="T18" fmla="*/ 1 w 474"/>
                <a:gd name="T19" fmla="*/ 3 h 320"/>
                <a:gd name="T20" fmla="*/ 1 w 474"/>
                <a:gd name="T21" fmla="*/ 3 h 320"/>
                <a:gd name="T22" fmla="*/ 2 w 474"/>
                <a:gd name="T23" fmla="*/ 3 h 320"/>
                <a:gd name="T24" fmla="*/ 2 w 474"/>
                <a:gd name="T25" fmla="*/ 3 h 320"/>
                <a:gd name="T26" fmla="*/ 2 w 474"/>
                <a:gd name="T27" fmla="*/ 1 h 320"/>
                <a:gd name="T28" fmla="*/ 3 w 474"/>
                <a:gd name="T29" fmla="*/ 1 h 320"/>
                <a:gd name="T30" fmla="*/ 3 w 474"/>
                <a:gd name="T31" fmla="*/ 1 h 320"/>
                <a:gd name="T32" fmla="*/ 3 w 474"/>
                <a:gd name="T33" fmla="*/ 1 h 320"/>
                <a:gd name="T34" fmla="*/ 3 w 474"/>
                <a:gd name="T35" fmla="*/ 1 h 320"/>
                <a:gd name="T36" fmla="*/ 3 w 474"/>
                <a:gd name="T37" fmla="*/ 0 h 320"/>
                <a:gd name="T38" fmla="*/ 3 w 474"/>
                <a:gd name="T39" fmla="*/ 1 h 320"/>
                <a:gd name="T40" fmla="*/ 3 w 474"/>
                <a:gd name="T41" fmla="*/ 1 h 320"/>
                <a:gd name="T42" fmla="*/ 2 w 474"/>
                <a:gd name="T43" fmla="*/ 1 h 320"/>
                <a:gd name="T44" fmla="*/ 2 w 474"/>
                <a:gd name="T45" fmla="*/ 1 h 320"/>
                <a:gd name="T46" fmla="*/ 2 w 474"/>
                <a:gd name="T47" fmla="*/ 1 h 320"/>
                <a:gd name="T48" fmla="*/ 1 w 474"/>
                <a:gd name="T49" fmla="*/ 1 h 320"/>
                <a:gd name="T50" fmla="*/ 1 w 474"/>
                <a:gd name="T51" fmla="*/ 3 h 320"/>
                <a:gd name="T52" fmla="*/ 1 w 474"/>
                <a:gd name="T53" fmla="*/ 3 h 320"/>
                <a:gd name="T54" fmla="*/ 1 w 474"/>
                <a:gd name="T55" fmla="*/ 3 h 320"/>
                <a:gd name="T56" fmla="*/ 0 w 474"/>
                <a:gd name="T57" fmla="*/ 3 h 320"/>
                <a:gd name="T58" fmla="*/ 0 w 474"/>
                <a:gd name="T59" fmla="*/ 3 h 320"/>
                <a:gd name="T60" fmla="*/ 0 w 474"/>
                <a:gd name="T61" fmla="*/ 3 h 320"/>
                <a:gd name="T62" fmla="*/ 0 w 474"/>
                <a:gd name="T63" fmla="*/ 3 h 320"/>
                <a:gd name="T64" fmla="*/ 0 w 474"/>
                <a:gd name="T65" fmla="*/ 5 h 320"/>
                <a:gd name="T66" fmla="*/ 0 w 474"/>
                <a:gd name="T67" fmla="*/ 5 h 320"/>
                <a:gd name="T68" fmla="*/ 0 w 474"/>
                <a:gd name="T69" fmla="*/ 5 h 320"/>
                <a:gd name="T70" fmla="*/ 0 w 474"/>
                <a:gd name="T71" fmla="*/ 5 h 3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74"/>
                <a:gd name="T109" fmla="*/ 0 h 320"/>
                <a:gd name="T110" fmla="*/ 474 w 474"/>
                <a:gd name="T111" fmla="*/ 320 h 3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74" h="320">
                  <a:moveTo>
                    <a:pt x="42" y="320"/>
                  </a:moveTo>
                  <a:lnTo>
                    <a:pt x="42" y="320"/>
                  </a:lnTo>
                  <a:lnTo>
                    <a:pt x="46" y="316"/>
                  </a:lnTo>
                  <a:lnTo>
                    <a:pt x="53" y="310"/>
                  </a:lnTo>
                  <a:lnTo>
                    <a:pt x="64" y="299"/>
                  </a:lnTo>
                  <a:lnTo>
                    <a:pt x="80" y="286"/>
                  </a:lnTo>
                  <a:lnTo>
                    <a:pt x="98" y="269"/>
                  </a:lnTo>
                  <a:lnTo>
                    <a:pt x="122" y="250"/>
                  </a:lnTo>
                  <a:lnTo>
                    <a:pt x="148" y="230"/>
                  </a:lnTo>
                  <a:lnTo>
                    <a:pt x="177" y="209"/>
                  </a:lnTo>
                  <a:lnTo>
                    <a:pt x="207" y="187"/>
                  </a:lnTo>
                  <a:lnTo>
                    <a:pt x="241" y="165"/>
                  </a:lnTo>
                  <a:lnTo>
                    <a:pt x="277" y="143"/>
                  </a:lnTo>
                  <a:lnTo>
                    <a:pt x="314" y="121"/>
                  </a:lnTo>
                  <a:lnTo>
                    <a:pt x="352" y="102"/>
                  </a:lnTo>
                  <a:lnTo>
                    <a:pt x="393" y="85"/>
                  </a:lnTo>
                  <a:lnTo>
                    <a:pt x="433" y="70"/>
                  </a:lnTo>
                  <a:lnTo>
                    <a:pt x="474" y="58"/>
                  </a:lnTo>
                  <a:lnTo>
                    <a:pt x="461" y="0"/>
                  </a:lnTo>
                  <a:lnTo>
                    <a:pt x="416" y="12"/>
                  </a:lnTo>
                  <a:lnTo>
                    <a:pt x="372" y="29"/>
                  </a:lnTo>
                  <a:lnTo>
                    <a:pt x="330" y="46"/>
                  </a:lnTo>
                  <a:lnTo>
                    <a:pt x="289" y="67"/>
                  </a:lnTo>
                  <a:lnTo>
                    <a:pt x="250" y="89"/>
                  </a:lnTo>
                  <a:lnTo>
                    <a:pt x="212" y="111"/>
                  </a:lnTo>
                  <a:lnTo>
                    <a:pt x="177" y="134"/>
                  </a:lnTo>
                  <a:lnTo>
                    <a:pt x="144" y="157"/>
                  </a:lnTo>
                  <a:lnTo>
                    <a:pt x="114" y="180"/>
                  </a:lnTo>
                  <a:lnTo>
                    <a:pt x="87" y="201"/>
                  </a:lnTo>
                  <a:lnTo>
                    <a:pt x="63" y="221"/>
                  </a:lnTo>
                  <a:lnTo>
                    <a:pt x="42" y="238"/>
                  </a:lnTo>
                  <a:lnTo>
                    <a:pt x="25" y="253"/>
                  </a:lnTo>
                  <a:lnTo>
                    <a:pt x="12" y="265"/>
                  </a:lnTo>
                  <a:lnTo>
                    <a:pt x="3" y="274"/>
                  </a:lnTo>
                  <a:lnTo>
                    <a:pt x="0" y="277"/>
                  </a:lnTo>
                  <a:lnTo>
                    <a:pt x="42" y="3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7" name="Freeform 41"/>
            <p:cNvSpPr>
              <a:spLocks/>
            </p:cNvSpPr>
            <p:nvPr/>
          </p:nvSpPr>
          <p:spPr bwMode="auto">
            <a:xfrm>
              <a:off x="2429" y="1411"/>
              <a:ext cx="372" cy="300"/>
            </a:xfrm>
            <a:custGeom>
              <a:avLst/>
              <a:gdLst>
                <a:gd name="T0" fmla="*/ 5 w 855"/>
                <a:gd name="T1" fmla="*/ 2 h 600"/>
                <a:gd name="T2" fmla="*/ 6 w 855"/>
                <a:gd name="T3" fmla="*/ 1 h 600"/>
                <a:gd name="T4" fmla="*/ 6 w 855"/>
                <a:gd name="T5" fmla="*/ 1 h 600"/>
                <a:gd name="T6" fmla="*/ 6 w 855"/>
                <a:gd name="T7" fmla="*/ 1 h 600"/>
                <a:gd name="T8" fmla="*/ 6 w 855"/>
                <a:gd name="T9" fmla="*/ 1 h 600"/>
                <a:gd name="T10" fmla="*/ 6 w 855"/>
                <a:gd name="T11" fmla="*/ 1 h 600"/>
                <a:gd name="T12" fmla="*/ 6 w 855"/>
                <a:gd name="T13" fmla="*/ 0 h 600"/>
                <a:gd name="T14" fmla="*/ 5 w 855"/>
                <a:gd name="T15" fmla="*/ 1 h 600"/>
                <a:gd name="T16" fmla="*/ 5 w 855"/>
                <a:gd name="T17" fmla="*/ 1 h 600"/>
                <a:gd name="T18" fmla="*/ 4 w 855"/>
                <a:gd name="T19" fmla="*/ 1 h 600"/>
                <a:gd name="T20" fmla="*/ 4 w 855"/>
                <a:gd name="T21" fmla="*/ 1 h 600"/>
                <a:gd name="T22" fmla="*/ 3 w 855"/>
                <a:gd name="T23" fmla="*/ 1 h 600"/>
                <a:gd name="T24" fmla="*/ 3 w 855"/>
                <a:gd name="T25" fmla="*/ 2 h 600"/>
                <a:gd name="T26" fmla="*/ 3 w 855"/>
                <a:gd name="T27" fmla="*/ 2 h 600"/>
                <a:gd name="T28" fmla="*/ 3 w 855"/>
                <a:gd name="T29" fmla="*/ 3 h 600"/>
                <a:gd name="T30" fmla="*/ 2 w 855"/>
                <a:gd name="T31" fmla="*/ 3 h 600"/>
                <a:gd name="T32" fmla="*/ 2 w 855"/>
                <a:gd name="T33" fmla="*/ 5 h 600"/>
                <a:gd name="T34" fmla="*/ 1 w 855"/>
                <a:gd name="T35" fmla="*/ 5 h 600"/>
                <a:gd name="T36" fmla="*/ 1 w 855"/>
                <a:gd name="T37" fmla="*/ 6 h 600"/>
                <a:gd name="T38" fmla="*/ 0 w 855"/>
                <a:gd name="T39" fmla="*/ 7 h 600"/>
                <a:gd name="T40" fmla="*/ 0 w 855"/>
                <a:gd name="T41" fmla="*/ 9 h 600"/>
                <a:gd name="T42" fmla="*/ 0 w 855"/>
                <a:gd name="T43" fmla="*/ 9 h 600"/>
                <a:gd name="T44" fmla="*/ 0 w 855"/>
                <a:gd name="T45" fmla="*/ 9 h 600"/>
                <a:gd name="T46" fmla="*/ 0 w 855"/>
                <a:gd name="T47" fmla="*/ 9 h 600"/>
                <a:gd name="T48" fmla="*/ 0 w 855"/>
                <a:gd name="T49" fmla="*/ 9 h 600"/>
                <a:gd name="T50" fmla="*/ 1 w 855"/>
                <a:gd name="T51" fmla="*/ 9 h 600"/>
                <a:gd name="T52" fmla="*/ 1 w 855"/>
                <a:gd name="T53" fmla="*/ 7 h 600"/>
                <a:gd name="T54" fmla="*/ 1 w 855"/>
                <a:gd name="T55" fmla="*/ 9 h 600"/>
                <a:gd name="T56" fmla="*/ 0 w 855"/>
                <a:gd name="T57" fmla="*/ 9 h 600"/>
                <a:gd name="T58" fmla="*/ 0 w 855"/>
                <a:gd name="T59" fmla="*/ 9 h 600"/>
                <a:gd name="T60" fmla="*/ 0 w 855"/>
                <a:gd name="T61" fmla="*/ 9 h 600"/>
                <a:gd name="T62" fmla="*/ 0 w 855"/>
                <a:gd name="T63" fmla="*/ 9 h 600"/>
                <a:gd name="T64" fmla="*/ 0 w 855"/>
                <a:gd name="T65" fmla="*/ 9 h 600"/>
                <a:gd name="T66" fmla="*/ 0 w 855"/>
                <a:gd name="T67" fmla="*/ 9 h 600"/>
                <a:gd name="T68" fmla="*/ 0 w 855"/>
                <a:gd name="T69" fmla="*/ 9 h 600"/>
                <a:gd name="T70" fmla="*/ 0 w 855"/>
                <a:gd name="T71" fmla="*/ 9 h 600"/>
                <a:gd name="T72" fmla="*/ 0 w 855"/>
                <a:gd name="T73" fmla="*/ 9 h 600"/>
                <a:gd name="T74" fmla="*/ 1 w 855"/>
                <a:gd name="T75" fmla="*/ 7 h 600"/>
                <a:gd name="T76" fmla="*/ 1 w 855"/>
                <a:gd name="T77" fmla="*/ 7 h 600"/>
                <a:gd name="T78" fmla="*/ 1 w 855"/>
                <a:gd name="T79" fmla="*/ 6 h 600"/>
                <a:gd name="T80" fmla="*/ 2 w 855"/>
                <a:gd name="T81" fmla="*/ 5 h 600"/>
                <a:gd name="T82" fmla="*/ 2 w 855"/>
                <a:gd name="T83" fmla="*/ 5 h 600"/>
                <a:gd name="T84" fmla="*/ 3 w 855"/>
                <a:gd name="T85" fmla="*/ 3 h 600"/>
                <a:gd name="T86" fmla="*/ 3 w 855"/>
                <a:gd name="T87" fmla="*/ 3 h 600"/>
                <a:gd name="T88" fmla="*/ 4 w 855"/>
                <a:gd name="T89" fmla="*/ 2 h 600"/>
                <a:gd name="T90" fmla="*/ 4 w 855"/>
                <a:gd name="T91" fmla="*/ 1 h 600"/>
                <a:gd name="T92" fmla="*/ 4 w 855"/>
                <a:gd name="T93" fmla="*/ 1 h 600"/>
                <a:gd name="T94" fmla="*/ 5 w 855"/>
                <a:gd name="T95" fmla="*/ 1 h 600"/>
                <a:gd name="T96" fmla="*/ 5 w 855"/>
                <a:gd name="T97" fmla="*/ 1 h 600"/>
                <a:gd name="T98" fmla="*/ 5 w 855"/>
                <a:gd name="T99" fmla="*/ 1 h 600"/>
                <a:gd name="T100" fmla="*/ 6 w 855"/>
                <a:gd name="T101" fmla="*/ 1 h 600"/>
                <a:gd name="T102" fmla="*/ 6 w 855"/>
                <a:gd name="T103" fmla="*/ 1 h 600"/>
                <a:gd name="T104" fmla="*/ 6 w 855"/>
                <a:gd name="T105" fmla="*/ 1 h 600"/>
                <a:gd name="T106" fmla="*/ 6 w 855"/>
                <a:gd name="T107" fmla="*/ 1 h 600"/>
                <a:gd name="T108" fmla="*/ 6 w 855"/>
                <a:gd name="T109" fmla="*/ 1 h 600"/>
                <a:gd name="T110" fmla="*/ 5 w 855"/>
                <a:gd name="T111" fmla="*/ 1 h 600"/>
                <a:gd name="T112" fmla="*/ 5 w 855"/>
                <a:gd name="T113" fmla="*/ 1 h 600"/>
                <a:gd name="T114" fmla="*/ 5 w 855"/>
                <a:gd name="T115" fmla="*/ 1 h 600"/>
                <a:gd name="T116" fmla="*/ 5 w 855"/>
                <a:gd name="T117" fmla="*/ 2 h 6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55"/>
                <a:gd name="T178" fmla="*/ 0 h 600"/>
                <a:gd name="T179" fmla="*/ 855 w 855"/>
                <a:gd name="T180" fmla="*/ 600 h 6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55" h="600">
                  <a:moveTo>
                    <a:pt x="762" y="187"/>
                  </a:moveTo>
                  <a:lnTo>
                    <a:pt x="791" y="158"/>
                  </a:lnTo>
                  <a:lnTo>
                    <a:pt x="813" y="133"/>
                  </a:lnTo>
                  <a:lnTo>
                    <a:pt x="832" y="111"/>
                  </a:lnTo>
                  <a:lnTo>
                    <a:pt x="843" y="89"/>
                  </a:lnTo>
                  <a:lnTo>
                    <a:pt x="852" y="70"/>
                  </a:lnTo>
                  <a:lnTo>
                    <a:pt x="855" y="53"/>
                  </a:lnTo>
                  <a:lnTo>
                    <a:pt x="854" y="38"/>
                  </a:lnTo>
                  <a:lnTo>
                    <a:pt x="847" y="24"/>
                  </a:lnTo>
                  <a:lnTo>
                    <a:pt x="842" y="17"/>
                  </a:lnTo>
                  <a:lnTo>
                    <a:pt x="835" y="11"/>
                  </a:lnTo>
                  <a:lnTo>
                    <a:pt x="825" y="6"/>
                  </a:lnTo>
                  <a:lnTo>
                    <a:pt x="813" y="2"/>
                  </a:lnTo>
                  <a:lnTo>
                    <a:pt x="798" y="0"/>
                  </a:lnTo>
                  <a:lnTo>
                    <a:pt x="779" y="2"/>
                  </a:lnTo>
                  <a:lnTo>
                    <a:pt x="758" y="6"/>
                  </a:lnTo>
                  <a:lnTo>
                    <a:pt x="735" y="12"/>
                  </a:lnTo>
                  <a:lnTo>
                    <a:pt x="709" y="19"/>
                  </a:lnTo>
                  <a:lnTo>
                    <a:pt x="682" y="29"/>
                  </a:lnTo>
                  <a:lnTo>
                    <a:pt x="653" y="41"/>
                  </a:lnTo>
                  <a:lnTo>
                    <a:pt x="624" y="55"/>
                  </a:lnTo>
                  <a:lnTo>
                    <a:pt x="592" y="70"/>
                  </a:lnTo>
                  <a:lnTo>
                    <a:pt x="559" y="87"/>
                  </a:lnTo>
                  <a:lnTo>
                    <a:pt x="527" y="104"/>
                  </a:lnTo>
                  <a:lnTo>
                    <a:pt x="495" y="123"/>
                  </a:lnTo>
                  <a:lnTo>
                    <a:pt x="461" y="143"/>
                  </a:lnTo>
                  <a:lnTo>
                    <a:pt x="429" y="164"/>
                  </a:lnTo>
                  <a:lnTo>
                    <a:pt x="396" y="184"/>
                  </a:lnTo>
                  <a:lnTo>
                    <a:pt x="364" y="204"/>
                  </a:lnTo>
                  <a:lnTo>
                    <a:pt x="347" y="215"/>
                  </a:lnTo>
                  <a:lnTo>
                    <a:pt x="325" y="230"/>
                  </a:lnTo>
                  <a:lnTo>
                    <a:pt x="299" y="249"/>
                  </a:lnTo>
                  <a:lnTo>
                    <a:pt x="269" y="271"/>
                  </a:lnTo>
                  <a:lnTo>
                    <a:pt x="236" y="294"/>
                  </a:lnTo>
                  <a:lnTo>
                    <a:pt x="204" y="320"/>
                  </a:lnTo>
                  <a:lnTo>
                    <a:pt x="170" y="347"/>
                  </a:lnTo>
                  <a:lnTo>
                    <a:pt x="136" y="374"/>
                  </a:lnTo>
                  <a:lnTo>
                    <a:pt x="104" y="403"/>
                  </a:lnTo>
                  <a:lnTo>
                    <a:pt x="75" y="432"/>
                  </a:lnTo>
                  <a:lnTo>
                    <a:pt x="48" y="461"/>
                  </a:lnTo>
                  <a:lnTo>
                    <a:pt x="27" y="488"/>
                  </a:lnTo>
                  <a:lnTo>
                    <a:pt x="10" y="514"/>
                  </a:lnTo>
                  <a:lnTo>
                    <a:pt x="2" y="537"/>
                  </a:lnTo>
                  <a:lnTo>
                    <a:pt x="0" y="559"/>
                  </a:lnTo>
                  <a:lnTo>
                    <a:pt x="7" y="578"/>
                  </a:lnTo>
                  <a:lnTo>
                    <a:pt x="17" y="588"/>
                  </a:lnTo>
                  <a:lnTo>
                    <a:pt x="31" y="597"/>
                  </a:lnTo>
                  <a:lnTo>
                    <a:pt x="46" y="600"/>
                  </a:lnTo>
                  <a:lnTo>
                    <a:pt x="68" y="600"/>
                  </a:lnTo>
                  <a:lnTo>
                    <a:pt x="92" y="597"/>
                  </a:lnTo>
                  <a:lnTo>
                    <a:pt x="119" y="590"/>
                  </a:lnTo>
                  <a:lnTo>
                    <a:pt x="151" y="580"/>
                  </a:lnTo>
                  <a:lnTo>
                    <a:pt x="189" y="565"/>
                  </a:lnTo>
                  <a:lnTo>
                    <a:pt x="165" y="510"/>
                  </a:lnTo>
                  <a:lnTo>
                    <a:pt x="134" y="522"/>
                  </a:lnTo>
                  <a:lnTo>
                    <a:pt x="109" y="532"/>
                  </a:lnTo>
                  <a:lnTo>
                    <a:pt x="90" y="537"/>
                  </a:lnTo>
                  <a:lnTo>
                    <a:pt x="75" y="541"/>
                  </a:lnTo>
                  <a:lnTo>
                    <a:pt x="63" y="541"/>
                  </a:lnTo>
                  <a:lnTo>
                    <a:pt x="56" y="541"/>
                  </a:lnTo>
                  <a:lnTo>
                    <a:pt x="53" y="541"/>
                  </a:lnTo>
                  <a:lnTo>
                    <a:pt x="51" y="541"/>
                  </a:lnTo>
                  <a:lnTo>
                    <a:pt x="53" y="541"/>
                  </a:lnTo>
                  <a:lnTo>
                    <a:pt x="55" y="542"/>
                  </a:lnTo>
                  <a:lnTo>
                    <a:pt x="55" y="544"/>
                  </a:lnTo>
                  <a:lnTo>
                    <a:pt x="56" y="546"/>
                  </a:lnTo>
                  <a:lnTo>
                    <a:pt x="58" y="548"/>
                  </a:lnTo>
                  <a:lnTo>
                    <a:pt x="58" y="549"/>
                  </a:lnTo>
                  <a:lnTo>
                    <a:pt x="58" y="551"/>
                  </a:lnTo>
                  <a:lnTo>
                    <a:pt x="60" y="546"/>
                  </a:lnTo>
                  <a:lnTo>
                    <a:pt x="63" y="537"/>
                  </a:lnTo>
                  <a:lnTo>
                    <a:pt x="70" y="527"/>
                  </a:lnTo>
                  <a:lnTo>
                    <a:pt x="78" y="515"/>
                  </a:lnTo>
                  <a:lnTo>
                    <a:pt x="90" y="502"/>
                  </a:lnTo>
                  <a:lnTo>
                    <a:pt x="104" y="486"/>
                  </a:lnTo>
                  <a:lnTo>
                    <a:pt x="121" y="469"/>
                  </a:lnTo>
                  <a:lnTo>
                    <a:pt x="141" y="451"/>
                  </a:lnTo>
                  <a:lnTo>
                    <a:pt x="162" y="430"/>
                  </a:lnTo>
                  <a:lnTo>
                    <a:pt x="187" y="410"/>
                  </a:lnTo>
                  <a:lnTo>
                    <a:pt x="214" y="386"/>
                  </a:lnTo>
                  <a:lnTo>
                    <a:pt x="245" y="362"/>
                  </a:lnTo>
                  <a:lnTo>
                    <a:pt x="279" y="337"/>
                  </a:lnTo>
                  <a:lnTo>
                    <a:pt x="315" y="311"/>
                  </a:lnTo>
                  <a:lnTo>
                    <a:pt x="354" y="284"/>
                  </a:lnTo>
                  <a:lnTo>
                    <a:pt x="396" y="255"/>
                  </a:lnTo>
                  <a:lnTo>
                    <a:pt x="439" y="228"/>
                  </a:lnTo>
                  <a:lnTo>
                    <a:pt x="480" y="203"/>
                  </a:lnTo>
                  <a:lnTo>
                    <a:pt x="517" y="179"/>
                  </a:lnTo>
                  <a:lnTo>
                    <a:pt x="554" y="158"/>
                  </a:lnTo>
                  <a:lnTo>
                    <a:pt x="588" y="140"/>
                  </a:lnTo>
                  <a:lnTo>
                    <a:pt x="619" y="123"/>
                  </a:lnTo>
                  <a:lnTo>
                    <a:pt x="650" y="109"/>
                  </a:lnTo>
                  <a:lnTo>
                    <a:pt x="677" y="97"/>
                  </a:lnTo>
                  <a:lnTo>
                    <a:pt x="701" y="85"/>
                  </a:lnTo>
                  <a:lnTo>
                    <a:pt x="724" y="77"/>
                  </a:lnTo>
                  <a:lnTo>
                    <a:pt x="743" y="70"/>
                  </a:lnTo>
                  <a:lnTo>
                    <a:pt x="760" y="65"/>
                  </a:lnTo>
                  <a:lnTo>
                    <a:pt x="775" y="62"/>
                  </a:lnTo>
                  <a:lnTo>
                    <a:pt x="787" y="60"/>
                  </a:lnTo>
                  <a:lnTo>
                    <a:pt x="796" y="60"/>
                  </a:lnTo>
                  <a:lnTo>
                    <a:pt x="803" y="62"/>
                  </a:lnTo>
                  <a:lnTo>
                    <a:pt x="801" y="60"/>
                  </a:lnTo>
                  <a:lnTo>
                    <a:pt x="799" y="58"/>
                  </a:lnTo>
                  <a:lnTo>
                    <a:pt x="798" y="57"/>
                  </a:lnTo>
                  <a:lnTo>
                    <a:pt x="796" y="55"/>
                  </a:lnTo>
                  <a:lnTo>
                    <a:pt x="796" y="53"/>
                  </a:lnTo>
                  <a:lnTo>
                    <a:pt x="796" y="51"/>
                  </a:lnTo>
                  <a:lnTo>
                    <a:pt x="796" y="50"/>
                  </a:lnTo>
                  <a:lnTo>
                    <a:pt x="796" y="51"/>
                  </a:lnTo>
                  <a:lnTo>
                    <a:pt x="794" y="55"/>
                  </a:lnTo>
                  <a:lnTo>
                    <a:pt x="791" y="62"/>
                  </a:lnTo>
                  <a:lnTo>
                    <a:pt x="786" y="72"/>
                  </a:lnTo>
                  <a:lnTo>
                    <a:pt x="775" y="84"/>
                  </a:lnTo>
                  <a:lnTo>
                    <a:pt x="762" y="101"/>
                  </a:lnTo>
                  <a:lnTo>
                    <a:pt x="743" y="121"/>
                  </a:lnTo>
                  <a:lnTo>
                    <a:pt x="719" y="145"/>
                  </a:lnTo>
                  <a:lnTo>
                    <a:pt x="762" y="18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8" name="Freeform 42"/>
            <p:cNvSpPr>
              <a:spLocks/>
            </p:cNvSpPr>
            <p:nvPr/>
          </p:nvSpPr>
          <p:spPr bwMode="auto">
            <a:xfrm>
              <a:off x="2697" y="1749"/>
              <a:ext cx="69" cy="57"/>
            </a:xfrm>
            <a:custGeom>
              <a:avLst/>
              <a:gdLst>
                <a:gd name="T0" fmla="*/ 0 w 160"/>
                <a:gd name="T1" fmla="*/ 1 h 116"/>
                <a:gd name="T2" fmla="*/ 1 w 160"/>
                <a:gd name="T3" fmla="*/ 0 h 116"/>
                <a:gd name="T4" fmla="*/ 1 w 160"/>
                <a:gd name="T5" fmla="*/ 0 h 116"/>
                <a:gd name="T6" fmla="*/ 1 w 160"/>
                <a:gd name="T7" fmla="*/ 0 h 116"/>
                <a:gd name="T8" fmla="*/ 1 w 160"/>
                <a:gd name="T9" fmla="*/ 0 h 116"/>
                <a:gd name="T10" fmla="*/ 1 w 160"/>
                <a:gd name="T11" fmla="*/ 0 h 116"/>
                <a:gd name="T12" fmla="*/ 1 w 160"/>
                <a:gd name="T13" fmla="*/ 0 h 116"/>
                <a:gd name="T14" fmla="*/ 1 w 160"/>
                <a:gd name="T15" fmla="*/ 0 h 116"/>
                <a:gd name="T16" fmla="*/ 1 w 160"/>
                <a:gd name="T17" fmla="*/ 0 h 116"/>
                <a:gd name="T18" fmla="*/ 1 w 160"/>
                <a:gd name="T19" fmla="*/ 0 h 116"/>
                <a:gd name="T20" fmla="*/ 1 w 160"/>
                <a:gd name="T21" fmla="*/ 0 h 116"/>
                <a:gd name="T22" fmla="*/ 1 w 160"/>
                <a:gd name="T23" fmla="*/ 0 h 116"/>
                <a:gd name="T24" fmla="*/ 0 w 160"/>
                <a:gd name="T25" fmla="*/ 0 h 116"/>
                <a:gd name="T26" fmla="*/ 0 w 160"/>
                <a:gd name="T27" fmla="*/ 0 h 116"/>
                <a:gd name="T28" fmla="*/ 0 w 160"/>
                <a:gd name="T29" fmla="*/ 1 h 116"/>
                <a:gd name="T30" fmla="*/ 0 w 160"/>
                <a:gd name="T31" fmla="*/ 1 h 116"/>
                <a:gd name="T32" fmla="*/ 0 w 160"/>
                <a:gd name="T33" fmla="*/ 1 h 116"/>
                <a:gd name="T34" fmla="*/ 0 w 160"/>
                <a:gd name="T35" fmla="*/ 1 h 116"/>
                <a:gd name="T36" fmla="*/ 0 w 160"/>
                <a:gd name="T37" fmla="*/ 1 h 116"/>
                <a:gd name="T38" fmla="*/ 0 w 160"/>
                <a:gd name="T39" fmla="*/ 1 h 116"/>
                <a:gd name="T40" fmla="*/ 0 w 160"/>
                <a:gd name="T41" fmla="*/ 1 h 116"/>
                <a:gd name="T42" fmla="*/ 0 w 160"/>
                <a:gd name="T43" fmla="*/ 1 h 116"/>
                <a:gd name="T44" fmla="*/ 0 w 160"/>
                <a:gd name="T45" fmla="*/ 1 h 1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16"/>
                <a:gd name="T71" fmla="*/ 160 w 160"/>
                <a:gd name="T72" fmla="*/ 116 h 1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16">
                  <a:moveTo>
                    <a:pt x="44" y="112"/>
                  </a:moveTo>
                  <a:lnTo>
                    <a:pt x="144" y="54"/>
                  </a:lnTo>
                  <a:lnTo>
                    <a:pt x="154" y="48"/>
                  </a:lnTo>
                  <a:lnTo>
                    <a:pt x="160" y="37"/>
                  </a:lnTo>
                  <a:lnTo>
                    <a:pt x="160" y="26"/>
                  </a:lnTo>
                  <a:lnTo>
                    <a:pt x="156" y="14"/>
                  </a:lnTo>
                  <a:lnTo>
                    <a:pt x="148" y="5"/>
                  </a:lnTo>
                  <a:lnTo>
                    <a:pt x="139" y="0"/>
                  </a:lnTo>
                  <a:lnTo>
                    <a:pt x="127" y="0"/>
                  </a:lnTo>
                  <a:lnTo>
                    <a:pt x="115" y="3"/>
                  </a:lnTo>
                  <a:lnTo>
                    <a:pt x="15" y="59"/>
                  </a:lnTo>
                  <a:lnTo>
                    <a:pt x="5" y="68"/>
                  </a:lnTo>
                  <a:lnTo>
                    <a:pt x="0" y="76"/>
                  </a:lnTo>
                  <a:lnTo>
                    <a:pt x="0" y="88"/>
                  </a:lnTo>
                  <a:lnTo>
                    <a:pt x="3" y="100"/>
                  </a:lnTo>
                  <a:lnTo>
                    <a:pt x="12" y="109"/>
                  </a:lnTo>
                  <a:lnTo>
                    <a:pt x="22" y="114"/>
                  </a:lnTo>
                  <a:lnTo>
                    <a:pt x="34" y="116"/>
                  </a:lnTo>
                  <a:lnTo>
                    <a:pt x="44" y="1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09" name="Rectangle 43"/>
            <p:cNvSpPr>
              <a:spLocks noChangeArrowheads="1"/>
            </p:cNvSpPr>
            <p:nvPr/>
          </p:nvSpPr>
          <p:spPr bwMode="auto">
            <a:xfrm>
              <a:off x="2075" y="2140"/>
              <a:ext cx="425" cy="40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10" name="Rectangle 44"/>
            <p:cNvSpPr>
              <a:spLocks noChangeArrowheads="1"/>
            </p:cNvSpPr>
            <p:nvPr/>
          </p:nvSpPr>
          <p:spPr bwMode="auto">
            <a:xfrm>
              <a:off x="2104" y="2171"/>
              <a:ext cx="373" cy="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11" name="Freeform 45"/>
            <p:cNvSpPr>
              <a:spLocks/>
            </p:cNvSpPr>
            <p:nvPr/>
          </p:nvSpPr>
          <p:spPr bwMode="auto">
            <a:xfrm>
              <a:off x="2074" y="1792"/>
              <a:ext cx="242" cy="369"/>
            </a:xfrm>
            <a:custGeom>
              <a:avLst/>
              <a:gdLst>
                <a:gd name="T0" fmla="*/ 0 w 558"/>
                <a:gd name="T1" fmla="*/ 11 h 739"/>
                <a:gd name="T2" fmla="*/ 4 w 558"/>
                <a:gd name="T3" fmla="*/ 0 h 739"/>
                <a:gd name="T4" fmla="*/ 4 w 558"/>
                <a:gd name="T5" fmla="*/ 0 h 739"/>
                <a:gd name="T6" fmla="*/ 4 w 558"/>
                <a:gd name="T7" fmla="*/ 0 h 739"/>
                <a:gd name="T8" fmla="*/ 4 w 558"/>
                <a:gd name="T9" fmla="*/ 0 h 739"/>
                <a:gd name="T10" fmla="*/ 4 w 558"/>
                <a:gd name="T11" fmla="*/ 0 h 739"/>
                <a:gd name="T12" fmla="*/ 4 w 558"/>
                <a:gd name="T13" fmla="*/ 0 h 739"/>
                <a:gd name="T14" fmla="*/ 3 w 558"/>
                <a:gd name="T15" fmla="*/ 0 h 739"/>
                <a:gd name="T16" fmla="*/ 3 w 558"/>
                <a:gd name="T17" fmla="*/ 0 h 739"/>
                <a:gd name="T18" fmla="*/ 3 w 558"/>
                <a:gd name="T19" fmla="*/ 0 h 739"/>
                <a:gd name="T20" fmla="*/ 3 w 558"/>
                <a:gd name="T21" fmla="*/ 0 h 739"/>
                <a:gd name="T22" fmla="*/ 3 w 558"/>
                <a:gd name="T23" fmla="*/ 0 h 739"/>
                <a:gd name="T24" fmla="*/ 0 w 558"/>
                <a:gd name="T25" fmla="*/ 10 h 739"/>
                <a:gd name="T26" fmla="*/ 0 w 558"/>
                <a:gd name="T27" fmla="*/ 10 h 739"/>
                <a:gd name="T28" fmla="*/ 0 w 558"/>
                <a:gd name="T29" fmla="*/ 10 h 739"/>
                <a:gd name="T30" fmla="*/ 0 w 558"/>
                <a:gd name="T31" fmla="*/ 11 h 739"/>
                <a:gd name="T32" fmla="*/ 0 w 558"/>
                <a:gd name="T33" fmla="*/ 11 h 739"/>
                <a:gd name="T34" fmla="*/ 0 w 558"/>
                <a:gd name="T35" fmla="*/ 11 h 739"/>
                <a:gd name="T36" fmla="*/ 0 w 558"/>
                <a:gd name="T37" fmla="*/ 11 h 739"/>
                <a:gd name="T38" fmla="*/ 0 w 558"/>
                <a:gd name="T39" fmla="*/ 11 h 739"/>
                <a:gd name="T40" fmla="*/ 0 w 558"/>
                <a:gd name="T41" fmla="*/ 11 h 739"/>
                <a:gd name="T42" fmla="*/ 0 w 558"/>
                <a:gd name="T43" fmla="*/ 11 h 739"/>
                <a:gd name="T44" fmla="*/ 0 w 558"/>
                <a:gd name="T45" fmla="*/ 11 h 7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58"/>
                <a:gd name="T70" fmla="*/ 0 h 739"/>
                <a:gd name="T71" fmla="*/ 558 w 558"/>
                <a:gd name="T72" fmla="*/ 739 h 7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58" h="739">
                  <a:moveTo>
                    <a:pt x="55" y="727"/>
                  </a:moveTo>
                  <a:lnTo>
                    <a:pt x="553" y="47"/>
                  </a:lnTo>
                  <a:lnTo>
                    <a:pt x="558" y="37"/>
                  </a:lnTo>
                  <a:lnTo>
                    <a:pt x="558" y="25"/>
                  </a:lnTo>
                  <a:lnTo>
                    <a:pt x="555" y="13"/>
                  </a:lnTo>
                  <a:lnTo>
                    <a:pt x="546" y="5"/>
                  </a:lnTo>
                  <a:lnTo>
                    <a:pt x="536" y="0"/>
                  </a:lnTo>
                  <a:lnTo>
                    <a:pt x="524" y="0"/>
                  </a:lnTo>
                  <a:lnTo>
                    <a:pt x="514" y="3"/>
                  </a:lnTo>
                  <a:lnTo>
                    <a:pt x="505" y="12"/>
                  </a:lnTo>
                  <a:lnTo>
                    <a:pt x="6" y="691"/>
                  </a:lnTo>
                  <a:lnTo>
                    <a:pt x="0" y="701"/>
                  </a:lnTo>
                  <a:lnTo>
                    <a:pt x="0" y="713"/>
                  </a:lnTo>
                  <a:lnTo>
                    <a:pt x="4" y="725"/>
                  </a:lnTo>
                  <a:lnTo>
                    <a:pt x="12" y="734"/>
                  </a:lnTo>
                  <a:lnTo>
                    <a:pt x="23" y="739"/>
                  </a:lnTo>
                  <a:lnTo>
                    <a:pt x="34" y="739"/>
                  </a:lnTo>
                  <a:lnTo>
                    <a:pt x="46" y="735"/>
                  </a:lnTo>
                  <a:lnTo>
                    <a:pt x="55" y="7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12" name="Freeform 46"/>
            <p:cNvSpPr>
              <a:spLocks/>
            </p:cNvSpPr>
            <p:nvPr/>
          </p:nvSpPr>
          <p:spPr bwMode="auto">
            <a:xfrm>
              <a:off x="2267" y="1737"/>
              <a:ext cx="136" cy="155"/>
            </a:xfrm>
            <a:custGeom>
              <a:avLst/>
              <a:gdLst>
                <a:gd name="T0" fmla="*/ 2 w 315"/>
                <a:gd name="T1" fmla="*/ 4 h 311"/>
                <a:gd name="T2" fmla="*/ 2 w 315"/>
                <a:gd name="T3" fmla="*/ 3 h 311"/>
                <a:gd name="T4" fmla="*/ 2 w 315"/>
                <a:gd name="T5" fmla="*/ 3 h 311"/>
                <a:gd name="T6" fmla="*/ 2 w 315"/>
                <a:gd name="T7" fmla="*/ 3 h 311"/>
                <a:gd name="T8" fmla="*/ 2 w 315"/>
                <a:gd name="T9" fmla="*/ 2 h 311"/>
                <a:gd name="T10" fmla="*/ 2 w 315"/>
                <a:gd name="T11" fmla="*/ 2 h 311"/>
                <a:gd name="T12" fmla="*/ 2 w 315"/>
                <a:gd name="T13" fmla="*/ 2 h 311"/>
                <a:gd name="T14" fmla="*/ 2 w 315"/>
                <a:gd name="T15" fmla="*/ 1 h 311"/>
                <a:gd name="T16" fmla="*/ 2 w 315"/>
                <a:gd name="T17" fmla="*/ 1 h 311"/>
                <a:gd name="T18" fmla="*/ 2 w 315"/>
                <a:gd name="T19" fmla="*/ 1 h 311"/>
                <a:gd name="T20" fmla="*/ 2 w 315"/>
                <a:gd name="T21" fmla="*/ 1 h 311"/>
                <a:gd name="T22" fmla="*/ 2 w 315"/>
                <a:gd name="T23" fmla="*/ 0 h 311"/>
                <a:gd name="T24" fmla="*/ 2 w 315"/>
                <a:gd name="T25" fmla="*/ 0 h 311"/>
                <a:gd name="T26" fmla="*/ 2 w 315"/>
                <a:gd name="T27" fmla="*/ 0 h 311"/>
                <a:gd name="T28" fmla="*/ 1 w 315"/>
                <a:gd name="T29" fmla="*/ 0 h 311"/>
                <a:gd name="T30" fmla="*/ 1 w 315"/>
                <a:gd name="T31" fmla="*/ 0 h 311"/>
                <a:gd name="T32" fmla="*/ 1 w 315"/>
                <a:gd name="T33" fmla="*/ 0 h 311"/>
                <a:gd name="T34" fmla="*/ 1 w 315"/>
                <a:gd name="T35" fmla="*/ 0 h 311"/>
                <a:gd name="T36" fmla="*/ 1 w 315"/>
                <a:gd name="T37" fmla="*/ 0 h 311"/>
                <a:gd name="T38" fmla="*/ 1 w 315"/>
                <a:gd name="T39" fmla="*/ 0 h 311"/>
                <a:gd name="T40" fmla="*/ 1 w 315"/>
                <a:gd name="T41" fmla="*/ 0 h 311"/>
                <a:gd name="T42" fmla="*/ 1 w 315"/>
                <a:gd name="T43" fmla="*/ 0 h 311"/>
                <a:gd name="T44" fmla="*/ 1 w 315"/>
                <a:gd name="T45" fmla="*/ 0 h 311"/>
                <a:gd name="T46" fmla="*/ 0 w 315"/>
                <a:gd name="T47" fmla="*/ 0 h 311"/>
                <a:gd name="T48" fmla="*/ 0 w 315"/>
                <a:gd name="T49" fmla="*/ 0 h 311"/>
                <a:gd name="T50" fmla="*/ 0 w 315"/>
                <a:gd name="T51" fmla="*/ 0 h 311"/>
                <a:gd name="T52" fmla="*/ 0 w 315"/>
                <a:gd name="T53" fmla="*/ 0 h 311"/>
                <a:gd name="T54" fmla="*/ 0 w 315"/>
                <a:gd name="T55" fmla="*/ 0 h 311"/>
                <a:gd name="T56" fmla="*/ 0 w 315"/>
                <a:gd name="T57" fmla="*/ 0 h 311"/>
                <a:gd name="T58" fmla="*/ 0 w 315"/>
                <a:gd name="T59" fmla="*/ 1 h 311"/>
                <a:gd name="T60" fmla="*/ 0 w 315"/>
                <a:gd name="T61" fmla="*/ 1 h 311"/>
                <a:gd name="T62" fmla="*/ 0 w 315"/>
                <a:gd name="T63" fmla="*/ 1 h 311"/>
                <a:gd name="T64" fmla="*/ 0 w 315"/>
                <a:gd name="T65" fmla="*/ 2 h 311"/>
                <a:gd name="T66" fmla="*/ 0 w 315"/>
                <a:gd name="T67" fmla="*/ 2 h 311"/>
                <a:gd name="T68" fmla="*/ 0 w 315"/>
                <a:gd name="T69" fmla="*/ 3 h 311"/>
                <a:gd name="T70" fmla="*/ 0 w 315"/>
                <a:gd name="T71" fmla="*/ 3 h 311"/>
                <a:gd name="T72" fmla="*/ 0 w 315"/>
                <a:gd name="T73" fmla="*/ 4 h 311"/>
                <a:gd name="T74" fmla="*/ 0 w 315"/>
                <a:gd name="T75" fmla="*/ 4 h 311"/>
                <a:gd name="T76" fmla="*/ 0 w 315"/>
                <a:gd name="T77" fmla="*/ 4 h 311"/>
                <a:gd name="T78" fmla="*/ 0 w 315"/>
                <a:gd name="T79" fmla="*/ 4 h 311"/>
                <a:gd name="T80" fmla="*/ 1 w 315"/>
                <a:gd name="T81" fmla="*/ 4 h 311"/>
                <a:gd name="T82" fmla="*/ 1 w 315"/>
                <a:gd name="T83" fmla="*/ 4 h 311"/>
                <a:gd name="T84" fmla="*/ 1 w 315"/>
                <a:gd name="T85" fmla="*/ 4 h 311"/>
                <a:gd name="T86" fmla="*/ 1 w 315"/>
                <a:gd name="T87" fmla="*/ 4 h 311"/>
                <a:gd name="T88" fmla="*/ 1 w 315"/>
                <a:gd name="T89" fmla="*/ 4 h 311"/>
                <a:gd name="T90" fmla="*/ 1 w 315"/>
                <a:gd name="T91" fmla="*/ 4 h 311"/>
                <a:gd name="T92" fmla="*/ 1 w 315"/>
                <a:gd name="T93" fmla="*/ 4 h 311"/>
                <a:gd name="T94" fmla="*/ 1 w 315"/>
                <a:gd name="T95" fmla="*/ 4 h 311"/>
                <a:gd name="T96" fmla="*/ 1 w 315"/>
                <a:gd name="T97" fmla="*/ 4 h 311"/>
                <a:gd name="T98" fmla="*/ 2 w 315"/>
                <a:gd name="T99" fmla="*/ 4 h 311"/>
                <a:gd name="T100" fmla="*/ 2 w 315"/>
                <a:gd name="T101" fmla="*/ 4 h 311"/>
                <a:gd name="T102" fmla="*/ 2 w 315"/>
                <a:gd name="T103" fmla="*/ 4 h 311"/>
                <a:gd name="T104" fmla="*/ 2 w 315"/>
                <a:gd name="T105" fmla="*/ 4 h 3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5"/>
                <a:gd name="T160" fmla="*/ 0 h 311"/>
                <a:gd name="T161" fmla="*/ 315 w 315"/>
                <a:gd name="T162" fmla="*/ 311 h 3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5" h="311">
                  <a:moveTo>
                    <a:pt x="277" y="267"/>
                  </a:moveTo>
                  <a:lnTo>
                    <a:pt x="295" y="245"/>
                  </a:lnTo>
                  <a:lnTo>
                    <a:pt x="306" y="219"/>
                  </a:lnTo>
                  <a:lnTo>
                    <a:pt x="313" y="192"/>
                  </a:lnTo>
                  <a:lnTo>
                    <a:pt x="315" y="163"/>
                  </a:lnTo>
                  <a:lnTo>
                    <a:pt x="313" y="146"/>
                  </a:lnTo>
                  <a:lnTo>
                    <a:pt x="310" y="131"/>
                  </a:lnTo>
                  <a:lnTo>
                    <a:pt x="305" y="114"/>
                  </a:lnTo>
                  <a:lnTo>
                    <a:pt x="300" y="99"/>
                  </a:lnTo>
                  <a:lnTo>
                    <a:pt x="291" y="85"/>
                  </a:lnTo>
                  <a:lnTo>
                    <a:pt x="281" y="72"/>
                  </a:lnTo>
                  <a:lnTo>
                    <a:pt x="271" y="58"/>
                  </a:lnTo>
                  <a:lnTo>
                    <a:pt x="259" y="46"/>
                  </a:lnTo>
                  <a:lnTo>
                    <a:pt x="245" y="36"/>
                  </a:lnTo>
                  <a:lnTo>
                    <a:pt x="232" y="26"/>
                  </a:lnTo>
                  <a:lnTo>
                    <a:pt x="216" y="17"/>
                  </a:lnTo>
                  <a:lnTo>
                    <a:pt x="201" y="10"/>
                  </a:lnTo>
                  <a:lnTo>
                    <a:pt x="186" y="5"/>
                  </a:lnTo>
                  <a:lnTo>
                    <a:pt x="170" y="2"/>
                  </a:lnTo>
                  <a:lnTo>
                    <a:pt x="153" y="0"/>
                  </a:lnTo>
                  <a:lnTo>
                    <a:pt x="138" y="0"/>
                  </a:lnTo>
                  <a:lnTo>
                    <a:pt x="123" y="2"/>
                  </a:lnTo>
                  <a:lnTo>
                    <a:pt x="109" y="4"/>
                  </a:lnTo>
                  <a:lnTo>
                    <a:pt x="96" y="7"/>
                  </a:lnTo>
                  <a:lnTo>
                    <a:pt x="84" y="12"/>
                  </a:lnTo>
                  <a:lnTo>
                    <a:pt x="70" y="19"/>
                  </a:lnTo>
                  <a:lnTo>
                    <a:pt x="58" y="26"/>
                  </a:lnTo>
                  <a:lnTo>
                    <a:pt x="48" y="34"/>
                  </a:lnTo>
                  <a:lnTo>
                    <a:pt x="38" y="44"/>
                  </a:lnTo>
                  <a:lnTo>
                    <a:pt x="19" y="68"/>
                  </a:lnTo>
                  <a:lnTo>
                    <a:pt x="7" y="95"/>
                  </a:lnTo>
                  <a:lnTo>
                    <a:pt x="2" y="124"/>
                  </a:lnTo>
                  <a:lnTo>
                    <a:pt x="0" y="155"/>
                  </a:lnTo>
                  <a:lnTo>
                    <a:pt x="5" y="185"/>
                  </a:lnTo>
                  <a:lnTo>
                    <a:pt x="17" y="214"/>
                  </a:lnTo>
                  <a:lnTo>
                    <a:pt x="33" y="242"/>
                  </a:lnTo>
                  <a:lnTo>
                    <a:pt x="55" y="265"/>
                  </a:lnTo>
                  <a:lnTo>
                    <a:pt x="68" y="275"/>
                  </a:lnTo>
                  <a:lnTo>
                    <a:pt x="82" y="286"/>
                  </a:lnTo>
                  <a:lnTo>
                    <a:pt x="97" y="294"/>
                  </a:lnTo>
                  <a:lnTo>
                    <a:pt x="113" y="301"/>
                  </a:lnTo>
                  <a:lnTo>
                    <a:pt x="128" y="306"/>
                  </a:lnTo>
                  <a:lnTo>
                    <a:pt x="145" y="309"/>
                  </a:lnTo>
                  <a:lnTo>
                    <a:pt x="160" y="311"/>
                  </a:lnTo>
                  <a:lnTo>
                    <a:pt x="177" y="311"/>
                  </a:lnTo>
                  <a:lnTo>
                    <a:pt x="192" y="309"/>
                  </a:lnTo>
                  <a:lnTo>
                    <a:pt x="206" y="308"/>
                  </a:lnTo>
                  <a:lnTo>
                    <a:pt x="220" y="304"/>
                  </a:lnTo>
                  <a:lnTo>
                    <a:pt x="233" y="299"/>
                  </a:lnTo>
                  <a:lnTo>
                    <a:pt x="245" y="292"/>
                  </a:lnTo>
                  <a:lnTo>
                    <a:pt x="257" y="286"/>
                  </a:lnTo>
                  <a:lnTo>
                    <a:pt x="267" y="277"/>
                  </a:lnTo>
                  <a:lnTo>
                    <a:pt x="277" y="2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13" name="Freeform 47"/>
            <p:cNvSpPr>
              <a:spLocks/>
            </p:cNvSpPr>
            <p:nvPr/>
          </p:nvSpPr>
          <p:spPr bwMode="auto">
            <a:xfrm>
              <a:off x="2296" y="1766"/>
              <a:ext cx="85" cy="96"/>
            </a:xfrm>
            <a:custGeom>
              <a:avLst/>
              <a:gdLst>
                <a:gd name="T0" fmla="*/ 0 w 195"/>
                <a:gd name="T1" fmla="*/ 3 h 192"/>
                <a:gd name="T2" fmla="*/ 0 w 195"/>
                <a:gd name="T3" fmla="*/ 3 h 192"/>
                <a:gd name="T4" fmla="*/ 0 w 195"/>
                <a:gd name="T5" fmla="*/ 2 h 192"/>
                <a:gd name="T6" fmla="*/ 0 w 195"/>
                <a:gd name="T7" fmla="*/ 1 h 192"/>
                <a:gd name="T8" fmla="*/ 0 w 195"/>
                <a:gd name="T9" fmla="*/ 1 h 192"/>
                <a:gd name="T10" fmla="*/ 0 w 195"/>
                <a:gd name="T11" fmla="*/ 1 h 192"/>
                <a:gd name="T12" fmla="*/ 0 w 195"/>
                <a:gd name="T13" fmla="*/ 1 h 192"/>
                <a:gd name="T14" fmla="*/ 0 w 195"/>
                <a:gd name="T15" fmla="*/ 1 h 192"/>
                <a:gd name="T16" fmla="*/ 0 w 195"/>
                <a:gd name="T17" fmla="*/ 1 h 192"/>
                <a:gd name="T18" fmla="*/ 0 w 195"/>
                <a:gd name="T19" fmla="*/ 1 h 192"/>
                <a:gd name="T20" fmla="*/ 0 w 195"/>
                <a:gd name="T21" fmla="*/ 1 h 192"/>
                <a:gd name="T22" fmla="*/ 0 w 195"/>
                <a:gd name="T23" fmla="*/ 0 h 192"/>
                <a:gd name="T24" fmla="*/ 0 w 195"/>
                <a:gd name="T25" fmla="*/ 0 h 192"/>
                <a:gd name="T26" fmla="*/ 0 w 195"/>
                <a:gd name="T27" fmla="*/ 0 h 192"/>
                <a:gd name="T28" fmla="*/ 0 w 195"/>
                <a:gd name="T29" fmla="*/ 1 h 192"/>
                <a:gd name="T30" fmla="*/ 1 w 195"/>
                <a:gd name="T31" fmla="*/ 1 h 192"/>
                <a:gd name="T32" fmla="*/ 1 w 195"/>
                <a:gd name="T33" fmla="*/ 1 h 192"/>
                <a:gd name="T34" fmla="*/ 1 w 195"/>
                <a:gd name="T35" fmla="*/ 1 h 192"/>
                <a:gd name="T36" fmla="*/ 1 w 195"/>
                <a:gd name="T37" fmla="*/ 1 h 192"/>
                <a:gd name="T38" fmla="*/ 1 w 195"/>
                <a:gd name="T39" fmla="*/ 1 h 192"/>
                <a:gd name="T40" fmla="*/ 1 w 195"/>
                <a:gd name="T41" fmla="*/ 1 h 192"/>
                <a:gd name="T42" fmla="*/ 1 w 195"/>
                <a:gd name="T43" fmla="*/ 1 h 192"/>
                <a:gd name="T44" fmla="*/ 1 w 195"/>
                <a:gd name="T45" fmla="*/ 1 h 192"/>
                <a:gd name="T46" fmla="*/ 1 w 195"/>
                <a:gd name="T47" fmla="*/ 2 h 192"/>
                <a:gd name="T48" fmla="*/ 1 w 195"/>
                <a:gd name="T49" fmla="*/ 2 h 192"/>
                <a:gd name="T50" fmla="*/ 1 w 195"/>
                <a:gd name="T51" fmla="*/ 2 h 192"/>
                <a:gd name="T52" fmla="*/ 1 w 195"/>
                <a:gd name="T53" fmla="*/ 3 h 192"/>
                <a:gd name="T54" fmla="*/ 1 w 195"/>
                <a:gd name="T55" fmla="*/ 3 h 192"/>
                <a:gd name="T56" fmla="*/ 1 w 195"/>
                <a:gd name="T57" fmla="*/ 3 h 192"/>
                <a:gd name="T58" fmla="*/ 1 w 195"/>
                <a:gd name="T59" fmla="*/ 3 h 192"/>
                <a:gd name="T60" fmla="*/ 1 w 195"/>
                <a:gd name="T61" fmla="*/ 3 h 192"/>
                <a:gd name="T62" fmla="*/ 1 w 195"/>
                <a:gd name="T63" fmla="*/ 3 h 192"/>
                <a:gd name="T64" fmla="*/ 1 w 195"/>
                <a:gd name="T65" fmla="*/ 3 h 192"/>
                <a:gd name="T66" fmla="*/ 1 w 195"/>
                <a:gd name="T67" fmla="*/ 3 h 192"/>
                <a:gd name="T68" fmla="*/ 1 w 195"/>
                <a:gd name="T69" fmla="*/ 3 h 192"/>
                <a:gd name="T70" fmla="*/ 1 w 195"/>
                <a:gd name="T71" fmla="*/ 3 h 192"/>
                <a:gd name="T72" fmla="*/ 1 w 195"/>
                <a:gd name="T73" fmla="*/ 3 h 192"/>
                <a:gd name="T74" fmla="*/ 1 w 195"/>
                <a:gd name="T75" fmla="*/ 3 h 192"/>
                <a:gd name="T76" fmla="*/ 0 w 195"/>
                <a:gd name="T77" fmla="*/ 3 h 192"/>
                <a:gd name="T78" fmla="*/ 0 w 195"/>
                <a:gd name="T79" fmla="*/ 3 h 192"/>
                <a:gd name="T80" fmla="*/ 0 w 195"/>
                <a:gd name="T81" fmla="*/ 3 h 192"/>
                <a:gd name="T82" fmla="*/ 0 w 195"/>
                <a:gd name="T83" fmla="*/ 3 h 192"/>
                <a:gd name="T84" fmla="*/ 0 w 195"/>
                <a:gd name="T85" fmla="*/ 3 h 192"/>
                <a:gd name="T86" fmla="*/ 0 w 195"/>
                <a:gd name="T87" fmla="*/ 3 h 192"/>
                <a:gd name="T88" fmla="*/ 0 w 195"/>
                <a:gd name="T89" fmla="*/ 3 h 1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5"/>
                <a:gd name="T136" fmla="*/ 0 h 192"/>
                <a:gd name="T137" fmla="*/ 195 w 195"/>
                <a:gd name="T138" fmla="*/ 192 h 1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5" h="192">
                  <a:moveTo>
                    <a:pt x="36" y="161"/>
                  </a:moveTo>
                  <a:lnTo>
                    <a:pt x="12" y="129"/>
                  </a:lnTo>
                  <a:lnTo>
                    <a:pt x="0" y="91"/>
                  </a:lnTo>
                  <a:lnTo>
                    <a:pt x="3" y="56"/>
                  </a:lnTo>
                  <a:lnTo>
                    <a:pt x="20" y="25"/>
                  </a:lnTo>
                  <a:lnTo>
                    <a:pt x="27" y="20"/>
                  </a:lnTo>
                  <a:lnTo>
                    <a:pt x="32" y="15"/>
                  </a:lnTo>
                  <a:lnTo>
                    <a:pt x="39" y="10"/>
                  </a:lnTo>
                  <a:lnTo>
                    <a:pt x="47" y="6"/>
                  </a:lnTo>
                  <a:lnTo>
                    <a:pt x="54" y="3"/>
                  </a:lnTo>
                  <a:lnTo>
                    <a:pt x="63" y="1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90" y="0"/>
                  </a:lnTo>
                  <a:lnTo>
                    <a:pt x="100" y="1"/>
                  </a:lnTo>
                  <a:lnTo>
                    <a:pt x="110" y="3"/>
                  </a:lnTo>
                  <a:lnTo>
                    <a:pt x="121" y="6"/>
                  </a:lnTo>
                  <a:lnTo>
                    <a:pt x="131" y="12"/>
                  </a:lnTo>
                  <a:lnTo>
                    <a:pt x="141" y="17"/>
                  </a:lnTo>
                  <a:lnTo>
                    <a:pt x="149" y="23"/>
                  </a:lnTo>
                  <a:lnTo>
                    <a:pt x="158" y="30"/>
                  </a:lnTo>
                  <a:lnTo>
                    <a:pt x="173" y="47"/>
                  </a:lnTo>
                  <a:lnTo>
                    <a:pt x="185" y="64"/>
                  </a:lnTo>
                  <a:lnTo>
                    <a:pt x="192" y="85"/>
                  </a:lnTo>
                  <a:lnTo>
                    <a:pt x="195" y="105"/>
                  </a:lnTo>
                  <a:lnTo>
                    <a:pt x="194" y="122"/>
                  </a:lnTo>
                  <a:lnTo>
                    <a:pt x="190" y="139"/>
                  </a:lnTo>
                  <a:lnTo>
                    <a:pt x="183" y="154"/>
                  </a:lnTo>
                  <a:lnTo>
                    <a:pt x="173" y="166"/>
                  </a:lnTo>
                  <a:lnTo>
                    <a:pt x="166" y="171"/>
                  </a:lnTo>
                  <a:lnTo>
                    <a:pt x="161" y="176"/>
                  </a:lnTo>
                  <a:lnTo>
                    <a:pt x="155" y="182"/>
                  </a:lnTo>
                  <a:lnTo>
                    <a:pt x="148" y="185"/>
                  </a:lnTo>
                  <a:lnTo>
                    <a:pt x="139" y="188"/>
                  </a:lnTo>
                  <a:lnTo>
                    <a:pt x="132" y="190"/>
                  </a:lnTo>
                  <a:lnTo>
                    <a:pt x="124" y="192"/>
                  </a:lnTo>
                  <a:lnTo>
                    <a:pt x="115" y="192"/>
                  </a:lnTo>
                  <a:lnTo>
                    <a:pt x="105" y="192"/>
                  </a:lnTo>
                  <a:lnTo>
                    <a:pt x="93" y="190"/>
                  </a:lnTo>
                  <a:lnTo>
                    <a:pt x="83" y="188"/>
                  </a:lnTo>
                  <a:lnTo>
                    <a:pt x="73" y="185"/>
                  </a:lnTo>
                  <a:lnTo>
                    <a:pt x="63" y="180"/>
                  </a:lnTo>
                  <a:lnTo>
                    <a:pt x="53" y="175"/>
                  </a:lnTo>
                  <a:lnTo>
                    <a:pt x="44" y="168"/>
                  </a:lnTo>
                  <a:lnTo>
                    <a:pt x="36" y="1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14" name="Freeform 48"/>
            <p:cNvSpPr>
              <a:spLocks/>
            </p:cNvSpPr>
            <p:nvPr/>
          </p:nvSpPr>
          <p:spPr bwMode="auto">
            <a:xfrm>
              <a:off x="2274" y="2237"/>
              <a:ext cx="89" cy="145"/>
            </a:xfrm>
            <a:custGeom>
              <a:avLst/>
              <a:gdLst>
                <a:gd name="T0" fmla="*/ 0 w 205"/>
                <a:gd name="T1" fmla="*/ 0 h 291"/>
                <a:gd name="T2" fmla="*/ 0 w 205"/>
                <a:gd name="T3" fmla="*/ 0 h 291"/>
                <a:gd name="T4" fmla="*/ 0 w 205"/>
                <a:gd name="T5" fmla="*/ 0 h 291"/>
                <a:gd name="T6" fmla="*/ 1 w 205"/>
                <a:gd name="T7" fmla="*/ 0 h 291"/>
                <a:gd name="T8" fmla="*/ 1 w 205"/>
                <a:gd name="T9" fmla="*/ 0 h 291"/>
                <a:gd name="T10" fmla="*/ 1 w 205"/>
                <a:gd name="T11" fmla="*/ 0 h 291"/>
                <a:gd name="T12" fmla="*/ 1 w 205"/>
                <a:gd name="T13" fmla="*/ 0 h 291"/>
                <a:gd name="T14" fmla="*/ 1 w 205"/>
                <a:gd name="T15" fmla="*/ 0 h 291"/>
                <a:gd name="T16" fmla="*/ 1 w 205"/>
                <a:gd name="T17" fmla="*/ 0 h 291"/>
                <a:gd name="T18" fmla="*/ 1 w 205"/>
                <a:gd name="T19" fmla="*/ 1 h 291"/>
                <a:gd name="T20" fmla="*/ 1 w 205"/>
                <a:gd name="T21" fmla="*/ 2 h 291"/>
                <a:gd name="T22" fmla="*/ 1 w 205"/>
                <a:gd name="T23" fmla="*/ 2 h 291"/>
                <a:gd name="T24" fmla="*/ 1 w 205"/>
                <a:gd name="T25" fmla="*/ 3 h 291"/>
                <a:gd name="T26" fmla="*/ 1 w 205"/>
                <a:gd name="T27" fmla="*/ 3 h 291"/>
                <a:gd name="T28" fmla="*/ 1 w 205"/>
                <a:gd name="T29" fmla="*/ 4 h 291"/>
                <a:gd name="T30" fmla="*/ 1 w 205"/>
                <a:gd name="T31" fmla="*/ 4 h 291"/>
                <a:gd name="T32" fmla="*/ 1 w 205"/>
                <a:gd name="T33" fmla="*/ 4 h 291"/>
                <a:gd name="T34" fmla="*/ 1 w 205"/>
                <a:gd name="T35" fmla="*/ 4 h 291"/>
                <a:gd name="T36" fmla="*/ 0 w 205"/>
                <a:gd name="T37" fmla="*/ 4 h 291"/>
                <a:gd name="T38" fmla="*/ 0 w 205"/>
                <a:gd name="T39" fmla="*/ 4 h 291"/>
                <a:gd name="T40" fmla="*/ 0 w 205"/>
                <a:gd name="T41" fmla="*/ 4 h 291"/>
                <a:gd name="T42" fmla="*/ 0 w 205"/>
                <a:gd name="T43" fmla="*/ 4 h 291"/>
                <a:gd name="T44" fmla="*/ 0 w 205"/>
                <a:gd name="T45" fmla="*/ 4 h 291"/>
                <a:gd name="T46" fmla="*/ 0 w 205"/>
                <a:gd name="T47" fmla="*/ 3 h 291"/>
                <a:gd name="T48" fmla="*/ 0 w 205"/>
                <a:gd name="T49" fmla="*/ 3 h 291"/>
                <a:gd name="T50" fmla="*/ 0 w 205"/>
                <a:gd name="T51" fmla="*/ 2 h 291"/>
                <a:gd name="T52" fmla="*/ 0 w 205"/>
                <a:gd name="T53" fmla="*/ 2 h 291"/>
                <a:gd name="T54" fmla="*/ 1 w 205"/>
                <a:gd name="T55" fmla="*/ 1 h 291"/>
                <a:gd name="T56" fmla="*/ 1 w 205"/>
                <a:gd name="T57" fmla="*/ 1 h 291"/>
                <a:gd name="T58" fmla="*/ 1 w 205"/>
                <a:gd name="T59" fmla="*/ 1 h 291"/>
                <a:gd name="T60" fmla="*/ 1 w 205"/>
                <a:gd name="T61" fmla="*/ 1 h 291"/>
                <a:gd name="T62" fmla="*/ 1 w 205"/>
                <a:gd name="T63" fmla="*/ 1 h 291"/>
                <a:gd name="T64" fmla="*/ 0 w 205"/>
                <a:gd name="T65" fmla="*/ 1 h 291"/>
                <a:gd name="T66" fmla="*/ 0 w 205"/>
                <a:gd name="T67" fmla="*/ 1 h 291"/>
                <a:gd name="T68" fmla="*/ 0 w 205"/>
                <a:gd name="T69" fmla="*/ 1 h 291"/>
                <a:gd name="T70" fmla="*/ 0 w 205"/>
                <a:gd name="T71" fmla="*/ 1 h 291"/>
                <a:gd name="T72" fmla="*/ 0 w 205"/>
                <a:gd name="T73" fmla="*/ 1 h 291"/>
                <a:gd name="T74" fmla="*/ 0 w 205"/>
                <a:gd name="T75" fmla="*/ 1 h 291"/>
                <a:gd name="T76" fmla="*/ 0 w 205"/>
                <a:gd name="T77" fmla="*/ 0 h 291"/>
                <a:gd name="T78" fmla="*/ 0 w 205"/>
                <a:gd name="T79" fmla="*/ 0 h 29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5"/>
                <a:gd name="T121" fmla="*/ 0 h 291"/>
                <a:gd name="T122" fmla="*/ 205 w 205"/>
                <a:gd name="T123" fmla="*/ 291 h 29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5" h="291">
                  <a:moveTo>
                    <a:pt x="42" y="24"/>
                  </a:moveTo>
                  <a:lnTo>
                    <a:pt x="52" y="19"/>
                  </a:lnTo>
                  <a:lnTo>
                    <a:pt x="61" y="14"/>
                  </a:lnTo>
                  <a:lnTo>
                    <a:pt x="71" y="10"/>
                  </a:lnTo>
                  <a:lnTo>
                    <a:pt x="80" y="7"/>
                  </a:lnTo>
                  <a:lnTo>
                    <a:pt x="88" y="3"/>
                  </a:lnTo>
                  <a:lnTo>
                    <a:pt x="97" y="2"/>
                  </a:lnTo>
                  <a:lnTo>
                    <a:pt x="103" y="0"/>
                  </a:lnTo>
                  <a:lnTo>
                    <a:pt x="108" y="0"/>
                  </a:lnTo>
                  <a:lnTo>
                    <a:pt x="119" y="2"/>
                  </a:lnTo>
                  <a:lnTo>
                    <a:pt x="129" y="3"/>
                  </a:lnTo>
                  <a:lnTo>
                    <a:pt x="139" y="7"/>
                  </a:lnTo>
                  <a:lnTo>
                    <a:pt x="148" y="12"/>
                  </a:lnTo>
                  <a:lnTo>
                    <a:pt x="156" y="19"/>
                  </a:lnTo>
                  <a:lnTo>
                    <a:pt x="163" y="24"/>
                  </a:lnTo>
                  <a:lnTo>
                    <a:pt x="170" y="29"/>
                  </a:lnTo>
                  <a:lnTo>
                    <a:pt x="175" y="34"/>
                  </a:lnTo>
                  <a:lnTo>
                    <a:pt x="187" y="49"/>
                  </a:lnTo>
                  <a:lnTo>
                    <a:pt x="197" y="66"/>
                  </a:lnTo>
                  <a:lnTo>
                    <a:pt x="204" y="87"/>
                  </a:lnTo>
                  <a:lnTo>
                    <a:pt x="205" y="105"/>
                  </a:lnTo>
                  <a:lnTo>
                    <a:pt x="202" y="131"/>
                  </a:lnTo>
                  <a:lnTo>
                    <a:pt x="190" y="153"/>
                  </a:lnTo>
                  <a:lnTo>
                    <a:pt x="175" y="175"/>
                  </a:lnTo>
                  <a:lnTo>
                    <a:pt x="158" y="195"/>
                  </a:lnTo>
                  <a:lnTo>
                    <a:pt x="139" y="212"/>
                  </a:lnTo>
                  <a:lnTo>
                    <a:pt x="124" y="229"/>
                  </a:lnTo>
                  <a:lnTo>
                    <a:pt x="112" y="245"/>
                  </a:lnTo>
                  <a:lnTo>
                    <a:pt x="108" y="257"/>
                  </a:lnTo>
                  <a:lnTo>
                    <a:pt x="108" y="260"/>
                  </a:lnTo>
                  <a:lnTo>
                    <a:pt x="110" y="265"/>
                  </a:lnTo>
                  <a:lnTo>
                    <a:pt x="112" y="272"/>
                  </a:lnTo>
                  <a:lnTo>
                    <a:pt x="112" y="280"/>
                  </a:lnTo>
                  <a:lnTo>
                    <a:pt x="110" y="284"/>
                  </a:lnTo>
                  <a:lnTo>
                    <a:pt x="108" y="287"/>
                  </a:lnTo>
                  <a:lnTo>
                    <a:pt x="103" y="289"/>
                  </a:lnTo>
                  <a:lnTo>
                    <a:pt x="98" y="291"/>
                  </a:lnTo>
                  <a:lnTo>
                    <a:pt x="93" y="291"/>
                  </a:lnTo>
                  <a:lnTo>
                    <a:pt x="88" y="289"/>
                  </a:lnTo>
                  <a:lnTo>
                    <a:pt x="81" y="289"/>
                  </a:lnTo>
                  <a:lnTo>
                    <a:pt x="78" y="289"/>
                  </a:lnTo>
                  <a:lnTo>
                    <a:pt x="68" y="289"/>
                  </a:lnTo>
                  <a:lnTo>
                    <a:pt x="59" y="285"/>
                  </a:lnTo>
                  <a:lnTo>
                    <a:pt x="51" y="282"/>
                  </a:lnTo>
                  <a:lnTo>
                    <a:pt x="44" y="277"/>
                  </a:lnTo>
                  <a:lnTo>
                    <a:pt x="35" y="268"/>
                  </a:lnTo>
                  <a:lnTo>
                    <a:pt x="29" y="262"/>
                  </a:lnTo>
                  <a:lnTo>
                    <a:pt x="23" y="255"/>
                  </a:lnTo>
                  <a:lnTo>
                    <a:pt x="22" y="248"/>
                  </a:lnTo>
                  <a:lnTo>
                    <a:pt x="27" y="233"/>
                  </a:lnTo>
                  <a:lnTo>
                    <a:pt x="39" y="212"/>
                  </a:lnTo>
                  <a:lnTo>
                    <a:pt x="57" y="187"/>
                  </a:lnTo>
                  <a:lnTo>
                    <a:pt x="80" y="161"/>
                  </a:lnTo>
                  <a:lnTo>
                    <a:pt x="100" y="136"/>
                  </a:lnTo>
                  <a:lnTo>
                    <a:pt x="119" y="114"/>
                  </a:lnTo>
                  <a:lnTo>
                    <a:pt x="131" y="97"/>
                  </a:lnTo>
                  <a:lnTo>
                    <a:pt x="136" y="87"/>
                  </a:lnTo>
                  <a:lnTo>
                    <a:pt x="134" y="83"/>
                  </a:lnTo>
                  <a:lnTo>
                    <a:pt x="132" y="80"/>
                  </a:lnTo>
                  <a:lnTo>
                    <a:pt x="129" y="78"/>
                  </a:lnTo>
                  <a:lnTo>
                    <a:pt x="125" y="78"/>
                  </a:lnTo>
                  <a:lnTo>
                    <a:pt x="120" y="78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85"/>
                  </a:lnTo>
                  <a:lnTo>
                    <a:pt x="93" y="88"/>
                  </a:lnTo>
                  <a:lnTo>
                    <a:pt x="86" y="93"/>
                  </a:lnTo>
                  <a:lnTo>
                    <a:pt x="78" y="97"/>
                  </a:lnTo>
                  <a:lnTo>
                    <a:pt x="71" y="102"/>
                  </a:lnTo>
                  <a:lnTo>
                    <a:pt x="57" y="112"/>
                  </a:lnTo>
                  <a:lnTo>
                    <a:pt x="47" y="121"/>
                  </a:lnTo>
                  <a:lnTo>
                    <a:pt x="39" y="127"/>
                  </a:lnTo>
                  <a:lnTo>
                    <a:pt x="32" y="129"/>
                  </a:lnTo>
                  <a:lnTo>
                    <a:pt x="20" y="122"/>
                  </a:lnTo>
                  <a:lnTo>
                    <a:pt x="10" y="105"/>
                  </a:lnTo>
                  <a:lnTo>
                    <a:pt x="3" y="85"/>
                  </a:lnTo>
                  <a:lnTo>
                    <a:pt x="0" y="68"/>
                  </a:lnTo>
                  <a:lnTo>
                    <a:pt x="3" y="56"/>
                  </a:lnTo>
                  <a:lnTo>
                    <a:pt x="12" y="46"/>
                  </a:lnTo>
                  <a:lnTo>
                    <a:pt x="23" y="36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8115" name="Freeform 49"/>
            <p:cNvSpPr>
              <a:spLocks/>
            </p:cNvSpPr>
            <p:nvPr/>
          </p:nvSpPr>
          <p:spPr bwMode="auto">
            <a:xfrm>
              <a:off x="2286" y="2403"/>
              <a:ext cx="47" cy="48"/>
            </a:xfrm>
            <a:custGeom>
              <a:avLst/>
              <a:gdLst>
                <a:gd name="T0" fmla="*/ 0 w 102"/>
                <a:gd name="T1" fmla="*/ 0 h 97"/>
                <a:gd name="T2" fmla="*/ 0 w 102"/>
                <a:gd name="T3" fmla="*/ 0 h 97"/>
                <a:gd name="T4" fmla="*/ 0 w 102"/>
                <a:gd name="T5" fmla="*/ 0 h 97"/>
                <a:gd name="T6" fmla="*/ 0 w 102"/>
                <a:gd name="T7" fmla="*/ 0 h 97"/>
                <a:gd name="T8" fmla="*/ 1 w 102"/>
                <a:gd name="T9" fmla="*/ 0 h 97"/>
                <a:gd name="T10" fmla="*/ 1 w 102"/>
                <a:gd name="T11" fmla="*/ 0 h 97"/>
                <a:gd name="T12" fmla="*/ 1 w 102"/>
                <a:gd name="T13" fmla="*/ 0 h 97"/>
                <a:gd name="T14" fmla="*/ 1 w 102"/>
                <a:gd name="T15" fmla="*/ 0 h 97"/>
                <a:gd name="T16" fmla="*/ 1 w 102"/>
                <a:gd name="T17" fmla="*/ 0 h 97"/>
                <a:gd name="T18" fmla="*/ 1 w 102"/>
                <a:gd name="T19" fmla="*/ 1 h 97"/>
                <a:gd name="T20" fmla="*/ 1 w 102"/>
                <a:gd name="T21" fmla="*/ 1 h 97"/>
                <a:gd name="T22" fmla="*/ 1 w 102"/>
                <a:gd name="T23" fmla="*/ 1 h 97"/>
                <a:gd name="T24" fmla="*/ 0 w 102"/>
                <a:gd name="T25" fmla="*/ 1 h 97"/>
                <a:gd name="T26" fmla="*/ 0 w 102"/>
                <a:gd name="T27" fmla="*/ 1 h 97"/>
                <a:gd name="T28" fmla="*/ 0 w 102"/>
                <a:gd name="T29" fmla="*/ 1 h 97"/>
                <a:gd name="T30" fmla="*/ 0 w 102"/>
                <a:gd name="T31" fmla="*/ 1 h 97"/>
                <a:gd name="T32" fmla="*/ 0 w 102"/>
                <a:gd name="T33" fmla="*/ 1 h 97"/>
                <a:gd name="T34" fmla="*/ 0 w 102"/>
                <a:gd name="T35" fmla="*/ 1 h 97"/>
                <a:gd name="T36" fmla="*/ 0 w 102"/>
                <a:gd name="T37" fmla="*/ 1 h 97"/>
                <a:gd name="T38" fmla="*/ 0 w 102"/>
                <a:gd name="T39" fmla="*/ 0 h 97"/>
                <a:gd name="T40" fmla="*/ 0 w 102"/>
                <a:gd name="T41" fmla="*/ 0 h 97"/>
                <a:gd name="T42" fmla="*/ 0 w 102"/>
                <a:gd name="T43" fmla="*/ 0 h 97"/>
                <a:gd name="T44" fmla="*/ 0 w 102"/>
                <a:gd name="T45" fmla="*/ 0 h 97"/>
                <a:gd name="T46" fmla="*/ 0 w 102"/>
                <a:gd name="T47" fmla="*/ 0 h 97"/>
                <a:gd name="T48" fmla="*/ 0 w 102"/>
                <a:gd name="T49" fmla="*/ 0 h 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97"/>
                <a:gd name="T77" fmla="*/ 102 w 102"/>
                <a:gd name="T78" fmla="*/ 97 h 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97">
                  <a:moveTo>
                    <a:pt x="40" y="0"/>
                  </a:moveTo>
                  <a:lnTo>
                    <a:pt x="50" y="2"/>
                  </a:lnTo>
                  <a:lnTo>
                    <a:pt x="63" y="7"/>
                  </a:lnTo>
                  <a:lnTo>
                    <a:pt x="75" y="12"/>
                  </a:lnTo>
                  <a:lnTo>
                    <a:pt x="82" y="16"/>
                  </a:lnTo>
                  <a:lnTo>
                    <a:pt x="91" y="21"/>
                  </a:lnTo>
                  <a:lnTo>
                    <a:pt x="97" y="28"/>
                  </a:lnTo>
                  <a:lnTo>
                    <a:pt x="101" y="38"/>
                  </a:lnTo>
                  <a:lnTo>
                    <a:pt x="102" y="50"/>
                  </a:lnTo>
                  <a:lnTo>
                    <a:pt x="101" y="70"/>
                  </a:lnTo>
                  <a:lnTo>
                    <a:pt x="94" y="85"/>
                  </a:lnTo>
                  <a:lnTo>
                    <a:pt x="80" y="94"/>
                  </a:lnTo>
                  <a:lnTo>
                    <a:pt x="60" y="97"/>
                  </a:lnTo>
                  <a:lnTo>
                    <a:pt x="51" y="95"/>
                  </a:lnTo>
                  <a:lnTo>
                    <a:pt x="38" y="92"/>
                  </a:lnTo>
                  <a:lnTo>
                    <a:pt x="24" y="89"/>
                  </a:lnTo>
                  <a:lnTo>
                    <a:pt x="16" y="85"/>
                  </a:lnTo>
                  <a:lnTo>
                    <a:pt x="11" y="77"/>
                  </a:lnTo>
                  <a:lnTo>
                    <a:pt x="6" y="70"/>
                  </a:lnTo>
                  <a:lnTo>
                    <a:pt x="2" y="62"/>
                  </a:lnTo>
                  <a:lnTo>
                    <a:pt x="0" y="55"/>
                  </a:lnTo>
                  <a:lnTo>
                    <a:pt x="4" y="36"/>
                  </a:lnTo>
                  <a:lnTo>
                    <a:pt x="12" y="19"/>
                  </a:lnTo>
                  <a:lnTo>
                    <a:pt x="24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27026" name="Text Box 50"/>
          <p:cNvSpPr txBox="1">
            <a:spLocks noChangeArrowheads="1"/>
          </p:cNvSpPr>
          <p:nvPr/>
        </p:nvSpPr>
        <p:spPr bwMode="auto">
          <a:xfrm>
            <a:off x="977900" y="1541463"/>
            <a:ext cx="3708400" cy="579437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tint val="0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3200" b="1">
                <a:solidFill>
                  <a:schemeClr val="bg2"/>
                </a:solidFill>
              </a:rPr>
              <a:t>유전체 연구의 목적</a:t>
            </a:r>
          </a:p>
        </p:txBody>
      </p:sp>
      <p:pic>
        <p:nvPicPr>
          <p:cNvPr id="88068" name="Picture 51" descr="han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5237163"/>
            <a:ext cx="25431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843338" y="5734050"/>
            <a:ext cx="1674812" cy="4667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latinLnBrk="0" hangingPunct="0"/>
            <a:r>
              <a:rPr kumimoji="0" lang="ko-KR" altLang="en-US" sz="2400" b="1">
                <a:latin typeface="Tahoma" pitchFamily="34" charset="0"/>
              </a:rPr>
              <a:t>번식효율 </a:t>
            </a:r>
            <a:r>
              <a:rPr kumimoji="0" lang="en-US" altLang="ko-KR" sz="2400" b="1">
                <a:latin typeface="Tahoma" pitchFamily="34" charset="0"/>
              </a:rPr>
              <a:t>?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116013" y="2420938"/>
            <a:ext cx="1154112" cy="4667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latinLnBrk="0" hangingPunct="0"/>
            <a:r>
              <a:rPr kumimoji="0" lang="en-US" altLang="ko-KR" sz="2400" b="1">
                <a:latin typeface="Tahoma" pitchFamily="34" charset="0"/>
              </a:rPr>
              <a:t> </a:t>
            </a:r>
            <a:r>
              <a:rPr kumimoji="0" lang="ko-KR" altLang="en-US" sz="2400" b="1">
                <a:latin typeface="Tahoma" pitchFamily="34" charset="0"/>
              </a:rPr>
              <a:t>성장 </a:t>
            </a:r>
            <a:r>
              <a:rPr kumimoji="0" lang="en-US" altLang="ko-KR" sz="2400" b="1">
                <a:latin typeface="Tahoma" pitchFamily="34" charset="0"/>
              </a:rPr>
              <a:t>?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611188" y="4724400"/>
            <a:ext cx="2057400" cy="4667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latinLnBrk="0" hangingPunct="0"/>
            <a:r>
              <a:rPr kumimoji="0" lang="ko-KR" altLang="en-US" sz="2400" b="1">
                <a:latin typeface="Tahoma" pitchFamily="34" charset="0"/>
              </a:rPr>
              <a:t>사료효율 </a:t>
            </a:r>
            <a:r>
              <a:rPr kumimoji="0" lang="en-US" altLang="ko-KR" sz="2400" b="1">
                <a:latin typeface="Tahoma" pitchFamily="34" charset="0"/>
              </a:rPr>
              <a:t>?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804025" y="4076700"/>
            <a:ext cx="2068513" cy="4667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latinLnBrk="0" hangingPunct="0"/>
            <a:r>
              <a:rPr kumimoji="0" lang="ko-KR" altLang="en-US" sz="2400" b="1">
                <a:latin typeface="Tahoma" pitchFamily="34" charset="0"/>
              </a:rPr>
              <a:t>질병 저항성 </a:t>
            </a:r>
            <a:r>
              <a:rPr kumimoji="0" lang="en-US" altLang="ko-KR" sz="2400" b="1">
                <a:latin typeface="Tahoma" pitchFamily="34" charset="0"/>
              </a:rPr>
              <a:t>?</a:t>
            </a: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4067175" y="1989138"/>
            <a:ext cx="1065213" cy="4667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latinLnBrk="0" hangingPunct="0"/>
            <a:r>
              <a:rPr kumimoji="0" lang="ko-KR" altLang="en-US" sz="2400" b="1">
                <a:latin typeface="Tahoma" pitchFamily="34" charset="0"/>
              </a:rPr>
              <a:t>육질 </a:t>
            </a:r>
            <a:r>
              <a:rPr kumimoji="0" lang="en-US" altLang="ko-KR" sz="2400" b="1">
                <a:latin typeface="Tahoma" pitchFamily="34" charset="0"/>
              </a:rPr>
              <a:t>?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3563938" y="3429000"/>
            <a:ext cx="2393950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o-KR" altLang="en-US" sz="2800" b="1">
                <a:solidFill>
                  <a:schemeClr val="bg2"/>
                </a:solidFill>
              </a:rPr>
              <a:t>어떤 유전자 </a:t>
            </a:r>
            <a:r>
              <a:rPr lang="en-US" altLang="ko-KR" sz="2800" b="1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6948488" y="2420938"/>
            <a:ext cx="1065212" cy="466725"/>
          </a:xfrm>
          <a:prstGeom prst="rect">
            <a:avLst/>
          </a:prstGeom>
          <a:noFill/>
          <a:ln w="12700">
            <a:solidFill>
              <a:srgbClr val="66FF66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latinLnBrk="0" hangingPunct="0"/>
            <a:r>
              <a:rPr kumimoji="0" lang="ko-KR" altLang="en-US" sz="2400" b="1">
                <a:latin typeface="Tahoma" pitchFamily="34" charset="0"/>
              </a:rPr>
              <a:t>육색 </a:t>
            </a:r>
            <a:r>
              <a:rPr kumimoji="0" lang="en-US" altLang="ko-KR" sz="2400" b="1">
                <a:latin typeface="Tahoma" pitchFamily="34" charset="0"/>
              </a:rPr>
              <a:t>?</a:t>
            </a:r>
          </a:p>
        </p:txBody>
      </p:sp>
      <p:pic>
        <p:nvPicPr>
          <p:cNvPr id="89097" name="Picture 9" descr="HM00363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4300" y="4748213"/>
            <a:ext cx="193833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0" descr="han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492375"/>
            <a:ext cx="412908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752475" y="1143000"/>
            <a:ext cx="4826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lang="en-US" altLang="ko-KR" sz="2800" b="1"/>
              <a:t> </a:t>
            </a:r>
            <a:r>
              <a:rPr lang="ko-KR" altLang="en-US" sz="2800" b="1"/>
              <a:t>우량 종모우의 개량 극대화</a:t>
            </a:r>
          </a:p>
          <a:p>
            <a:r>
              <a:rPr lang="ko-KR" altLang="en-US" sz="2400" b="1"/>
              <a:t>      </a:t>
            </a:r>
            <a:endParaRPr lang="ko-KR" altLang="en-US" sz="2800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143000" y="1143000"/>
            <a:ext cx="447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altLang="ko-KR" sz="2800" b="1"/>
              <a:t> </a:t>
            </a:r>
            <a:r>
              <a:rPr lang="ko-KR" altLang="en-US" sz="2800" b="1"/>
              <a:t>우량 종모우의 조기 선발</a:t>
            </a:r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3171825" y="4459288"/>
            <a:ext cx="1657350" cy="360362"/>
          </a:xfrm>
          <a:prstGeom prst="rightArrow">
            <a:avLst>
              <a:gd name="adj1" fmla="val 50000"/>
              <a:gd name="adj2" fmla="val 114978"/>
            </a:avLst>
          </a:prstGeom>
          <a:gradFill rotWithShape="1">
            <a:gsLst>
              <a:gs pos="0">
                <a:srgbClr val="762F00"/>
              </a:gs>
              <a:gs pos="50000">
                <a:srgbClr val="FF6600"/>
              </a:gs>
              <a:gs pos="100000">
                <a:srgbClr val="762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762000" y="2362200"/>
            <a:ext cx="1687513" cy="1320800"/>
          </a:xfrm>
          <a:prstGeom prst="rect">
            <a:avLst/>
          </a:prstGeom>
          <a:gradFill rotWithShape="0">
            <a:gsLst>
              <a:gs pos="0">
                <a:srgbClr val="CFEB01"/>
              </a:gs>
              <a:gs pos="50000">
                <a:srgbClr val="CFEB01">
                  <a:gamma/>
                  <a:tint val="0"/>
                  <a:invGamma/>
                </a:srgbClr>
              </a:gs>
              <a:gs pos="100000">
                <a:srgbClr val="CFEB01"/>
              </a:gs>
            </a:gsLst>
            <a:lin ang="2700000" scaled="1"/>
          </a:gradFill>
          <a:ln w="9525">
            <a:solidFill>
              <a:srgbClr val="FD0D2A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성장 </a:t>
            </a:r>
            <a:r>
              <a:rPr lang="en-US" altLang="ko-KR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>
              <a:defRPr/>
            </a:pPr>
            <a:r>
              <a:rPr lang="ko-KR" altLang="en-US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번식 </a:t>
            </a:r>
            <a:r>
              <a:rPr lang="en-US" altLang="ko-KR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>
              <a:defRPr/>
            </a:pPr>
            <a:r>
              <a:rPr lang="ko-KR" altLang="en-US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육질 </a:t>
            </a:r>
            <a:r>
              <a:rPr lang="en-US" altLang="ko-KR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>
              <a:defRPr/>
            </a:pPr>
            <a:r>
              <a:rPr lang="ko-KR" altLang="en-US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질병저항성 </a:t>
            </a:r>
            <a:r>
              <a:rPr lang="en-US" altLang="ko-KR" sz="2000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3481388" y="4973638"/>
            <a:ext cx="938212" cy="588962"/>
          </a:xfrm>
          <a:prstGeom prst="rect">
            <a:avLst/>
          </a:prstGeom>
          <a:noFill/>
          <a:ln w="9525">
            <a:solidFill>
              <a:srgbClr val="FD0D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200" b="1"/>
              <a:t>OK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86088" y="2209800"/>
            <a:ext cx="1819275" cy="2209800"/>
            <a:chOff x="1881" y="1392"/>
            <a:chExt cx="1146" cy="1392"/>
          </a:xfrm>
        </p:grpSpPr>
        <p:graphicFrame>
          <p:nvGraphicFramePr>
            <p:cNvPr id="2050" name="Object 7"/>
            <p:cNvGraphicFramePr>
              <a:graphicFrameLocks noChangeAspect="1"/>
            </p:cNvGraphicFramePr>
            <p:nvPr/>
          </p:nvGraphicFramePr>
          <p:xfrm>
            <a:off x="1968" y="1728"/>
            <a:ext cx="1020" cy="1056"/>
          </p:xfrm>
          <a:graphic>
            <a:graphicData uri="http://schemas.openxmlformats.org/presentationml/2006/ole">
              <p:oleObj spid="_x0000_s2050" name="Image" r:id="rId4" imgW="4727144" imgH="4892340" progId="Photoshop.Image.6">
                <p:embed/>
              </p:oleObj>
            </a:graphicData>
          </a:graphic>
        </p:graphicFrame>
        <p:sp>
          <p:nvSpPr>
            <p:cNvPr id="129032" name="Text Box 8"/>
            <p:cNvSpPr txBox="1">
              <a:spLocks noChangeArrowheads="1"/>
            </p:cNvSpPr>
            <p:nvPr/>
          </p:nvSpPr>
          <p:spPr bwMode="auto">
            <a:xfrm>
              <a:off x="1881" y="1392"/>
              <a:ext cx="1146" cy="294"/>
            </a:xfrm>
            <a:prstGeom prst="rect">
              <a:avLst/>
            </a:prstGeom>
            <a:noFill/>
            <a:ln w="9525">
              <a:solidFill>
                <a:srgbClr val="FD0D2A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ko-KR" altLang="en-US" sz="2400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유전자 진단</a:t>
              </a:r>
            </a:p>
          </p:txBody>
        </p:sp>
      </p:grpSp>
      <p:pic>
        <p:nvPicPr>
          <p:cNvPr id="2056" name="Picture 9" descr="han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2924175"/>
            <a:ext cx="37687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 descr="송아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3860800"/>
            <a:ext cx="25400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619250" y="476250"/>
            <a:ext cx="2690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altLang="ko-KR" sz="2800" b="1"/>
              <a:t> </a:t>
            </a:r>
            <a:r>
              <a:rPr lang="ko-KR" altLang="en-US" sz="2800" b="1"/>
              <a:t>유전능력진단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3463925" y="4495800"/>
            <a:ext cx="2216150" cy="495300"/>
          </a:xfrm>
          <a:prstGeom prst="rect">
            <a:avLst/>
          </a:prstGeom>
          <a:noFill/>
          <a:ln w="38100">
            <a:solidFill>
              <a:srgbClr val="FD0D2A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물퇘지 고기 </a:t>
            </a:r>
            <a:r>
              <a:rPr lang="en-US" altLang="ko-KR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? </a:t>
            </a:r>
          </a:p>
        </p:txBody>
      </p:sp>
      <p:pic>
        <p:nvPicPr>
          <p:cNvPr id="90116" name="Picture 4" descr="송아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125538"/>
            <a:ext cx="297180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marbling_r1_c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933825"/>
            <a:ext cx="31400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6" descr="marbling_r1_c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933825"/>
            <a:ext cx="30273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Line 7"/>
          <p:cNvSpPr>
            <a:spLocks noChangeShapeType="1"/>
          </p:cNvSpPr>
          <p:nvPr/>
        </p:nvSpPr>
        <p:spPr bwMode="auto">
          <a:xfrm flipH="1">
            <a:off x="1835150" y="3213100"/>
            <a:ext cx="9366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>
            <a:spAutoFit/>
          </a:bodyPr>
          <a:lstStyle/>
          <a:p>
            <a:endParaRPr lang="ko-KR" alt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5867400" y="3141663"/>
            <a:ext cx="86518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2075" tIns="46038" rIns="92075" bIns="46038">
            <a:spAutoFit/>
          </a:bodyPr>
          <a:lstStyle/>
          <a:p>
            <a:endParaRPr lang="ko-KR" altLang="en-US"/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3708400" y="3357563"/>
            <a:ext cx="136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latinLnBrk="0">
              <a:spcBef>
                <a:spcPct val="50000"/>
              </a:spcBef>
            </a:pPr>
            <a:r>
              <a:rPr lang="ko-KR" altLang="en-US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능력은 </a:t>
            </a:r>
            <a:r>
              <a:rPr lang="en-US" altLang="ko-KR" sz="2000" b="1">
                <a:solidFill>
                  <a:srgbClr val="D8FCD7"/>
                </a:solidFill>
                <a:latin typeface="Arial" charset="0"/>
                <a:ea typeface="돋움" pitchFamily="50" charset="-127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143000" y="1295400"/>
            <a:ext cx="3373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altLang="ko-KR" sz="2800" b="1"/>
              <a:t> </a:t>
            </a:r>
            <a:r>
              <a:rPr lang="ko-KR" altLang="en-US" sz="2800" b="1"/>
              <a:t>종식별 </a:t>
            </a:r>
            <a:r>
              <a:rPr lang="en-US" altLang="ko-KR" sz="2800" b="1">
                <a:latin typeface="Times New Roman" pitchFamily="18" charset="0"/>
              </a:rPr>
              <a:t>·</a:t>
            </a:r>
            <a:r>
              <a:rPr lang="en-US" altLang="ko-KR" sz="2800" b="1"/>
              <a:t> </a:t>
            </a:r>
            <a:r>
              <a:rPr lang="ko-KR" altLang="en-US" sz="2800" b="1"/>
              <a:t>품종식별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2667000"/>
            <a:ext cx="7772400" cy="3276600"/>
            <a:chOff x="384" y="1440"/>
            <a:chExt cx="5088" cy="2076"/>
          </a:xfrm>
        </p:grpSpPr>
        <p:pic>
          <p:nvPicPr>
            <p:cNvPr id="3079" name="Picture 4" descr="젖소고기"/>
            <p:cNvPicPr>
              <a:picLocks noChangeAspect="1" noChangeArrowheads="1"/>
            </p:cNvPicPr>
            <p:nvPr/>
          </p:nvPicPr>
          <p:blipFill>
            <a:blip r:embed="rId4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624" y="1632"/>
              <a:ext cx="872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5" descr="한우고기"/>
            <p:cNvPicPr>
              <a:picLocks noChangeAspect="1" noChangeArrowheads="1"/>
            </p:cNvPicPr>
            <p:nvPr/>
          </p:nvPicPr>
          <p:blipFill>
            <a:blip r:embed="rId5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1832" y="1645"/>
              <a:ext cx="892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074" name="Object 6"/>
            <p:cNvGraphicFramePr>
              <a:graphicFrameLocks noChangeAspect="1"/>
            </p:cNvGraphicFramePr>
            <p:nvPr/>
          </p:nvGraphicFramePr>
          <p:xfrm>
            <a:off x="624" y="2544"/>
            <a:ext cx="872" cy="746"/>
          </p:xfrm>
          <a:graphic>
            <a:graphicData uri="http://schemas.openxmlformats.org/presentationml/2006/ole">
              <p:oleObj spid="_x0000_s3074" name="비트맵 이미지" r:id="rId6" imgW="3153215" imgH="2104762" progId="Paint.Picture">
                <p:embed/>
              </p:oleObj>
            </a:graphicData>
          </a:graphic>
        </p:graphicFrame>
        <p:graphicFrame>
          <p:nvGraphicFramePr>
            <p:cNvPr id="3075" name="Object 7"/>
            <p:cNvGraphicFramePr>
              <a:graphicFrameLocks noChangeAspect="1"/>
            </p:cNvGraphicFramePr>
            <p:nvPr/>
          </p:nvGraphicFramePr>
          <p:xfrm>
            <a:off x="1832" y="2544"/>
            <a:ext cx="872" cy="730"/>
          </p:xfrm>
          <a:graphic>
            <a:graphicData uri="http://schemas.openxmlformats.org/presentationml/2006/ole">
              <p:oleObj spid="_x0000_s3075" name="비트맵 이미지" r:id="rId7" imgW="3219899" imgH="2104762" progId="Paint.Picture">
                <p:embed/>
              </p:oleObj>
            </a:graphicData>
          </a:graphic>
        </p:graphicFrame>
        <p:pic>
          <p:nvPicPr>
            <p:cNvPr id="3081" name="Picture 8" descr="big_ham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1440"/>
              <a:ext cx="1116" cy="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2" name="Picture 9" descr="big_ham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28" y="1536"/>
              <a:ext cx="876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3" name="Picture 10" descr="big_ham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64" y="2400"/>
              <a:ext cx="1200" cy="1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4" name="Picture 11" descr="big_sos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2" y="2352"/>
              <a:ext cx="1068" cy="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5" name="Rectangle 12"/>
            <p:cNvSpPr>
              <a:spLocks noChangeArrowheads="1"/>
            </p:cNvSpPr>
            <p:nvPr/>
          </p:nvSpPr>
          <p:spPr bwMode="auto">
            <a:xfrm>
              <a:off x="384" y="1488"/>
              <a:ext cx="2496" cy="2016"/>
            </a:xfrm>
            <a:prstGeom prst="rect">
              <a:avLst/>
            </a:prstGeom>
            <a:noFill/>
            <a:ln w="9525">
              <a:solidFill>
                <a:srgbClr val="FD0D2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086" name="Rectangle 13"/>
            <p:cNvSpPr>
              <a:spLocks noChangeArrowheads="1"/>
            </p:cNvSpPr>
            <p:nvPr/>
          </p:nvSpPr>
          <p:spPr bwMode="auto">
            <a:xfrm>
              <a:off x="3024" y="1488"/>
              <a:ext cx="2448" cy="2016"/>
            </a:xfrm>
            <a:prstGeom prst="rect">
              <a:avLst/>
            </a:prstGeom>
            <a:noFill/>
            <a:ln w="9525">
              <a:solidFill>
                <a:srgbClr val="FD0D2A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078" name="Text Box 14"/>
          <p:cNvSpPr txBox="1">
            <a:spLocks noChangeArrowheads="1"/>
          </p:cNvSpPr>
          <p:nvPr/>
        </p:nvSpPr>
        <p:spPr bwMode="auto">
          <a:xfrm>
            <a:off x="1577975" y="1828800"/>
            <a:ext cx="508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ko-KR" sz="2400" b="1"/>
              <a:t> </a:t>
            </a:r>
            <a:r>
              <a:rPr lang="ko-KR" altLang="en-US" sz="2400" b="1"/>
              <a:t>쇠고기냐</a:t>
            </a:r>
            <a:r>
              <a:rPr lang="en-US" altLang="ko-KR" sz="2400" b="1"/>
              <a:t>? </a:t>
            </a:r>
            <a:r>
              <a:rPr lang="ko-KR" altLang="en-US" sz="2400" b="1"/>
              <a:t>돼지고기냐</a:t>
            </a:r>
            <a:r>
              <a:rPr lang="en-US" altLang="ko-KR" sz="2400" b="1"/>
              <a:t>? </a:t>
            </a:r>
            <a:r>
              <a:rPr lang="ko-KR" altLang="en-US" sz="2400" b="1"/>
              <a:t>닭고기냐</a:t>
            </a:r>
            <a:r>
              <a:rPr lang="en-US" altLang="ko-KR" sz="2400" b="1"/>
              <a:t>?</a:t>
            </a:r>
          </a:p>
          <a:p>
            <a:pPr>
              <a:buFont typeface="Wingdings" pitchFamily="2" charset="2"/>
              <a:buChar char="§"/>
            </a:pPr>
            <a:r>
              <a:rPr lang="en-US" altLang="ko-KR" sz="2400" b="1"/>
              <a:t> </a:t>
            </a:r>
            <a:r>
              <a:rPr lang="ko-KR" altLang="en-US" sz="2400" b="1"/>
              <a:t>한우고기냐</a:t>
            </a:r>
            <a:r>
              <a:rPr lang="en-US" altLang="ko-KR" sz="2400" b="1"/>
              <a:t>? </a:t>
            </a:r>
            <a:r>
              <a:rPr lang="ko-KR" altLang="en-US" sz="2400" b="1"/>
              <a:t>젖소고기냐</a:t>
            </a:r>
            <a:r>
              <a:rPr lang="en-US" altLang="ko-KR" sz="2400" b="1"/>
              <a:t>?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2293938" y="381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ko-KR" altLang="ko-KR" sz="2400">
              <a:latin typeface="Times New Roman" pitchFamily="18" charset="0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128838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ko-KR" altLang="ko-KR" sz="2400">
              <a:latin typeface="Times New Roman" pitchFamily="18" charset="0"/>
            </a:endParaRP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8547100" y="211455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sz="140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ko-KR" sz="2400">
              <a:latin typeface="Times New Roman" pitchFamily="18" charset="0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8542338" y="2108200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sz="1400">
                <a:solidFill>
                  <a:srgbClr val="FFFF66"/>
                </a:solidFill>
                <a:latin typeface="Arial" charset="0"/>
              </a:rPr>
              <a:t> </a:t>
            </a:r>
            <a:endParaRPr lang="en-US" altLang="ko-KR" sz="2400">
              <a:latin typeface="Times New Roman" pitchFamily="18" charset="0"/>
            </a:endParaRP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962400" y="2146300"/>
            <a:ext cx="5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ko-KR" sz="1600" b="1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altLang="ko-KR" sz="2400" b="1"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1066800"/>
            <a:ext cx="3505200" cy="1525588"/>
            <a:chOff x="144" y="564"/>
            <a:chExt cx="2208" cy="961"/>
          </a:xfrm>
        </p:grpSpPr>
        <p:sp>
          <p:nvSpPr>
            <p:cNvPr id="91242" name="Rectangle 8"/>
            <p:cNvSpPr>
              <a:spLocks noChangeArrowheads="1"/>
            </p:cNvSpPr>
            <p:nvPr/>
          </p:nvSpPr>
          <p:spPr bwMode="auto">
            <a:xfrm>
              <a:off x="1728" y="1352"/>
              <a:ext cx="3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b="1">
                  <a:latin typeface="Times New Roman" pitchFamily="18" charset="0"/>
                </a:rPr>
                <a:t>한 우</a:t>
              </a:r>
            </a:p>
          </p:txBody>
        </p:sp>
        <p:sp>
          <p:nvSpPr>
            <p:cNvPr id="91243" name="Rectangle 9"/>
            <p:cNvSpPr>
              <a:spLocks noChangeArrowheads="1"/>
            </p:cNvSpPr>
            <p:nvPr/>
          </p:nvSpPr>
          <p:spPr bwMode="auto">
            <a:xfrm>
              <a:off x="528" y="1352"/>
              <a:ext cx="3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b="1">
                  <a:latin typeface="Arial" charset="0"/>
                </a:rPr>
                <a:t>젖 소</a:t>
              </a:r>
              <a:endParaRPr lang="ko-KR" altLang="en-US" sz="2400" b="1">
                <a:latin typeface="Times New Roman" pitchFamily="18" charset="0"/>
              </a:endParaRPr>
            </a:p>
          </p:txBody>
        </p:sp>
        <p:pic>
          <p:nvPicPr>
            <p:cNvPr id="91244" name="Picture 10" descr="holste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564"/>
              <a:ext cx="1056" cy="69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pic>
          <p:nvPicPr>
            <p:cNvPr id="91245" name="Picture 11" descr="hanwo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564"/>
              <a:ext cx="1104" cy="69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</p:grpSp>
      <p:sp>
        <p:nvSpPr>
          <p:cNvPr id="91144" name="Text Box 12"/>
          <p:cNvSpPr txBox="1">
            <a:spLocks noChangeArrowheads="1"/>
          </p:cNvSpPr>
          <p:nvPr/>
        </p:nvSpPr>
        <p:spPr bwMode="auto">
          <a:xfrm>
            <a:off x="1676400" y="304800"/>
            <a:ext cx="6708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800" b="1">
                <a:latin typeface="Times New Roman" pitchFamily="18" charset="0"/>
              </a:rPr>
              <a:t>모색 유전자를 이용한 한우</a:t>
            </a:r>
            <a:r>
              <a:rPr lang="en-US" altLang="ko-KR" sz="2800" b="1">
                <a:latin typeface="Times New Roman" pitchFamily="18" charset="0"/>
              </a:rPr>
              <a:t>•</a:t>
            </a:r>
            <a:r>
              <a:rPr lang="ko-KR" altLang="en-US" sz="2800" b="1">
                <a:latin typeface="Times New Roman" pitchFamily="18" charset="0"/>
              </a:rPr>
              <a:t>젖소고기 판별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33400" y="5105400"/>
            <a:ext cx="4429125" cy="1311275"/>
            <a:chOff x="384" y="2918"/>
            <a:chExt cx="2790" cy="826"/>
          </a:xfrm>
        </p:grpSpPr>
        <p:sp>
          <p:nvSpPr>
            <p:cNvPr id="91231" name="Rectangle 14"/>
            <p:cNvSpPr>
              <a:spLocks noChangeArrowheads="1"/>
            </p:cNvSpPr>
            <p:nvPr/>
          </p:nvSpPr>
          <p:spPr bwMode="auto">
            <a:xfrm>
              <a:off x="384" y="2918"/>
              <a:ext cx="181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2100" b="1">
                  <a:latin typeface="Arial" charset="0"/>
                </a:rPr>
                <a:t>PCR</a:t>
              </a:r>
              <a:r>
                <a:rPr lang="ko-KR" altLang="en-US" sz="2100" b="1">
                  <a:latin typeface="Arial" charset="0"/>
                </a:rPr>
                <a:t>에 의한 유전자 증폭</a:t>
              </a:r>
              <a:endParaRPr lang="ko-KR" altLang="en-US" sz="2400">
                <a:latin typeface="Times New Roman" pitchFamily="18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84" y="3264"/>
              <a:ext cx="2208" cy="480"/>
              <a:chOff x="432" y="3312"/>
              <a:chExt cx="2208" cy="480"/>
            </a:xfrm>
          </p:grpSpPr>
          <p:sp>
            <p:nvSpPr>
              <p:cNvPr id="91234" name="Rectangle 16"/>
              <p:cNvSpPr>
                <a:spLocks noChangeArrowheads="1"/>
              </p:cNvSpPr>
              <p:nvPr/>
            </p:nvSpPr>
            <p:spPr bwMode="auto">
              <a:xfrm>
                <a:off x="432" y="3312"/>
                <a:ext cx="1920" cy="48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35" name="Line 17"/>
              <p:cNvSpPr>
                <a:spLocks noChangeShapeType="1"/>
              </p:cNvSpPr>
              <p:nvPr/>
            </p:nvSpPr>
            <p:spPr bwMode="auto">
              <a:xfrm>
                <a:off x="576" y="3552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36" name="Line 18"/>
              <p:cNvSpPr>
                <a:spLocks noChangeShapeType="1"/>
              </p:cNvSpPr>
              <p:nvPr/>
            </p:nvSpPr>
            <p:spPr bwMode="auto">
              <a:xfrm>
                <a:off x="864" y="3552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37" name="Line 19"/>
              <p:cNvSpPr>
                <a:spLocks noChangeShapeType="1"/>
              </p:cNvSpPr>
              <p:nvPr/>
            </p:nvSpPr>
            <p:spPr bwMode="auto">
              <a:xfrm>
                <a:off x="1152" y="3552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38" name="Line 20"/>
              <p:cNvSpPr>
                <a:spLocks noChangeShapeType="1"/>
              </p:cNvSpPr>
              <p:nvPr/>
            </p:nvSpPr>
            <p:spPr bwMode="auto">
              <a:xfrm>
                <a:off x="1440" y="3552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39" name="Line 21"/>
              <p:cNvSpPr>
                <a:spLocks noChangeShapeType="1"/>
              </p:cNvSpPr>
              <p:nvPr/>
            </p:nvSpPr>
            <p:spPr bwMode="auto">
              <a:xfrm>
                <a:off x="1728" y="3552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40" name="Line 22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41" name="Line 23"/>
              <p:cNvSpPr>
                <a:spLocks noChangeShapeType="1"/>
              </p:cNvSpPr>
              <p:nvPr/>
            </p:nvSpPr>
            <p:spPr bwMode="auto">
              <a:xfrm>
                <a:off x="2400" y="3552"/>
                <a:ext cx="240" cy="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91233" name="Text Box 24"/>
            <p:cNvSpPr txBox="1">
              <a:spLocks noChangeArrowheads="1"/>
            </p:cNvSpPr>
            <p:nvPr/>
          </p:nvSpPr>
          <p:spPr bwMode="auto">
            <a:xfrm>
              <a:off x="2556" y="3360"/>
              <a:ext cx="6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400" b="1">
                  <a:latin typeface="Times New Roman" pitchFamily="18" charset="0"/>
                </a:rPr>
                <a:t>350bp</a:t>
              </a:r>
            </a:p>
          </p:txBody>
        </p:sp>
      </p:grpSp>
      <p:sp>
        <p:nvSpPr>
          <p:cNvPr id="91146" name="Line 25"/>
          <p:cNvSpPr>
            <a:spLocks noChangeShapeType="1"/>
          </p:cNvSpPr>
          <p:nvPr/>
        </p:nvSpPr>
        <p:spPr bwMode="auto">
          <a:xfrm>
            <a:off x="4953000" y="55626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219700" y="1773238"/>
            <a:ext cx="3429000" cy="1981200"/>
            <a:chOff x="3072" y="768"/>
            <a:chExt cx="2160" cy="1248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3072" y="1056"/>
              <a:ext cx="2160" cy="960"/>
              <a:chOff x="3120" y="912"/>
              <a:chExt cx="2160" cy="960"/>
            </a:xfrm>
          </p:grpSpPr>
          <p:sp>
            <p:nvSpPr>
              <p:cNvPr id="91209" name="Rectangle 28"/>
              <p:cNvSpPr>
                <a:spLocks noChangeArrowheads="1"/>
              </p:cNvSpPr>
              <p:nvPr/>
            </p:nvSpPr>
            <p:spPr bwMode="auto">
              <a:xfrm>
                <a:off x="3120" y="1056"/>
                <a:ext cx="2160" cy="81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0" name="Line 29"/>
              <p:cNvSpPr>
                <a:spLocks noChangeShapeType="1"/>
              </p:cNvSpPr>
              <p:nvPr/>
            </p:nvSpPr>
            <p:spPr bwMode="auto">
              <a:xfrm>
                <a:off x="3312" y="120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1" name="Line 30"/>
              <p:cNvSpPr>
                <a:spLocks noChangeShapeType="1"/>
              </p:cNvSpPr>
              <p:nvPr/>
            </p:nvSpPr>
            <p:spPr bwMode="auto">
              <a:xfrm>
                <a:off x="3648" y="120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2" name="Line 31"/>
              <p:cNvSpPr>
                <a:spLocks noChangeShapeType="1"/>
              </p:cNvSpPr>
              <p:nvPr/>
            </p:nvSpPr>
            <p:spPr bwMode="auto">
              <a:xfrm>
                <a:off x="3984" y="120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3" name="Line 32"/>
              <p:cNvSpPr>
                <a:spLocks noChangeShapeType="1"/>
              </p:cNvSpPr>
              <p:nvPr/>
            </p:nvSpPr>
            <p:spPr bwMode="auto">
              <a:xfrm>
                <a:off x="4320" y="120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4" name="Line 33"/>
              <p:cNvSpPr>
                <a:spLocks noChangeShapeType="1"/>
              </p:cNvSpPr>
              <p:nvPr/>
            </p:nvSpPr>
            <p:spPr bwMode="auto">
              <a:xfrm>
                <a:off x="4608" y="120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5" name="Line 34"/>
              <p:cNvSpPr>
                <a:spLocks noChangeShapeType="1"/>
              </p:cNvSpPr>
              <p:nvPr/>
            </p:nvSpPr>
            <p:spPr bwMode="auto">
              <a:xfrm>
                <a:off x="4944" y="1200"/>
                <a:ext cx="192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6" name="Line 35"/>
              <p:cNvSpPr>
                <a:spLocks noChangeShapeType="1"/>
              </p:cNvSpPr>
              <p:nvPr/>
            </p:nvSpPr>
            <p:spPr bwMode="auto">
              <a:xfrm>
                <a:off x="3984" y="1392"/>
                <a:ext cx="19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7" name="Line 36"/>
              <p:cNvSpPr>
                <a:spLocks noChangeShapeType="1"/>
              </p:cNvSpPr>
              <p:nvPr/>
            </p:nvSpPr>
            <p:spPr bwMode="auto">
              <a:xfrm>
                <a:off x="4608" y="1392"/>
                <a:ext cx="19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8" name="Line 37"/>
              <p:cNvSpPr>
                <a:spLocks noChangeShapeType="1"/>
              </p:cNvSpPr>
              <p:nvPr/>
            </p:nvSpPr>
            <p:spPr bwMode="auto">
              <a:xfrm>
                <a:off x="4944" y="1392"/>
                <a:ext cx="19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19" name="Line 38"/>
              <p:cNvSpPr>
                <a:spLocks noChangeShapeType="1"/>
              </p:cNvSpPr>
              <p:nvPr/>
            </p:nvSpPr>
            <p:spPr bwMode="auto">
              <a:xfrm>
                <a:off x="4320" y="158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0" name="Line 39"/>
              <p:cNvSpPr>
                <a:spLocks noChangeShapeType="1"/>
              </p:cNvSpPr>
              <p:nvPr/>
            </p:nvSpPr>
            <p:spPr bwMode="auto">
              <a:xfrm>
                <a:off x="3648" y="158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1" name="Line 40"/>
              <p:cNvSpPr>
                <a:spLocks noChangeShapeType="1"/>
              </p:cNvSpPr>
              <p:nvPr/>
            </p:nvSpPr>
            <p:spPr bwMode="auto">
              <a:xfrm>
                <a:off x="4608" y="1584"/>
                <a:ext cx="192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2" name="Line 41"/>
              <p:cNvSpPr>
                <a:spLocks noChangeShapeType="1"/>
              </p:cNvSpPr>
              <p:nvPr/>
            </p:nvSpPr>
            <p:spPr bwMode="auto">
              <a:xfrm>
                <a:off x="3312" y="172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3" name="Line 42"/>
              <p:cNvSpPr>
                <a:spLocks noChangeShapeType="1"/>
              </p:cNvSpPr>
              <p:nvPr/>
            </p:nvSpPr>
            <p:spPr bwMode="auto">
              <a:xfrm>
                <a:off x="3648" y="172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4" name="Line 43"/>
              <p:cNvSpPr>
                <a:spLocks noChangeShapeType="1"/>
              </p:cNvSpPr>
              <p:nvPr/>
            </p:nvSpPr>
            <p:spPr bwMode="auto">
              <a:xfrm>
                <a:off x="3984" y="172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5" name="Line 44"/>
              <p:cNvSpPr>
                <a:spLocks noChangeShapeType="1"/>
              </p:cNvSpPr>
              <p:nvPr/>
            </p:nvSpPr>
            <p:spPr bwMode="auto">
              <a:xfrm>
                <a:off x="3408" y="91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6" name="Line 45"/>
              <p:cNvSpPr>
                <a:spLocks noChangeShapeType="1"/>
              </p:cNvSpPr>
              <p:nvPr/>
            </p:nvSpPr>
            <p:spPr bwMode="auto">
              <a:xfrm>
                <a:off x="4080" y="91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7" name="Line 46"/>
              <p:cNvSpPr>
                <a:spLocks noChangeShapeType="1"/>
              </p:cNvSpPr>
              <p:nvPr/>
            </p:nvSpPr>
            <p:spPr bwMode="auto">
              <a:xfrm>
                <a:off x="3408" y="912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8" name="Line 47"/>
              <p:cNvSpPr>
                <a:spLocks noChangeShapeType="1"/>
              </p:cNvSpPr>
              <p:nvPr/>
            </p:nvSpPr>
            <p:spPr bwMode="auto">
              <a:xfrm>
                <a:off x="4416" y="91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29" name="Line 48"/>
              <p:cNvSpPr>
                <a:spLocks noChangeShapeType="1"/>
              </p:cNvSpPr>
              <p:nvPr/>
            </p:nvSpPr>
            <p:spPr bwMode="auto">
              <a:xfrm>
                <a:off x="5040" y="91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91230" name="Line 49"/>
              <p:cNvSpPr>
                <a:spLocks noChangeShapeType="1"/>
              </p:cNvSpPr>
              <p:nvPr/>
            </p:nvSpPr>
            <p:spPr bwMode="auto">
              <a:xfrm>
                <a:off x="4416" y="912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91208" name="Text Box 50"/>
            <p:cNvSpPr txBox="1">
              <a:spLocks noChangeArrowheads="1"/>
            </p:cNvSpPr>
            <p:nvPr/>
          </p:nvSpPr>
          <p:spPr bwMode="auto">
            <a:xfrm>
              <a:off x="3360" y="768"/>
              <a:ext cx="16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400" b="1">
                  <a:latin typeface="Times New Roman" pitchFamily="18" charset="0"/>
                </a:rPr>
                <a:t> </a:t>
              </a:r>
              <a:r>
                <a:rPr lang="ko-KR" altLang="en-US" sz="2400" b="1">
                  <a:latin typeface="Times New Roman" pitchFamily="18" charset="0"/>
                </a:rPr>
                <a:t>젖소             한우</a:t>
              </a:r>
            </a:p>
          </p:txBody>
        </p:sp>
      </p:grp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381000" y="2819400"/>
            <a:ext cx="3471863" cy="2133600"/>
            <a:chOff x="240" y="1776"/>
            <a:chExt cx="2187" cy="1344"/>
          </a:xfrm>
        </p:grpSpPr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672" y="2064"/>
              <a:ext cx="1235" cy="697"/>
              <a:chOff x="663" y="1684"/>
              <a:chExt cx="1235" cy="697"/>
            </a:xfrm>
          </p:grpSpPr>
          <p:sp>
            <p:nvSpPr>
              <p:cNvPr id="91199" name="Freeform 53"/>
              <p:cNvSpPr>
                <a:spLocks/>
              </p:cNvSpPr>
              <p:nvPr/>
            </p:nvSpPr>
            <p:spPr bwMode="auto">
              <a:xfrm>
                <a:off x="719" y="1729"/>
                <a:ext cx="573" cy="605"/>
              </a:xfrm>
              <a:custGeom>
                <a:avLst/>
                <a:gdLst>
                  <a:gd name="T0" fmla="*/ 5 w 898"/>
                  <a:gd name="T1" fmla="*/ 5 h 1114"/>
                  <a:gd name="T2" fmla="*/ 13 w 898"/>
                  <a:gd name="T3" fmla="*/ 5 h 1114"/>
                  <a:gd name="T4" fmla="*/ 19 w 898"/>
                  <a:gd name="T5" fmla="*/ 5 h 1114"/>
                  <a:gd name="T6" fmla="*/ 25 w 898"/>
                  <a:gd name="T7" fmla="*/ 5 h 1114"/>
                  <a:gd name="T8" fmla="*/ 31 w 898"/>
                  <a:gd name="T9" fmla="*/ 7 h 1114"/>
                  <a:gd name="T10" fmla="*/ 31 w 898"/>
                  <a:gd name="T11" fmla="*/ 10 h 1114"/>
                  <a:gd name="T12" fmla="*/ 31 w 898"/>
                  <a:gd name="T13" fmla="*/ 12 h 1114"/>
                  <a:gd name="T14" fmla="*/ 25 w 898"/>
                  <a:gd name="T15" fmla="*/ 14 h 1114"/>
                  <a:gd name="T16" fmla="*/ 20 w 898"/>
                  <a:gd name="T17" fmla="*/ 14 h 1114"/>
                  <a:gd name="T18" fmla="*/ 14 w 898"/>
                  <a:gd name="T19" fmla="*/ 15 h 1114"/>
                  <a:gd name="T20" fmla="*/ 8 w 898"/>
                  <a:gd name="T21" fmla="*/ 16 h 1114"/>
                  <a:gd name="T22" fmla="*/ 3 w 898"/>
                  <a:gd name="T23" fmla="*/ 18 h 1114"/>
                  <a:gd name="T24" fmla="*/ 1 w 898"/>
                  <a:gd name="T25" fmla="*/ 21 h 1114"/>
                  <a:gd name="T26" fmla="*/ 1 w 898"/>
                  <a:gd name="T27" fmla="*/ 23 h 1114"/>
                  <a:gd name="T28" fmla="*/ 4 w 898"/>
                  <a:gd name="T29" fmla="*/ 26 h 1114"/>
                  <a:gd name="T30" fmla="*/ 10 w 898"/>
                  <a:gd name="T31" fmla="*/ 26 h 1114"/>
                  <a:gd name="T32" fmla="*/ 15 w 898"/>
                  <a:gd name="T33" fmla="*/ 24 h 1114"/>
                  <a:gd name="T34" fmla="*/ 19 w 898"/>
                  <a:gd name="T35" fmla="*/ 22 h 1114"/>
                  <a:gd name="T36" fmla="*/ 19 w 898"/>
                  <a:gd name="T37" fmla="*/ 19 h 1114"/>
                  <a:gd name="T38" fmla="*/ 19 w 898"/>
                  <a:gd name="T39" fmla="*/ 16 h 1114"/>
                  <a:gd name="T40" fmla="*/ 19 w 898"/>
                  <a:gd name="T41" fmla="*/ 14 h 1114"/>
                  <a:gd name="T42" fmla="*/ 19 w 898"/>
                  <a:gd name="T43" fmla="*/ 11 h 1114"/>
                  <a:gd name="T44" fmla="*/ 19 w 898"/>
                  <a:gd name="T45" fmla="*/ 8 h 1114"/>
                  <a:gd name="T46" fmla="*/ 19 w 898"/>
                  <a:gd name="T47" fmla="*/ 4 h 1114"/>
                  <a:gd name="T48" fmla="*/ 20 w 898"/>
                  <a:gd name="T49" fmla="*/ 2 h 1114"/>
                  <a:gd name="T50" fmla="*/ 26 w 898"/>
                  <a:gd name="T51" fmla="*/ 0 h 1114"/>
                  <a:gd name="T52" fmla="*/ 31 w 898"/>
                  <a:gd name="T53" fmla="*/ 0 h 1114"/>
                  <a:gd name="T54" fmla="*/ 37 w 898"/>
                  <a:gd name="T55" fmla="*/ 2 h 1114"/>
                  <a:gd name="T56" fmla="*/ 42 w 898"/>
                  <a:gd name="T57" fmla="*/ 5 h 1114"/>
                  <a:gd name="T58" fmla="*/ 47 w 898"/>
                  <a:gd name="T59" fmla="*/ 8 h 1114"/>
                  <a:gd name="T60" fmla="*/ 51 w 898"/>
                  <a:gd name="T61" fmla="*/ 11 h 1114"/>
                  <a:gd name="T62" fmla="*/ 53 w 898"/>
                  <a:gd name="T63" fmla="*/ 14 h 1114"/>
                  <a:gd name="T64" fmla="*/ 54 w 898"/>
                  <a:gd name="T65" fmla="*/ 16 h 1114"/>
                  <a:gd name="T66" fmla="*/ 55 w 898"/>
                  <a:gd name="T67" fmla="*/ 19 h 1114"/>
                  <a:gd name="T68" fmla="*/ 57 w 898"/>
                  <a:gd name="T69" fmla="*/ 22 h 1114"/>
                  <a:gd name="T70" fmla="*/ 58 w 898"/>
                  <a:gd name="T71" fmla="*/ 24 h 1114"/>
                  <a:gd name="T72" fmla="*/ 60 w 898"/>
                  <a:gd name="T73" fmla="*/ 27 h 11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8"/>
                  <a:gd name="T112" fmla="*/ 0 h 1114"/>
                  <a:gd name="T113" fmla="*/ 898 w 898"/>
                  <a:gd name="T114" fmla="*/ 1114 h 111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8" h="1114">
                    <a:moveTo>
                      <a:pt x="0" y="244"/>
                    </a:moveTo>
                    <a:lnTo>
                      <a:pt x="78" y="209"/>
                    </a:lnTo>
                    <a:lnTo>
                      <a:pt x="133" y="209"/>
                    </a:lnTo>
                    <a:lnTo>
                      <a:pt x="190" y="209"/>
                    </a:lnTo>
                    <a:lnTo>
                      <a:pt x="231" y="209"/>
                    </a:lnTo>
                    <a:lnTo>
                      <a:pt x="273" y="209"/>
                    </a:lnTo>
                    <a:lnTo>
                      <a:pt x="328" y="209"/>
                    </a:lnTo>
                    <a:lnTo>
                      <a:pt x="371" y="209"/>
                    </a:lnTo>
                    <a:lnTo>
                      <a:pt x="412" y="244"/>
                    </a:lnTo>
                    <a:lnTo>
                      <a:pt x="454" y="279"/>
                    </a:lnTo>
                    <a:lnTo>
                      <a:pt x="467" y="331"/>
                    </a:lnTo>
                    <a:lnTo>
                      <a:pt x="467" y="384"/>
                    </a:lnTo>
                    <a:lnTo>
                      <a:pt x="467" y="435"/>
                    </a:lnTo>
                    <a:lnTo>
                      <a:pt x="454" y="488"/>
                    </a:lnTo>
                    <a:lnTo>
                      <a:pt x="412" y="504"/>
                    </a:lnTo>
                    <a:lnTo>
                      <a:pt x="371" y="539"/>
                    </a:lnTo>
                    <a:lnTo>
                      <a:pt x="328" y="539"/>
                    </a:lnTo>
                    <a:lnTo>
                      <a:pt x="287" y="539"/>
                    </a:lnTo>
                    <a:lnTo>
                      <a:pt x="245" y="557"/>
                    </a:lnTo>
                    <a:lnTo>
                      <a:pt x="204" y="593"/>
                    </a:lnTo>
                    <a:lnTo>
                      <a:pt x="161" y="608"/>
                    </a:lnTo>
                    <a:lnTo>
                      <a:pt x="119" y="626"/>
                    </a:lnTo>
                    <a:lnTo>
                      <a:pt x="78" y="661"/>
                    </a:lnTo>
                    <a:lnTo>
                      <a:pt x="50" y="713"/>
                    </a:lnTo>
                    <a:lnTo>
                      <a:pt x="9" y="748"/>
                    </a:lnTo>
                    <a:lnTo>
                      <a:pt x="9" y="801"/>
                    </a:lnTo>
                    <a:lnTo>
                      <a:pt x="9" y="852"/>
                    </a:lnTo>
                    <a:lnTo>
                      <a:pt x="9" y="906"/>
                    </a:lnTo>
                    <a:lnTo>
                      <a:pt x="23" y="957"/>
                    </a:lnTo>
                    <a:lnTo>
                      <a:pt x="64" y="992"/>
                    </a:lnTo>
                    <a:lnTo>
                      <a:pt x="106" y="1010"/>
                    </a:lnTo>
                    <a:lnTo>
                      <a:pt x="147" y="992"/>
                    </a:lnTo>
                    <a:lnTo>
                      <a:pt x="190" y="975"/>
                    </a:lnTo>
                    <a:lnTo>
                      <a:pt x="231" y="957"/>
                    </a:lnTo>
                    <a:lnTo>
                      <a:pt x="259" y="906"/>
                    </a:lnTo>
                    <a:lnTo>
                      <a:pt x="273" y="852"/>
                    </a:lnTo>
                    <a:lnTo>
                      <a:pt x="273" y="801"/>
                    </a:lnTo>
                    <a:lnTo>
                      <a:pt x="273" y="748"/>
                    </a:lnTo>
                    <a:lnTo>
                      <a:pt x="273" y="697"/>
                    </a:lnTo>
                    <a:lnTo>
                      <a:pt x="273" y="644"/>
                    </a:lnTo>
                    <a:lnTo>
                      <a:pt x="273" y="593"/>
                    </a:lnTo>
                    <a:lnTo>
                      <a:pt x="273" y="539"/>
                    </a:lnTo>
                    <a:lnTo>
                      <a:pt x="273" y="488"/>
                    </a:lnTo>
                    <a:lnTo>
                      <a:pt x="273" y="417"/>
                    </a:lnTo>
                    <a:lnTo>
                      <a:pt x="273" y="348"/>
                    </a:lnTo>
                    <a:lnTo>
                      <a:pt x="273" y="295"/>
                    </a:lnTo>
                    <a:lnTo>
                      <a:pt x="273" y="226"/>
                    </a:lnTo>
                    <a:lnTo>
                      <a:pt x="273" y="175"/>
                    </a:lnTo>
                    <a:lnTo>
                      <a:pt x="273" y="122"/>
                    </a:lnTo>
                    <a:lnTo>
                      <a:pt x="300" y="71"/>
                    </a:lnTo>
                    <a:lnTo>
                      <a:pt x="342" y="18"/>
                    </a:lnTo>
                    <a:lnTo>
                      <a:pt x="383" y="0"/>
                    </a:lnTo>
                    <a:lnTo>
                      <a:pt x="426" y="0"/>
                    </a:lnTo>
                    <a:lnTo>
                      <a:pt x="467" y="0"/>
                    </a:lnTo>
                    <a:lnTo>
                      <a:pt x="509" y="35"/>
                    </a:lnTo>
                    <a:lnTo>
                      <a:pt x="550" y="88"/>
                    </a:lnTo>
                    <a:lnTo>
                      <a:pt x="592" y="140"/>
                    </a:lnTo>
                    <a:lnTo>
                      <a:pt x="621" y="193"/>
                    </a:lnTo>
                    <a:lnTo>
                      <a:pt x="662" y="244"/>
                    </a:lnTo>
                    <a:lnTo>
                      <a:pt x="690" y="295"/>
                    </a:lnTo>
                    <a:lnTo>
                      <a:pt x="731" y="348"/>
                    </a:lnTo>
                    <a:lnTo>
                      <a:pt x="759" y="417"/>
                    </a:lnTo>
                    <a:lnTo>
                      <a:pt x="773" y="470"/>
                    </a:lnTo>
                    <a:lnTo>
                      <a:pt x="787" y="522"/>
                    </a:lnTo>
                    <a:lnTo>
                      <a:pt x="801" y="593"/>
                    </a:lnTo>
                    <a:lnTo>
                      <a:pt x="801" y="644"/>
                    </a:lnTo>
                    <a:lnTo>
                      <a:pt x="814" y="697"/>
                    </a:lnTo>
                    <a:lnTo>
                      <a:pt x="814" y="748"/>
                    </a:lnTo>
                    <a:lnTo>
                      <a:pt x="828" y="801"/>
                    </a:lnTo>
                    <a:lnTo>
                      <a:pt x="842" y="852"/>
                    </a:lnTo>
                    <a:lnTo>
                      <a:pt x="857" y="906"/>
                    </a:lnTo>
                    <a:lnTo>
                      <a:pt x="857" y="957"/>
                    </a:lnTo>
                    <a:lnTo>
                      <a:pt x="871" y="1010"/>
                    </a:lnTo>
                    <a:lnTo>
                      <a:pt x="885" y="1061"/>
                    </a:lnTo>
                    <a:lnTo>
                      <a:pt x="898" y="1114"/>
                    </a:lnTo>
                  </a:path>
                </a:pathLst>
              </a:custGeom>
              <a:noFill/>
              <a:ln w="539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0" name="Freeform 54"/>
              <p:cNvSpPr>
                <a:spLocks/>
              </p:cNvSpPr>
              <p:nvPr/>
            </p:nvSpPr>
            <p:spPr bwMode="auto">
              <a:xfrm>
                <a:off x="676" y="1684"/>
                <a:ext cx="573" cy="605"/>
              </a:xfrm>
              <a:custGeom>
                <a:avLst/>
                <a:gdLst>
                  <a:gd name="T0" fmla="*/ 5 w 897"/>
                  <a:gd name="T1" fmla="*/ 5 h 1114"/>
                  <a:gd name="T2" fmla="*/ 13 w 897"/>
                  <a:gd name="T3" fmla="*/ 5 h 1114"/>
                  <a:gd name="T4" fmla="*/ 19 w 897"/>
                  <a:gd name="T5" fmla="*/ 5 h 1114"/>
                  <a:gd name="T6" fmla="*/ 25 w 897"/>
                  <a:gd name="T7" fmla="*/ 5 h 1114"/>
                  <a:gd name="T8" fmla="*/ 31 w 897"/>
                  <a:gd name="T9" fmla="*/ 7 h 1114"/>
                  <a:gd name="T10" fmla="*/ 31 w 897"/>
                  <a:gd name="T11" fmla="*/ 10 h 1114"/>
                  <a:gd name="T12" fmla="*/ 31 w 897"/>
                  <a:gd name="T13" fmla="*/ 12 h 1114"/>
                  <a:gd name="T14" fmla="*/ 25 w 897"/>
                  <a:gd name="T15" fmla="*/ 14 h 1114"/>
                  <a:gd name="T16" fmla="*/ 20 w 897"/>
                  <a:gd name="T17" fmla="*/ 14 h 1114"/>
                  <a:gd name="T18" fmla="*/ 14 w 897"/>
                  <a:gd name="T19" fmla="*/ 15 h 1114"/>
                  <a:gd name="T20" fmla="*/ 8 w 897"/>
                  <a:gd name="T21" fmla="*/ 16 h 1114"/>
                  <a:gd name="T22" fmla="*/ 3 w 897"/>
                  <a:gd name="T23" fmla="*/ 18 h 1114"/>
                  <a:gd name="T24" fmla="*/ 1 w 897"/>
                  <a:gd name="T25" fmla="*/ 21 h 1114"/>
                  <a:gd name="T26" fmla="*/ 1 w 897"/>
                  <a:gd name="T27" fmla="*/ 23 h 1114"/>
                  <a:gd name="T28" fmla="*/ 4 w 897"/>
                  <a:gd name="T29" fmla="*/ 26 h 1114"/>
                  <a:gd name="T30" fmla="*/ 10 w 897"/>
                  <a:gd name="T31" fmla="*/ 26 h 1114"/>
                  <a:gd name="T32" fmla="*/ 15 w 897"/>
                  <a:gd name="T33" fmla="*/ 24 h 1114"/>
                  <a:gd name="T34" fmla="*/ 19 w 897"/>
                  <a:gd name="T35" fmla="*/ 22 h 1114"/>
                  <a:gd name="T36" fmla="*/ 19 w 897"/>
                  <a:gd name="T37" fmla="*/ 19 h 1114"/>
                  <a:gd name="T38" fmla="*/ 19 w 897"/>
                  <a:gd name="T39" fmla="*/ 16 h 1114"/>
                  <a:gd name="T40" fmla="*/ 19 w 897"/>
                  <a:gd name="T41" fmla="*/ 14 h 1114"/>
                  <a:gd name="T42" fmla="*/ 19 w 897"/>
                  <a:gd name="T43" fmla="*/ 11 h 1114"/>
                  <a:gd name="T44" fmla="*/ 19 w 897"/>
                  <a:gd name="T45" fmla="*/ 8 h 1114"/>
                  <a:gd name="T46" fmla="*/ 19 w 897"/>
                  <a:gd name="T47" fmla="*/ 4 h 1114"/>
                  <a:gd name="T48" fmla="*/ 20 w 897"/>
                  <a:gd name="T49" fmla="*/ 2 h 1114"/>
                  <a:gd name="T50" fmla="*/ 26 w 897"/>
                  <a:gd name="T51" fmla="*/ 0 h 1114"/>
                  <a:gd name="T52" fmla="*/ 31 w 897"/>
                  <a:gd name="T53" fmla="*/ 0 h 1114"/>
                  <a:gd name="T54" fmla="*/ 37 w 897"/>
                  <a:gd name="T55" fmla="*/ 2 h 1114"/>
                  <a:gd name="T56" fmla="*/ 42 w 897"/>
                  <a:gd name="T57" fmla="*/ 5 h 1114"/>
                  <a:gd name="T58" fmla="*/ 47 w 897"/>
                  <a:gd name="T59" fmla="*/ 8 h 1114"/>
                  <a:gd name="T60" fmla="*/ 51 w 897"/>
                  <a:gd name="T61" fmla="*/ 11 h 1114"/>
                  <a:gd name="T62" fmla="*/ 54 w 897"/>
                  <a:gd name="T63" fmla="*/ 14 h 1114"/>
                  <a:gd name="T64" fmla="*/ 55 w 897"/>
                  <a:gd name="T65" fmla="*/ 16 h 1114"/>
                  <a:gd name="T66" fmla="*/ 55 w 897"/>
                  <a:gd name="T67" fmla="*/ 19 h 1114"/>
                  <a:gd name="T68" fmla="*/ 57 w 897"/>
                  <a:gd name="T69" fmla="*/ 22 h 1114"/>
                  <a:gd name="T70" fmla="*/ 58 w 897"/>
                  <a:gd name="T71" fmla="*/ 24 h 1114"/>
                  <a:gd name="T72" fmla="*/ 61 w 897"/>
                  <a:gd name="T73" fmla="*/ 27 h 11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7"/>
                  <a:gd name="T112" fmla="*/ 0 h 1114"/>
                  <a:gd name="T113" fmla="*/ 897 w 897"/>
                  <a:gd name="T114" fmla="*/ 1114 h 111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7" h="1114">
                    <a:moveTo>
                      <a:pt x="0" y="244"/>
                    </a:moveTo>
                    <a:lnTo>
                      <a:pt x="77" y="209"/>
                    </a:lnTo>
                    <a:lnTo>
                      <a:pt x="132" y="209"/>
                    </a:lnTo>
                    <a:lnTo>
                      <a:pt x="189" y="209"/>
                    </a:lnTo>
                    <a:lnTo>
                      <a:pt x="230" y="209"/>
                    </a:lnTo>
                    <a:lnTo>
                      <a:pt x="272" y="209"/>
                    </a:lnTo>
                    <a:lnTo>
                      <a:pt x="327" y="209"/>
                    </a:lnTo>
                    <a:lnTo>
                      <a:pt x="370" y="209"/>
                    </a:lnTo>
                    <a:lnTo>
                      <a:pt x="411" y="244"/>
                    </a:lnTo>
                    <a:lnTo>
                      <a:pt x="453" y="280"/>
                    </a:lnTo>
                    <a:lnTo>
                      <a:pt x="466" y="331"/>
                    </a:lnTo>
                    <a:lnTo>
                      <a:pt x="466" y="384"/>
                    </a:lnTo>
                    <a:lnTo>
                      <a:pt x="466" y="435"/>
                    </a:lnTo>
                    <a:lnTo>
                      <a:pt x="453" y="488"/>
                    </a:lnTo>
                    <a:lnTo>
                      <a:pt x="411" y="504"/>
                    </a:lnTo>
                    <a:lnTo>
                      <a:pt x="370" y="540"/>
                    </a:lnTo>
                    <a:lnTo>
                      <a:pt x="327" y="540"/>
                    </a:lnTo>
                    <a:lnTo>
                      <a:pt x="286" y="540"/>
                    </a:lnTo>
                    <a:lnTo>
                      <a:pt x="244" y="557"/>
                    </a:lnTo>
                    <a:lnTo>
                      <a:pt x="203" y="593"/>
                    </a:lnTo>
                    <a:lnTo>
                      <a:pt x="161" y="609"/>
                    </a:lnTo>
                    <a:lnTo>
                      <a:pt x="118" y="626"/>
                    </a:lnTo>
                    <a:lnTo>
                      <a:pt x="77" y="662"/>
                    </a:lnTo>
                    <a:lnTo>
                      <a:pt x="49" y="713"/>
                    </a:lnTo>
                    <a:lnTo>
                      <a:pt x="8" y="748"/>
                    </a:lnTo>
                    <a:lnTo>
                      <a:pt x="8" y="801"/>
                    </a:lnTo>
                    <a:lnTo>
                      <a:pt x="8" y="853"/>
                    </a:lnTo>
                    <a:lnTo>
                      <a:pt x="8" y="906"/>
                    </a:lnTo>
                    <a:lnTo>
                      <a:pt x="22" y="957"/>
                    </a:lnTo>
                    <a:lnTo>
                      <a:pt x="63" y="992"/>
                    </a:lnTo>
                    <a:lnTo>
                      <a:pt x="106" y="1010"/>
                    </a:lnTo>
                    <a:lnTo>
                      <a:pt x="147" y="992"/>
                    </a:lnTo>
                    <a:lnTo>
                      <a:pt x="189" y="975"/>
                    </a:lnTo>
                    <a:lnTo>
                      <a:pt x="230" y="957"/>
                    </a:lnTo>
                    <a:lnTo>
                      <a:pt x="258" y="906"/>
                    </a:lnTo>
                    <a:lnTo>
                      <a:pt x="272" y="853"/>
                    </a:lnTo>
                    <a:lnTo>
                      <a:pt x="272" y="801"/>
                    </a:lnTo>
                    <a:lnTo>
                      <a:pt x="272" y="748"/>
                    </a:lnTo>
                    <a:lnTo>
                      <a:pt x="272" y="697"/>
                    </a:lnTo>
                    <a:lnTo>
                      <a:pt x="272" y="644"/>
                    </a:lnTo>
                    <a:lnTo>
                      <a:pt x="272" y="593"/>
                    </a:lnTo>
                    <a:lnTo>
                      <a:pt x="272" y="540"/>
                    </a:lnTo>
                    <a:lnTo>
                      <a:pt x="272" y="488"/>
                    </a:lnTo>
                    <a:lnTo>
                      <a:pt x="272" y="418"/>
                    </a:lnTo>
                    <a:lnTo>
                      <a:pt x="272" y="349"/>
                    </a:lnTo>
                    <a:lnTo>
                      <a:pt x="272" y="295"/>
                    </a:lnTo>
                    <a:lnTo>
                      <a:pt x="272" y="226"/>
                    </a:lnTo>
                    <a:lnTo>
                      <a:pt x="272" y="175"/>
                    </a:lnTo>
                    <a:lnTo>
                      <a:pt x="272" y="122"/>
                    </a:lnTo>
                    <a:lnTo>
                      <a:pt x="299" y="71"/>
                    </a:lnTo>
                    <a:lnTo>
                      <a:pt x="341" y="18"/>
                    </a:lnTo>
                    <a:lnTo>
                      <a:pt x="382" y="0"/>
                    </a:lnTo>
                    <a:lnTo>
                      <a:pt x="425" y="0"/>
                    </a:lnTo>
                    <a:lnTo>
                      <a:pt x="466" y="0"/>
                    </a:lnTo>
                    <a:lnTo>
                      <a:pt x="508" y="35"/>
                    </a:lnTo>
                    <a:lnTo>
                      <a:pt x="549" y="89"/>
                    </a:lnTo>
                    <a:lnTo>
                      <a:pt x="592" y="140"/>
                    </a:lnTo>
                    <a:lnTo>
                      <a:pt x="620" y="193"/>
                    </a:lnTo>
                    <a:lnTo>
                      <a:pt x="661" y="244"/>
                    </a:lnTo>
                    <a:lnTo>
                      <a:pt x="689" y="295"/>
                    </a:lnTo>
                    <a:lnTo>
                      <a:pt x="730" y="349"/>
                    </a:lnTo>
                    <a:lnTo>
                      <a:pt x="758" y="418"/>
                    </a:lnTo>
                    <a:lnTo>
                      <a:pt x="772" y="471"/>
                    </a:lnTo>
                    <a:lnTo>
                      <a:pt x="787" y="522"/>
                    </a:lnTo>
                    <a:lnTo>
                      <a:pt x="801" y="593"/>
                    </a:lnTo>
                    <a:lnTo>
                      <a:pt x="801" y="644"/>
                    </a:lnTo>
                    <a:lnTo>
                      <a:pt x="813" y="697"/>
                    </a:lnTo>
                    <a:lnTo>
                      <a:pt x="813" y="748"/>
                    </a:lnTo>
                    <a:lnTo>
                      <a:pt x="828" y="801"/>
                    </a:lnTo>
                    <a:lnTo>
                      <a:pt x="842" y="853"/>
                    </a:lnTo>
                    <a:lnTo>
                      <a:pt x="856" y="906"/>
                    </a:lnTo>
                    <a:lnTo>
                      <a:pt x="856" y="957"/>
                    </a:lnTo>
                    <a:lnTo>
                      <a:pt x="870" y="1010"/>
                    </a:lnTo>
                    <a:lnTo>
                      <a:pt x="884" y="1061"/>
                    </a:lnTo>
                    <a:lnTo>
                      <a:pt x="897" y="1114"/>
                    </a:lnTo>
                  </a:path>
                </a:pathLst>
              </a:custGeom>
              <a:noFill/>
              <a:ln w="539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1" name="Freeform 55"/>
              <p:cNvSpPr>
                <a:spLocks/>
              </p:cNvSpPr>
              <p:nvPr/>
            </p:nvSpPr>
            <p:spPr bwMode="auto">
              <a:xfrm>
                <a:off x="1325" y="1775"/>
                <a:ext cx="573" cy="606"/>
              </a:xfrm>
              <a:custGeom>
                <a:avLst/>
                <a:gdLst>
                  <a:gd name="T0" fmla="*/ 5 w 897"/>
                  <a:gd name="T1" fmla="*/ 5 h 1114"/>
                  <a:gd name="T2" fmla="*/ 13 w 897"/>
                  <a:gd name="T3" fmla="*/ 5 h 1114"/>
                  <a:gd name="T4" fmla="*/ 19 w 897"/>
                  <a:gd name="T5" fmla="*/ 5 h 1114"/>
                  <a:gd name="T6" fmla="*/ 25 w 897"/>
                  <a:gd name="T7" fmla="*/ 5 h 1114"/>
                  <a:gd name="T8" fmla="*/ 31 w 897"/>
                  <a:gd name="T9" fmla="*/ 7 h 1114"/>
                  <a:gd name="T10" fmla="*/ 31 w 897"/>
                  <a:gd name="T11" fmla="*/ 10 h 1114"/>
                  <a:gd name="T12" fmla="*/ 31 w 897"/>
                  <a:gd name="T13" fmla="*/ 13 h 1114"/>
                  <a:gd name="T14" fmla="*/ 25 w 897"/>
                  <a:gd name="T15" fmla="*/ 14 h 1114"/>
                  <a:gd name="T16" fmla="*/ 20 w 897"/>
                  <a:gd name="T17" fmla="*/ 14 h 1114"/>
                  <a:gd name="T18" fmla="*/ 14 w 897"/>
                  <a:gd name="T19" fmla="*/ 15 h 1114"/>
                  <a:gd name="T20" fmla="*/ 8 w 897"/>
                  <a:gd name="T21" fmla="*/ 16 h 1114"/>
                  <a:gd name="T22" fmla="*/ 3 w 897"/>
                  <a:gd name="T23" fmla="*/ 18 h 1114"/>
                  <a:gd name="T24" fmla="*/ 1 w 897"/>
                  <a:gd name="T25" fmla="*/ 21 h 1114"/>
                  <a:gd name="T26" fmla="*/ 1 w 897"/>
                  <a:gd name="T27" fmla="*/ 23 h 1114"/>
                  <a:gd name="T28" fmla="*/ 4 w 897"/>
                  <a:gd name="T29" fmla="*/ 26 h 1114"/>
                  <a:gd name="T30" fmla="*/ 10 w 897"/>
                  <a:gd name="T31" fmla="*/ 26 h 1114"/>
                  <a:gd name="T32" fmla="*/ 15 w 897"/>
                  <a:gd name="T33" fmla="*/ 25 h 1114"/>
                  <a:gd name="T34" fmla="*/ 19 w 897"/>
                  <a:gd name="T35" fmla="*/ 22 h 1114"/>
                  <a:gd name="T36" fmla="*/ 19 w 897"/>
                  <a:gd name="T37" fmla="*/ 19 h 1114"/>
                  <a:gd name="T38" fmla="*/ 19 w 897"/>
                  <a:gd name="T39" fmla="*/ 16 h 1114"/>
                  <a:gd name="T40" fmla="*/ 19 w 897"/>
                  <a:gd name="T41" fmla="*/ 14 h 1114"/>
                  <a:gd name="T42" fmla="*/ 19 w 897"/>
                  <a:gd name="T43" fmla="*/ 11 h 1114"/>
                  <a:gd name="T44" fmla="*/ 19 w 897"/>
                  <a:gd name="T45" fmla="*/ 8 h 1114"/>
                  <a:gd name="T46" fmla="*/ 19 w 897"/>
                  <a:gd name="T47" fmla="*/ 4 h 1114"/>
                  <a:gd name="T48" fmla="*/ 20 w 897"/>
                  <a:gd name="T49" fmla="*/ 2 h 1114"/>
                  <a:gd name="T50" fmla="*/ 26 w 897"/>
                  <a:gd name="T51" fmla="*/ 0 h 1114"/>
                  <a:gd name="T52" fmla="*/ 31 w 897"/>
                  <a:gd name="T53" fmla="*/ 0 h 1114"/>
                  <a:gd name="T54" fmla="*/ 37 w 897"/>
                  <a:gd name="T55" fmla="*/ 2 h 1114"/>
                  <a:gd name="T56" fmla="*/ 42 w 897"/>
                  <a:gd name="T57" fmla="*/ 5 h 1114"/>
                  <a:gd name="T58" fmla="*/ 47 w 897"/>
                  <a:gd name="T59" fmla="*/ 8 h 1114"/>
                  <a:gd name="T60" fmla="*/ 51 w 897"/>
                  <a:gd name="T61" fmla="*/ 11 h 1114"/>
                  <a:gd name="T62" fmla="*/ 54 w 897"/>
                  <a:gd name="T63" fmla="*/ 14 h 1114"/>
                  <a:gd name="T64" fmla="*/ 55 w 897"/>
                  <a:gd name="T65" fmla="*/ 16 h 1114"/>
                  <a:gd name="T66" fmla="*/ 55 w 897"/>
                  <a:gd name="T67" fmla="*/ 19 h 1114"/>
                  <a:gd name="T68" fmla="*/ 57 w 897"/>
                  <a:gd name="T69" fmla="*/ 22 h 1114"/>
                  <a:gd name="T70" fmla="*/ 58 w 897"/>
                  <a:gd name="T71" fmla="*/ 25 h 1114"/>
                  <a:gd name="T72" fmla="*/ 61 w 897"/>
                  <a:gd name="T73" fmla="*/ 28 h 11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7"/>
                  <a:gd name="T112" fmla="*/ 0 h 1114"/>
                  <a:gd name="T113" fmla="*/ 897 w 897"/>
                  <a:gd name="T114" fmla="*/ 1114 h 111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7" h="1114">
                    <a:moveTo>
                      <a:pt x="0" y="244"/>
                    </a:moveTo>
                    <a:lnTo>
                      <a:pt x="78" y="209"/>
                    </a:lnTo>
                    <a:lnTo>
                      <a:pt x="133" y="209"/>
                    </a:lnTo>
                    <a:lnTo>
                      <a:pt x="189" y="209"/>
                    </a:lnTo>
                    <a:lnTo>
                      <a:pt x="230" y="209"/>
                    </a:lnTo>
                    <a:lnTo>
                      <a:pt x="273" y="209"/>
                    </a:lnTo>
                    <a:lnTo>
                      <a:pt x="328" y="209"/>
                    </a:lnTo>
                    <a:lnTo>
                      <a:pt x="370" y="209"/>
                    </a:lnTo>
                    <a:lnTo>
                      <a:pt x="411" y="244"/>
                    </a:lnTo>
                    <a:lnTo>
                      <a:pt x="453" y="279"/>
                    </a:lnTo>
                    <a:lnTo>
                      <a:pt x="466" y="331"/>
                    </a:lnTo>
                    <a:lnTo>
                      <a:pt x="466" y="384"/>
                    </a:lnTo>
                    <a:lnTo>
                      <a:pt x="466" y="435"/>
                    </a:lnTo>
                    <a:lnTo>
                      <a:pt x="453" y="488"/>
                    </a:lnTo>
                    <a:lnTo>
                      <a:pt x="411" y="504"/>
                    </a:lnTo>
                    <a:lnTo>
                      <a:pt x="370" y="539"/>
                    </a:lnTo>
                    <a:lnTo>
                      <a:pt x="328" y="539"/>
                    </a:lnTo>
                    <a:lnTo>
                      <a:pt x="287" y="539"/>
                    </a:lnTo>
                    <a:lnTo>
                      <a:pt x="244" y="557"/>
                    </a:lnTo>
                    <a:lnTo>
                      <a:pt x="203" y="592"/>
                    </a:lnTo>
                    <a:lnTo>
                      <a:pt x="161" y="608"/>
                    </a:lnTo>
                    <a:lnTo>
                      <a:pt x="119" y="626"/>
                    </a:lnTo>
                    <a:lnTo>
                      <a:pt x="78" y="661"/>
                    </a:lnTo>
                    <a:lnTo>
                      <a:pt x="49" y="713"/>
                    </a:lnTo>
                    <a:lnTo>
                      <a:pt x="8" y="748"/>
                    </a:lnTo>
                    <a:lnTo>
                      <a:pt x="8" y="801"/>
                    </a:lnTo>
                    <a:lnTo>
                      <a:pt x="8" y="852"/>
                    </a:lnTo>
                    <a:lnTo>
                      <a:pt x="8" y="905"/>
                    </a:lnTo>
                    <a:lnTo>
                      <a:pt x="22" y="957"/>
                    </a:lnTo>
                    <a:lnTo>
                      <a:pt x="63" y="992"/>
                    </a:lnTo>
                    <a:lnTo>
                      <a:pt x="106" y="1010"/>
                    </a:lnTo>
                    <a:lnTo>
                      <a:pt x="147" y="992"/>
                    </a:lnTo>
                    <a:lnTo>
                      <a:pt x="189" y="974"/>
                    </a:lnTo>
                    <a:lnTo>
                      <a:pt x="230" y="957"/>
                    </a:lnTo>
                    <a:lnTo>
                      <a:pt x="258" y="905"/>
                    </a:lnTo>
                    <a:lnTo>
                      <a:pt x="273" y="852"/>
                    </a:lnTo>
                    <a:lnTo>
                      <a:pt x="273" y="801"/>
                    </a:lnTo>
                    <a:lnTo>
                      <a:pt x="273" y="748"/>
                    </a:lnTo>
                    <a:lnTo>
                      <a:pt x="273" y="697"/>
                    </a:lnTo>
                    <a:lnTo>
                      <a:pt x="273" y="644"/>
                    </a:lnTo>
                    <a:lnTo>
                      <a:pt x="273" y="592"/>
                    </a:lnTo>
                    <a:lnTo>
                      <a:pt x="273" y="539"/>
                    </a:lnTo>
                    <a:lnTo>
                      <a:pt x="273" y="488"/>
                    </a:lnTo>
                    <a:lnTo>
                      <a:pt x="273" y="417"/>
                    </a:lnTo>
                    <a:lnTo>
                      <a:pt x="273" y="348"/>
                    </a:lnTo>
                    <a:lnTo>
                      <a:pt x="273" y="295"/>
                    </a:lnTo>
                    <a:lnTo>
                      <a:pt x="273" y="226"/>
                    </a:lnTo>
                    <a:lnTo>
                      <a:pt x="273" y="175"/>
                    </a:lnTo>
                    <a:lnTo>
                      <a:pt x="273" y="122"/>
                    </a:lnTo>
                    <a:lnTo>
                      <a:pt x="299" y="71"/>
                    </a:lnTo>
                    <a:lnTo>
                      <a:pt x="342" y="18"/>
                    </a:lnTo>
                    <a:lnTo>
                      <a:pt x="383" y="0"/>
                    </a:lnTo>
                    <a:lnTo>
                      <a:pt x="425" y="0"/>
                    </a:lnTo>
                    <a:lnTo>
                      <a:pt x="466" y="0"/>
                    </a:lnTo>
                    <a:lnTo>
                      <a:pt x="508" y="35"/>
                    </a:lnTo>
                    <a:lnTo>
                      <a:pt x="549" y="88"/>
                    </a:lnTo>
                    <a:lnTo>
                      <a:pt x="592" y="140"/>
                    </a:lnTo>
                    <a:lnTo>
                      <a:pt x="620" y="193"/>
                    </a:lnTo>
                    <a:lnTo>
                      <a:pt x="661" y="244"/>
                    </a:lnTo>
                    <a:lnTo>
                      <a:pt x="689" y="295"/>
                    </a:lnTo>
                    <a:lnTo>
                      <a:pt x="730" y="348"/>
                    </a:lnTo>
                    <a:lnTo>
                      <a:pt x="759" y="417"/>
                    </a:lnTo>
                    <a:lnTo>
                      <a:pt x="773" y="470"/>
                    </a:lnTo>
                    <a:lnTo>
                      <a:pt x="787" y="522"/>
                    </a:lnTo>
                    <a:lnTo>
                      <a:pt x="801" y="592"/>
                    </a:lnTo>
                    <a:lnTo>
                      <a:pt x="801" y="644"/>
                    </a:lnTo>
                    <a:lnTo>
                      <a:pt x="814" y="697"/>
                    </a:lnTo>
                    <a:lnTo>
                      <a:pt x="814" y="748"/>
                    </a:lnTo>
                    <a:lnTo>
                      <a:pt x="828" y="801"/>
                    </a:lnTo>
                    <a:lnTo>
                      <a:pt x="842" y="852"/>
                    </a:lnTo>
                    <a:lnTo>
                      <a:pt x="856" y="905"/>
                    </a:lnTo>
                    <a:lnTo>
                      <a:pt x="856" y="957"/>
                    </a:lnTo>
                    <a:lnTo>
                      <a:pt x="870" y="1010"/>
                    </a:lnTo>
                    <a:lnTo>
                      <a:pt x="884" y="1061"/>
                    </a:lnTo>
                    <a:lnTo>
                      <a:pt x="897" y="1114"/>
                    </a:lnTo>
                  </a:path>
                </a:pathLst>
              </a:custGeom>
              <a:noFill/>
              <a:ln w="539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2" name="Freeform 56"/>
              <p:cNvSpPr>
                <a:spLocks/>
              </p:cNvSpPr>
              <p:nvPr/>
            </p:nvSpPr>
            <p:spPr bwMode="auto">
              <a:xfrm>
                <a:off x="1282" y="1729"/>
                <a:ext cx="573" cy="605"/>
              </a:xfrm>
              <a:custGeom>
                <a:avLst/>
                <a:gdLst>
                  <a:gd name="T0" fmla="*/ 5 w 897"/>
                  <a:gd name="T1" fmla="*/ 5 h 1114"/>
                  <a:gd name="T2" fmla="*/ 13 w 897"/>
                  <a:gd name="T3" fmla="*/ 5 h 1114"/>
                  <a:gd name="T4" fmla="*/ 19 w 897"/>
                  <a:gd name="T5" fmla="*/ 5 h 1114"/>
                  <a:gd name="T6" fmla="*/ 25 w 897"/>
                  <a:gd name="T7" fmla="*/ 5 h 1114"/>
                  <a:gd name="T8" fmla="*/ 31 w 897"/>
                  <a:gd name="T9" fmla="*/ 7 h 1114"/>
                  <a:gd name="T10" fmla="*/ 31 w 897"/>
                  <a:gd name="T11" fmla="*/ 10 h 1114"/>
                  <a:gd name="T12" fmla="*/ 31 w 897"/>
                  <a:gd name="T13" fmla="*/ 12 h 1114"/>
                  <a:gd name="T14" fmla="*/ 25 w 897"/>
                  <a:gd name="T15" fmla="*/ 14 h 1114"/>
                  <a:gd name="T16" fmla="*/ 20 w 897"/>
                  <a:gd name="T17" fmla="*/ 14 h 1114"/>
                  <a:gd name="T18" fmla="*/ 14 w 897"/>
                  <a:gd name="T19" fmla="*/ 15 h 1114"/>
                  <a:gd name="T20" fmla="*/ 8 w 897"/>
                  <a:gd name="T21" fmla="*/ 16 h 1114"/>
                  <a:gd name="T22" fmla="*/ 3 w 897"/>
                  <a:gd name="T23" fmla="*/ 18 h 1114"/>
                  <a:gd name="T24" fmla="*/ 1 w 897"/>
                  <a:gd name="T25" fmla="*/ 21 h 1114"/>
                  <a:gd name="T26" fmla="*/ 1 w 897"/>
                  <a:gd name="T27" fmla="*/ 23 h 1114"/>
                  <a:gd name="T28" fmla="*/ 4 w 897"/>
                  <a:gd name="T29" fmla="*/ 26 h 1114"/>
                  <a:gd name="T30" fmla="*/ 10 w 897"/>
                  <a:gd name="T31" fmla="*/ 26 h 1114"/>
                  <a:gd name="T32" fmla="*/ 15 w 897"/>
                  <a:gd name="T33" fmla="*/ 24 h 1114"/>
                  <a:gd name="T34" fmla="*/ 19 w 897"/>
                  <a:gd name="T35" fmla="*/ 22 h 1114"/>
                  <a:gd name="T36" fmla="*/ 19 w 897"/>
                  <a:gd name="T37" fmla="*/ 19 h 1114"/>
                  <a:gd name="T38" fmla="*/ 19 w 897"/>
                  <a:gd name="T39" fmla="*/ 16 h 1114"/>
                  <a:gd name="T40" fmla="*/ 19 w 897"/>
                  <a:gd name="T41" fmla="*/ 14 h 1114"/>
                  <a:gd name="T42" fmla="*/ 19 w 897"/>
                  <a:gd name="T43" fmla="*/ 11 h 1114"/>
                  <a:gd name="T44" fmla="*/ 19 w 897"/>
                  <a:gd name="T45" fmla="*/ 8 h 1114"/>
                  <a:gd name="T46" fmla="*/ 19 w 897"/>
                  <a:gd name="T47" fmla="*/ 4 h 1114"/>
                  <a:gd name="T48" fmla="*/ 20 w 897"/>
                  <a:gd name="T49" fmla="*/ 2 h 1114"/>
                  <a:gd name="T50" fmla="*/ 26 w 897"/>
                  <a:gd name="T51" fmla="*/ 0 h 1114"/>
                  <a:gd name="T52" fmla="*/ 31 w 897"/>
                  <a:gd name="T53" fmla="*/ 0 h 1114"/>
                  <a:gd name="T54" fmla="*/ 37 w 897"/>
                  <a:gd name="T55" fmla="*/ 2 h 1114"/>
                  <a:gd name="T56" fmla="*/ 42 w 897"/>
                  <a:gd name="T57" fmla="*/ 5 h 1114"/>
                  <a:gd name="T58" fmla="*/ 47 w 897"/>
                  <a:gd name="T59" fmla="*/ 8 h 1114"/>
                  <a:gd name="T60" fmla="*/ 51 w 897"/>
                  <a:gd name="T61" fmla="*/ 11 h 1114"/>
                  <a:gd name="T62" fmla="*/ 54 w 897"/>
                  <a:gd name="T63" fmla="*/ 14 h 1114"/>
                  <a:gd name="T64" fmla="*/ 55 w 897"/>
                  <a:gd name="T65" fmla="*/ 16 h 1114"/>
                  <a:gd name="T66" fmla="*/ 55 w 897"/>
                  <a:gd name="T67" fmla="*/ 19 h 1114"/>
                  <a:gd name="T68" fmla="*/ 57 w 897"/>
                  <a:gd name="T69" fmla="*/ 22 h 1114"/>
                  <a:gd name="T70" fmla="*/ 58 w 897"/>
                  <a:gd name="T71" fmla="*/ 24 h 1114"/>
                  <a:gd name="T72" fmla="*/ 61 w 897"/>
                  <a:gd name="T73" fmla="*/ 27 h 111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7"/>
                  <a:gd name="T112" fmla="*/ 0 h 1114"/>
                  <a:gd name="T113" fmla="*/ 897 w 897"/>
                  <a:gd name="T114" fmla="*/ 1114 h 111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7" h="1114">
                    <a:moveTo>
                      <a:pt x="0" y="244"/>
                    </a:moveTo>
                    <a:lnTo>
                      <a:pt x="78" y="209"/>
                    </a:lnTo>
                    <a:lnTo>
                      <a:pt x="133" y="209"/>
                    </a:lnTo>
                    <a:lnTo>
                      <a:pt x="189" y="209"/>
                    </a:lnTo>
                    <a:lnTo>
                      <a:pt x="230" y="209"/>
                    </a:lnTo>
                    <a:lnTo>
                      <a:pt x="273" y="209"/>
                    </a:lnTo>
                    <a:lnTo>
                      <a:pt x="328" y="209"/>
                    </a:lnTo>
                    <a:lnTo>
                      <a:pt x="370" y="209"/>
                    </a:lnTo>
                    <a:lnTo>
                      <a:pt x="411" y="244"/>
                    </a:lnTo>
                    <a:lnTo>
                      <a:pt x="454" y="279"/>
                    </a:lnTo>
                    <a:lnTo>
                      <a:pt x="466" y="331"/>
                    </a:lnTo>
                    <a:lnTo>
                      <a:pt x="466" y="384"/>
                    </a:lnTo>
                    <a:lnTo>
                      <a:pt x="466" y="435"/>
                    </a:lnTo>
                    <a:lnTo>
                      <a:pt x="454" y="488"/>
                    </a:lnTo>
                    <a:lnTo>
                      <a:pt x="411" y="504"/>
                    </a:lnTo>
                    <a:lnTo>
                      <a:pt x="370" y="539"/>
                    </a:lnTo>
                    <a:lnTo>
                      <a:pt x="328" y="539"/>
                    </a:lnTo>
                    <a:lnTo>
                      <a:pt x="287" y="539"/>
                    </a:lnTo>
                    <a:lnTo>
                      <a:pt x="244" y="557"/>
                    </a:lnTo>
                    <a:lnTo>
                      <a:pt x="203" y="593"/>
                    </a:lnTo>
                    <a:lnTo>
                      <a:pt x="161" y="608"/>
                    </a:lnTo>
                    <a:lnTo>
                      <a:pt x="119" y="626"/>
                    </a:lnTo>
                    <a:lnTo>
                      <a:pt x="78" y="661"/>
                    </a:lnTo>
                    <a:lnTo>
                      <a:pt x="49" y="713"/>
                    </a:lnTo>
                    <a:lnTo>
                      <a:pt x="9" y="748"/>
                    </a:lnTo>
                    <a:lnTo>
                      <a:pt x="9" y="801"/>
                    </a:lnTo>
                    <a:lnTo>
                      <a:pt x="9" y="852"/>
                    </a:lnTo>
                    <a:lnTo>
                      <a:pt x="9" y="906"/>
                    </a:lnTo>
                    <a:lnTo>
                      <a:pt x="23" y="957"/>
                    </a:lnTo>
                    <a:lnTo>
                      <a:pt x="64" y="992"/>
                    </a:lnTo>
                    <a:lnTo>
                      <a:pt x="106" y="1010"/>
                    </a:lnTo>
                    <a:lnTo>
                      <a:pt x="147" y="992"/>
                    </a:lnTo>
                    <a:lnTo>
                      <a:pt x="189" y="975"/>
                    </a:lnTo>
                    <a:lnTo>
                      <a:pt x="230" y="957"/>
                    </a:lnTo>
                    <a:lnTo>
                      <a:pt x="259" y="906"/>
                    </a:lnTo>
                    <a:lnTo>
                      <a:pt x="273" y="852"/>
                    </a:lnTo>
                    <a:lnTo>
                      <a:pt x="273" y="801"/>
                    </a:lnTo>
                    <a:lnTo>
                      <a:pt x="273" y="748"/>
                    </a:lnTo>
                    <a:lnTo>
                      <a:pt x="273" y="697"/>
                    </a:lnTo>
                    <a:lnTo>
                      <a:pt x="273" y="644"/>
                    </a:lnTo>
                    <a:lnTo>
                      <a:pt x="273" y="593"/>
                    </a:lnTo>
                    <a:lnTo>
                      <a:pt x="273" y="539"/>
                    </a:lnTo>
                    <a:lnTo>
                      <a:pt x="273" y="488"/>
                    </a:lnTo>
                    <a:lnTo>
                      <a:pt x="273" y="417"/>
                    </a:lnTo>
                    <a:lnTo>
                      <a:pt x="273" y="348"/>
                    </a:lnTo>
                    <a:lnTo>
                      <a:pt x="273" y="295"/>
                    </a:lnTo>
                    <a:lnTo>
                      <a:pt x="273" y="226"/>
                    </a:lnTo>
                    <a:lnTo>
                      <a:pt x="273" y="175"/>
                    </a:lnTo>
                    <a:lnTo>
                      <a:pt x="273" y="122"/>
                    </a:lnTo>
                    <a:lnTo>
                      <a:pt x="300" y="71"/>
                    </a:lnTo>
                    <a:lnTo>
                      <a:pt x="342" y="18"/>
                    </a:lnTo>
                    <a:lnTo>
                      <a:pt x="383" y="0"/>
                    </a:lnTo>
                    <a:lnTo>
                      <a:pt x="425" y="0"/>
                    </a:lnTo>
                    <a:lnTo>
                      <a:pt x="466" y="0"/>
                    </a:lnTo>
                    <a:lnTo>
                      <a:pt x="509" y="35"/>
                    </a:lnTo>
                    <a:lnTo>
                      <a:pt x="550" y="88"/>
                    </a:lnTo>
                    <a:lnTo>
                      <a:pt x="592" y="140"/>
                    </a:lnTo>
                    <a:lnTo>
                      <a:pt x="620" y="193"/>
                    </a:lnTo>
                    <a:lnTo>
                      <a:pt x="661" y="244"/>
                    </a:lnTo>
                    <a:lnTo>
                      <a:pt x="690" y="295"/>
                    </a:lnTo>
                    <a:lnTo>
                      <a:pt x="730" y="348"/>
                    </a:lnTo>
                    <a:lnTo>
                      <a:pt x="759" y="417"/>
                    </a:lnTo>
                    <a:lnTo>
                      <a:pt x="773" y="470"/>
                    </a:lnTo>
                    <a:lnTo>
                      <a:pt x="787" y="522"/>
                    </a:lnTo>
                    <a:lnTo>
                      <a:pt x="801" y="593"/>
                    </a:lnTo>
                    <a:lnTo>
                      <a:pt x="801" y="644"/>
                    </a:lnTo>
                    <a:lnTo>
                      <a:pt x="814" y="697"/>
                    </a:lnTo>
                    <a:lnTo>
                      <a:pt x="814" y="748"/>
                    </a:lnTo>
                    <a:lnTo>
                      <a:pt x="828" y="801"/>
                    </a:lnTo>
                    <a:lnTo>
                      <a:pt x="842" y="852"/>
                    </a:lnTo>
                    <a:lnTo>
                      <a:pt x="856" y="906"/>
                    </a:lnTo>
                    <a:lnTo>
                      <a:pt x="856" y="957"/>
                    </a:lnTo>
                    <a:lnTo>
                      <a:pt x="870" y="1010"/>
                    </a:lnTo>
                    <a:lnTo>
                      <a:pt x="884" y="1061"/>
                    </a:lnTo>
                    <a:lnTo>
                      <a:pt x="897" y="1114"/>
                    </a:lnTo>
                  </a:path>
                </a:pathLst>
              </a:custGeom>
              <a:noFill/>
              <a:ln w="539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3" name="Freeform 57"/>
              <p:cNvSpPr>
                <a:spLocks/>
              </p:cNvSpPr>
              <p:nvPr/>
            </p:nvSpPr>
            <p:spPr bwMode="auto">
              <a:xfrm>
                <a:off x="707" y="2092"/>
                <a:ext cx="56" cy="90"/>
              </a:xfrm>
              <a:custGeom>
                <a:avLst/>
                <a:gdLst>
                  <a:gd name="T0" fmla="*/ 6 w 87"/>
                  <a:gd name="T1" fmla="*/ 0 h 166"/>
                  <a:gd name="T2" fmla="*/ 2 w 87"/>
                  <a:gd name="T3" fmla="*/ 2 h 166"/>
                  <a:gd name="T4" fmla="*/ 1 w 87"/>
                  <a:gd name="T5" fmla="*/ 3 h 166"/>
                  <a:gd name="T6" fmla="*/ 0 w 87"/>
                  <a:gd name="T7" fmla="*/ 4 h 1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66"/>
                  <a:gd name="T14" fmla="*/ 87 w 87"/>
                  <a:gd name="T15" fmla="*/ 166 h 1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66">
                    <a:moveTo>
                      <a:pt x="87" y="0"/>
                    </a:moveTo>
                    <a:lnTo>
                      <a:pt x="28" y="61"/>
                    </a:lnTo>
                    <a:lnTo>
                      <a:pt x="14" y="115"/>
                    </a:lnTo>
                    <a:lnTo>
                      <a:pt x="0" y="166"/>
                    </a:lnTo>
                  </a:path>
                </a:pathLst>
              </a:custGeom>
              <a:noFill/>
              <a:ln w="539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4" name="Freeform 58"/>
              <p:cNvSpPr>
                <a:spLocks/>
              </p:cNvSpPr>
              <p:nvPr/>
            </p:nvSpPr>
            <p:spPr bwMode="auto">
              <a:xfrm>
                <a:off x="663" y="2047"/>
                <a:ext cx="56" cy="89"/>
              </a:xfrm>
              <a:custGeom>
                <a:avLst/>
                <a:gdLst>
                  <a:gd name="T0" fmla="*/ 6 w 87"/>
                  <a:gd name="T1" fmla="*/ 0 h 166"/>
                  <a:gd name="T2" fmla="*/ 2 w 87"/>
                  <a:gd name="T3" fmla="*/ 2 h 166"/>
                  <a:gd name="T4" fmla="*/ 1 w 87"/>
                  <a:gd name="T5" fmla="*/ 3 h 166"/>
                  <a:gd name="T6" fmla="*/ 0 w 87"/>
                  <a:gd name="T7" fmla="*/ 4 h 1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66"/>
                  <a:gd name="T14" fmla="*/ 87 w 87"/>
                  <a:gd name="T15" fmla="*/ 166 h 1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66">
                    <a:moveTo>
                      <a:pt x="87" y="0"/>
                    </a:moveTo>
                    <a:lnTo>
                      <a:pt x="28" y="62"/>
                    </a:lnTo>
                    <a:lnTo>
                      <a:pt x="14" y="115"/>
                    </a:lnTo>
                    <a:lnTo>
                      <a:pt x="0" y="166"/>
                    </a:lnTo>
                  </a:path>
                </a:pathLst>
              </a:custGeom>
              <a:noFill/>
              <a:ln w="53975">
                <a:solidFill>
                  <a:srgbClr val="D6009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5" name="Freeform 59"/>
              <p:cNvSpPr>
                <a:spLocks/>
              </p:cNvSpPr>
              <p:nvPr/>
            </p:nvSpPr>
            <p:spPr bwMode="auto">
              <a:xfrm>
                <a:off x="1753" y="1907"/>
                <a:ext cx="80" cy="152"/>
              </a:xfrm>
              <a:custGeom>
                <a:avLst/>
                <a:gdLst>
                  <a:gd name="T0" fmla="*/ 1 w 126"/>
                  <a:gd name="T1" fmla="*/ 0 h 279"/>
                  <a:gd name="T2" fmla="*/ 0 w 126"/>
                  <a:gd name="T3" fmla="*/ 2 h 279"/>
                  <a:gd name="T4" fmla="*/ 2 w 126"/>
                  <a:gd name="T5" fmla="*/ 3 h 279"/>
                  <a:gd name="T6" fmla="*/ 4 w 126"/>
                  <a:gd name="T7" fmla="*/ 4 h 279"/>
                  <a:gd name="T8" fmla="*/ 6 w 126"/>
                  <a:gd name="T9" fmla="*/ 7 h 279"/>
                  <a:gd name="T10" fmla="*/ 8 w 126"/>
                  <a:gd name="T11" fmla="*/ 8 h 2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279"/>
                  <a:gd name="T20" fmla="*/ 126 w 126"/>
                  <a:gd name="T21" fmla="*/ 279 h 2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279">
                    <a:moveTo>
                      <a:pt x="7" y="0"/>
                    </a:moveTo>
                    <a:lnTo>
                      <a:pt x="0" y="71"/>
                    </a:lnTo>
                    <a:lnTo>
                      <a:pt x="28" y="124"/>
                    </a:lnTo>
                    <a:lnTo>
                      <a:pt x="55" y="175"/>
                    </a:lnTo>
                    <a:lnTo>
                      <a:pt x="83" y="246"/>
                    </a:lnTo>
                    <a:lnTo>
                      <a:pt x="126" y="279"/>
                    </a:lnTo>
                  </a:path>
                </a:pathLst>
              </a:custGeom>
              <a:noFill/>
              <a:ln w="539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91206" name="Freeform 60"/>
              <p:cNvSpPr>
                <a:spLocks/>
              </p:cNvSpPr>
              <p:nvPr/>
            </p:nvSpPr>
            <p:spPr bwMode="auto">
              <a:xfrm>
                <a:off x="1711" y="1862"/>
                <a:ext cx="79" cy="152"/>
              </a:xfrm>
              <a:custGeom>
                <a:avLst/>
                <a:gdLst>
                  <a:gd name="T0" fmla="*/ 1 w 126"/>
                  <a:gd name="T1" fmla="*/ 0 h 280"/>
                  <a:gd name="T2" fmla="*/ 0 w 126"/>
                  <a:gd name="T3" fmla="*/ 2 h 280"/>
                  <a:gd name="T4" fmla="*/ 2 w 126"/>
                  <a:gd name="T5" fmla="*/ 3 h 280"/>
                  <a:gd name="T6" fmla="*/ 3 w 126"/>
                  <a:gd name="T7" fmla="*/ 4 h 280"/>
                  <a:gd name="T8" fmla="*/ 5 w 126"/>
                  <a:gd name="T9" fmla="*/ 7 h 280"/>
                  <a:gd name="T10" fmla="*/ 8 w 126"/>
                  <a:gd name="T11" fmla="*/ 7 h 2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6"/>
                  <a:gd name="T19" fmla="*/ 0 h 280"/>
                  <a:gd name="T20" fmla="*/ 126 w 126"/>
                  <a:gd name="T21" fmla="*/ 280 h 2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6" h="280">
                    <a:moveTo>
                      <a:pt x="7" y="0"/>
                    </a:moveTo>
                    <a:lnTo>
                      <a:pt x="0" y="71"/>
                    </a:lnTo>
                    <a:lnTo>
                      <a:pt x="28" y="124"/>
                    </a:lnTo>
                    <a:lnTo>
                      <a:pt x="55" y="175"/>
                    </a:lnTo>
                    <a:lnTo>
                      <a:pt x="84" y="246"/>
                    </a:lnTo>
                    <a:lnTo>
                      <a:pt x="126" y="280"/>
                    </a:lnTo>
                  </a:path>
                </a:pathLst>
              </a:custGeom>
              <a:noFill/>
              <a:ln w="53975">
                <a:solidFill>
                  <a:srgbClr val="FF9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91197" name="Line 61"/>
            <p:cNvSpPr>
              <a:spLocks noChangeShapeType="1"/>
            </p:cNvSpPr>
            <p:nvPr/>
          </p:nvSpPr>
          <p:spPr bwMode="auto">
            <a:xfrm>
              <a:off x="1248" y="2784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91198" name="Text Box 62"/>
            <p:cNvSpPr txBox="1">
              <a:spLocks noChangeArrowheads="1"/>
            </p:cNvSpPr>
            <p:nvPr/>
          </p:nvSpPr>
          <p:spPr bwMode="auto">
            <a:xfrm>
              <a:off x="240" y="1776"/>
              <a:ext cx="218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100" b="1">
                  <a:latin typeface="Times New Roman" pitchFamily="18" charset="0"/>
                </a:rPr>
                <a:t>DNA </a:t>
              </a:r>
              <a:r>
                <a:rPr lang="ko-KR" altLang="en-US" sz="2100" b="1">
                  <a:latin typeface="Times New Roman" pitchFamily="18" charset="0"/>
                </a:rPr>
                <a:t>추출</a:t>
              </a:r>
              <a:r>
                <a:rPr lang="en-US" altLang="ko-KR" sz="2100" b="1">
                  <a:latin typeface="Times New Roman" pitchFamily="18" charset="0"/>
                </a:rPr>
                <a:t>(</a:t>
              </a:r>
              <a:r>
                <a:rPr lang="ko-KR" altLang="en-US" sz="2100" b="1">
                  <a:latin typeface="Times New Roman" pitchFamily="18" charset="0"/>
                </a:rPr>
                <a:t>고기</a:t>
              </a:r>
              <a:r>
                <a:rPr lang="en-US" altLang="ko-KR" sz="2100" b="1">
                  <a:latin typeface="Times New Roman" pitchFamily="18" charset="0"/>
                </a:rPr>
                <a:t>, </a:t>
              </a:r>
              <a:r>
                <a:rPr lang="ko-KR" altLang="en-US" sz="2100" b="1">
                  <a:latin typeface="Times New Roman" pitchFamily="18" charset="0"/>
                </a:rPr>
                <a:t>족</a:t>
              </a:r>
              <a:r>
                <a:rPr lang="en-US" altLang="ko-KR" sz="2100" b="1">
                  <a:latin typeface="Times New Roman" pitchFamily="18" charset="0"/>
                </a:rPr>
                <a:t>, </a:t>
              </a:r>
              <a:r>
                <a:rPr lang="ko-KR" altLang="en-US" sz="2100" b="1">
                  <a:latin typeface="Times New Roman" pitchFamily="18" charset="0"/>
                </a:rPr>
                <a:t>사골 등</a:t>
              </a:r>
              <a:r>
                <a:rPr lang="en-US" altLang="ko-KR" sz="2100" b="1">
                  <a:latin typeface="Times New Roman" pitchFamily="18" charset="0"/>
                </a:rPr>
                <a:t>)</a:t>
              </a:r>
              <a:endParaRPr lang="en-US" altLang="ko-KR" sz="2400" b="1">
                <a:latin typeface="Times New Roman" pitchFamily="18" charset="0"/>
              </a:endParaRPr>
            </a:p>
          </p:txBody>
        </p:sp>
      </p:grpSp>
      <p:sp>
        <p:nvSpPr>
          <p:cNvPr id="91149" name="Line 63"/>
          <p:cNvSpPr>
            <a:spLocks noChangeShapeType="1"/>
          </p:cNvSpPr>
          <p:nvPr/>
        </p:nvSpPr>
        <p:spPr bwMode="auto">
          <a:xfrm>
            <a:off x="7315200" y="41148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5715000" y="5029200"/>
            <a:ext cx="3352800" cy="1295400"/>
            <a:chOff x="3600" y="3168"/>
            <a:chExt cx="2112" cy="816"/>
          </a:xfrm>
        </p:grpSpPr>
        <p:sp>
          <p:nvSpPr>
            <p:cNvPr id="91152" name="Rectangle 65"/>
            <p:cNvSpPr>
              <a:spLocks noChangeArrowheads="1"/>
            </p:cNvSpPr>
            <p:nvPr/>
          </p:nvSpPr>
          <p:spPr bwMode="auto">
            <a:xfrm>
              <a:off x="4128" y="3168"/>
              <a:ext cx="105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2100" b="1">
                  <a:latin typeface="Arial" charset="0"/>
                </a:rPr>
                <a:t>제한효소 처리</a:t>
              </a:r>
              <a:endParaRPr lang="ko-KR" altLang="en-US" sz="2400">
                <a:latin typeface="Times New Roman" pitchFamily="18" charset="0"/>
              </a:endParaRPr>
            </a:p>
          </p:txBody>
        </p:sp>
        <p:grpSp>
          <p:nvGrpSpPr>
            <p:cNvPr id="10" name="Group 66"/>
            <p:cNvGrpSpPr>
              <a:grpSpLocks/>
            </p:cNvGrpSpPr>
            <p:nvPr/>
          </p:nvGrpSpPr>
          <p:grpSpPr bwMode="auto">
            <a:xfrm>
              <a:off x="3600" y="3504"/>
              <a:ext cx="2112" cy="480"/>
              <a:chOff x="3600" y="3504"/>
              <a:chExt cx="1790" cy="480"/>
            </a:xfrm>
          </p:grpSpPr>
          <p:grpSp>
            <p:nvGrpSpPr>
              <p:cNvPr id="11" name="Group 67"/>
              <p:cNvGrpSpPr>
                <a:grpSpLocks/>
              </p:cNvGrpSpPr>
              <p:nvPr/>
            </p:nvGrpSpPr>
            <p:grpSpPr bwMode="auto">
              <a:xfrm>
                <a:off x="3600" y="3504"/>
                <a:ext cx="190" cy="480"/>
                <a:chOff x="3688" y="3360"/>
                <a:chExt cx="304" cy="480"/>
              </a:xfrm>
            </p:grpSpPr>
            <p:sp>
              <p:nvSpPr>
                <p:cNvPr id="91190" name="Oval 68"/>
                <p:cNvSpPr>
                  <a:spLocks noChangeArrowheads="1"/>
                </p:cNvSpPr>
                <p:nvPr/>
              </p:nvSpPr>
              <p:spPr bwMode="auto">
                <a:xfrm>
                  <a:off x="3696" y="3360"/>
                  <a:ext cx="28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91" name="Freeform 69"/>
                <p:cNvSpPr>
                  <a:spLocks/>
                </p:cNvSpPr>
                <p:nvPr/>
              </p:nvSpPr>
              <p:spPr bwMode="auto">
                <a:xfrm>
                  <a:off x="3688" y="3408"/>
                  <a:ext cx="152" cy="432"/>
                </a:xfrm>
                <a:custGeom>
                  <a:avLst/>
                  <a:gdLst>
                    <a:gd name="T0" fmla="*/ 8 w 152"/>
                    <a:gd name="T1" fmla="*/ 0 h 432"/>
                    <a:gd name="T2" fmla="*/ 8 w 152"/>
                    <a:gd name="T3" fmla="*/ 288 h 432"/>
                    <a:gd name="T4" fmla="*/ 56 w 152"/>
                    <a:gd name="T5" fmla="*/ 384 h 432"/>
                    <a:gd name="T6" fmla="*/ 152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8" y="0"/>
                      </a:moveTo>
                      <a:cubicBezTo>
                        <a:pt x="4" y="112"/>
                        <a:pt x="0" y="224"/>
                        <a:pt x="8" y="288"/>
                      </a:cubicBezTo>
                      <a:cubicBezTo>
                        <a:pt x="16" y="352"/>
                        <a:pt x="32" y="360"/>
                        <a:pt x="56" y="384"/>
                      </a:cubicBezTo>
                      <a:cubicBezTo>
                        <a:pt x="80" y="408"/>
                        <a:pt x="136" y="424"/>
                        <a:pt x="152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92" name="Freeform 70"/>
                <p:cNvSpPr>
                  <a:spLocks/>
                </p:cNvSpPr>
                <p:nvPr/>
              </p:nvSpPr>
              <p:spPr bwMode="auto">
                <a:xfrm>
                  <a:off x="3840" y="3408"/>
                  <a:ext cx="152" cy="432"/>
                </a:xfrm>
                <a:custGeom>
                  <a:avLst/>
                  <a:gdLst>
                    <a:gd name="T0" fmla="*/ 144 w 152"/>
                    <a:gd name="T1" fmla="*/ 0 h 432"/>
                    <a:gd name="T2" fmla="*/ 144 w 152"/>
                    <a:gd name="T3" fmla="*/ 288 h 432"/>
                    <a:gd name="T4" fmla="*/ 96 w 152"/>
                    <a:gd name="T5" fmla="*/ 384 h 432"/>
                    <a:gd name="T6" fmla="*/ 0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144" y="0"/>
                      </a:moveTo>
                      <a:cubicBezTo>
                        <a:pt x="148" y="112"/>
                        <a:pt x="152" y="224"/>
                        <a:pt x="144" y="288"/>
                      </a:cubicBezTo>
                      <a:cubicBezTo>
                        <a:pt x="136" y="352"/>
                        <a:pt x="120" y="360"/>
                        <a:pt x="96" y="384"/>
                      </a:cubicBezTo>
                      <a:cubicBezTo>
                        <a:pt x="72" y="408"/>
                        <a:pt x="16" y="424"/>
                        <a:pt x="0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93" name="Freeform 71"/>
                <p:cNvSpPr>
                  <a:spLocks/>
                </p:cNvSpPr>
                <p:nvPr/>
              </p:nvSpPr>
              <p:spPr bwMode="auto">
                <a:xfrm>
                  <a:off x="3792" y="3744"/>
                  <a:ext cx="107" cy="57"/>
                </a:xfrm>
                <a:custGeom>
                  <a:avLst/>
                  <a:gdLst>
                    <a:gd name="T0" fmla="*/ 43 w 107"/>
                    <a:gd name="T1" fmla="*/ 46 h 57"/>
                    <a:gd name="T2" fmla="*/ 53 w 107"/>
                    <a:gd name="T3" fmla="*/ 25 h 57"/>
                    <a:gd name="T4" fmla="*/ 49 w 107"/>
                    <a:gd name="T5" fmla="*/ 48 h 57"/>
                    <a:gd name="T6" fmla="*/ 67 w 107"/>
                    <a:gd name="T7" fmla="*/ 54 h 57"/>
                    <a:gd name="T8" fmla="*/ 79 w 107"/>
                    <a:gd name="T9" fmla="*/ 37 h 57"/>
                    <a:gd name="T10" fmla="*/ 76 w 107"/>
                    <a:gd name="T11" fmla="*/ 55 h 57"/>
                    <a:gd name="T12" fmla="*/ 82 w 107"/>
                    <a:gd name="T13" fmla="*/ 28 h 57"/>
                    <a:gd name="T14" fmla="*/ 55 w 107"/>
                    <a:gd name="T15" fmla="*/ 19 h 57"/>
                    <a:gd name="T16" fmla="*/ 50 w 107"/>
                    <a:gd name="T17" fmla="*/ 43 h 57"/>
                    <a:gd name="T18" fmla="*/ 58 w 107"/>
                    <a:gd name="T19" fmla="*/ 36 h 57"/>
                    <a:gd name="T20" fmla="*/ 100 w 107"/>
                    <a:gd name="T21" fmla="*/ 51 h 57"/>
                    <a:gd name="T22" fmla="*/ 86 w 107"/>
                    <a:gd name="T23" fmla="*/ 18 h 57"/>
                    <a:gd name="T24" fmla="*/ 88 w 107"/>
                    <a:gd name="T25" fmla="*/ 16 h 57"/>
                    <a:gd name="T26" fmla="*/ 55 w 107"/>
                    <a:gd name="T27" fmla="*/ 9 h 57"/>
                    <a:gd name="T28" fmla="*/ 31 w 107"/>
                    <a:gd name="T29" fmla="*/ 15 h 57"/>
                    <a:gd name="T30" fmla="*/ 17 w 107"/>
                    <a:gd name="T31" fmla="*/ 18 h 57"/>
                    <a:gd name="T32" fmla="*/ 26 w 107"/>
                    <a:gd name="T33" fmla="*/ 30 h 57"/>
                    <a:gd name="T34" fmla="*/ 29 w 107"/>
                    <a:gd name="T35" fmla="*/ 45 h 57"/>
                    <a:gd name="T36" fmla="*/ 35 w 107"/>
                    <a:gd name="T37" fmla="*/ 36 h 57"/>
                    <a:gd name="T38" fmla="*/ 37 w 107"/>
                    <a:gd name="T39" fmla="*/ 31 h 57"/>
                    <a:gd name="T40" fmla="*/ 32 w 107"/>
                    <a:gd name="T41" fmla="*/ 33 h 57"/>
                    <a:gd name="T42" fmla="*/ 34 w 107"/>
                    <a:gd name="T43" fmla="*/ 48 h 57"/>
                    <a:gd name="T44" fmla="*/ 38 w 107"/>
                    <a:gd name="T45" fmla="*/ 36 h 57"/>
                    <a:gd name="T46" fmla="*/ 35 w 107"/>
                    <a:gd name="T47" fmla="*/ 16 h 57"/>
                    <a:gd name="T48" fmla="*/ 23 w 107"/>
                    <a:gd name="T49" fmla="*/ 15 h 57"/>
                    <a:gd name="T50" fmla="*/ 13 w 107"/>
                    <a:gd name="T51" fmla="*/ 24 h 57"/>
                    <a:gd name="T52" fmla="*/ 22 w 107"/>
                    <a:gd name="T53" fmla="*/ 27 h 57"/>
                    <a:gd name="T54" fmla="*/ 40 w 107"/>
                    <a:gd name="T55" fmla="*/ 37 h 57"/>
                    <a:gd name="T56" fmla="*/ 49 w 107"/>
                    <a:gd name="T57" fmla="*/ 36 h 57"/>
                    <a:gd name="T58" fmla="*/ 40 w 107"/>
                    <a:gd name="T59" fmla="*/ 33 h 57"/>
                    <a:gd name="T60" fmla="*/ 29 w 107"/>
                    <a:gd name="T61" fmla="*/ 34 h 57"/>
                    <a:gd name="T62" fmla="*/ 28 w 107"/>
                    <a:gd name="T63" fmla="*/ 40 h 57"/>
                    <a:gd name="T64" fmla="*/ 32 w 107"/>
                    <a:gd name="T65" fmla="*/ 42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7"/>
                    <a:gd name="T100" fmla="*/ 0 h 57"/>
                    <a:gd name="T101" fmla="*/ 107 w 10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7" h="57">
                      <a:moveTo>
                        <a:pt x="43" y="46"/>
                      </a:moveTo>
                      <a:cubicBezTo>
                        <a:pt x="58" y="44"/>
                        <a:pt x="55" y="40"/>
                        <a:pt x="53" y="25"/>
                      </a:cubicBezTo>
                      <a:cubicBezTo>
                        <a:pt x="45" y="29"/>
                        <a:pt x="41" y="39"/>
                        <a:pt x="49" y="48"/>
                      </a:cubicBezTo>
                      <a:cubicBezTo>
                        <a:pt x="53" y="53"/>
                        <a:pt x="67" y="54"/>
                        <a:pt x="67" y="54"/>
                      </a:cubicBezTo>
                      <a:cubicBezTo>
                        <a:pt x="80" y="51"/>
                        <a:pt x="80" y="51"/>
                        <a:pt x="79" y="37"/>
                      </a:cubicBezTo>
                      <a:cubicBezTo>
                        <a:pt x="67" y="40"/>
                        <a:pt x="63" y="48"/>
                        <a:pt x="76" y="55"/>
                      </a:cubicBezTo>
                      <a:cubicBezTo>
                        <a:pt x="87" y="53"/>
                        <a:pt x="91" y="36"/>
                        <a:pt x="82" y="28"/>
                      </a:cubicBezTo>
                      <a:cubicBezTo>
                        <a:pt x="77" y="24"/>
                        <a:pt x="62" y="21"/>
                        <a:pt x="55" y="19"/>
                      </a:cubicBezTo>
                      <a:cubicBezTo>
                        <a:pt x="45" y="23"/>
                        <a:pt x="49" y="34"/>
                        <a:pt x="50" y="43"/>
                      </a:cubicBezTo>
                      <a:cubicBezTo>
                        <a:pt x="61" y="40"/>
                        <a:pt x="67" y="32"/>
                        <a:pt x="58" y="36"/>
                      </a:cubicBezTo>
                      <a:cubicBezTo>
                        <a:pt x="61" y="57"/>
                        <a:pt x="85" y="52"/>
                        <a:pt x="100" y="51"/>
                      </a:cubicBezTo>
                      <a:cubicBezTo>
                        <a:pt x="98" y="25"/>
                        <a:pt x="107" y="13"/>
                        <a:pt x="86" y="18"/>
                      </a:cubicBezTo>
                      <a:cubicBezTo>
                        <a:pt x="82" y="21"/>
                        <a:pt x="78" y="38"/>
                        <a:pt x="88" y="16"/>
                      </a:cubicBezTo>
                      <a:cubicBezTo>
                        <a:pt x="91" y="0"/>
                        <a:pt x="62" y="8"/>
                        <a:pt x="55" y="9"/>
                      </a:cubicBezTo>
                      <a:cubicBezTo>
                        <a:pt x="38" y="15"/>
                        <a:pt x="52" y="20"/>
                        <a:pt x="31" y="15"/>
                      </a:cubicBezTo>
                      <a:cubicBezTo>
                        <a:pt x="26" y="16"/>
                        <a:pt x="19" y="14"/>
                        <a:pt x="17" y="18"/>
                      </a:cubicBezTo>
                      <a:cubicBezTo>
                        <a:pt x="0" y="45"/>
                        <a:pt x="24" y="31"/>
                        <a:pt x="26" y="30"/>
                      </a:cubicBezTo>
                      <a:cubicBezTo>
                        <a:pt x="27" y="35"/>
                        <a:pt x="25" y="42"/>
                        <a:pt x="29" y="45"/>
                      </a:cubicBezTo>
                      <a:cubicBezTo>
                        <a:pt x="32" y="47"/>
                        <a:pt x="33" y="39"/>
                        <a:pt x="35" y="36"/>
                      </a:cubicBezTo>
                      <a:cubicBezTo>
                        <a:pt x="36" y="34"/>
                        <a:pt x="38" y="32"/>
                        <a:pt x="37" y="31"/>
                      </a:cubicBezTo>
                      <a:cubicBezTo>
                        <a:pt x="36" y="30"/>
                        <a:pt x="34" y="32"/>
                        <a:pt x="32" y="33"/>
                      </a:cubicBezTo>
                      <a:cubicBezTo>
                        <a:pt x="33" y="38"/>
                        <a:pt x="29" y="46"/>
                        <a:pt x="34" y="48"/>
                      </a:cubicBezTo>
                      <a:cubicBezTo>
                        <a:pt x="38" y="50"/>
                        <a:pt x="38" y="40"/>
                        <a:pt x="38" y="36"/>
                      </a:cubicBezTo>
                      <a:cubicBezTo>
                        <a:pt x="38" y="29"/>
                        <a:pt x="39" y="21"/>
                        <a:pt x="35" y="16"/>
                      </a:cubicBezTo>
                      <a:cubicBezTo>
                        <a:pt x="33" y="13"/>
                        <a:pt x="27" y="15"/>
                        <a:pt x="23" y="15"/>
                      </a:cubicBezTo>
                      <a:cubicBezTo>
                        <a:pt x="20" y="18"/>
                        <a:pt x="13" y="20"/>
                        <a:pt x="13" y="24"/>
                      </a:cubicBezTo>
                      <a:cubicBezTo>
                        <a:pt x="13" y="27"/>
                        <a:pt x="19" y="25"/>
                        <a:pt x="22" y="27"/>
                      </a:cubicBezTo>
                      <a:cubicBezTo>
                        <a:pt x="40" y="39"/>
                        <a:pt x="22" y="35"/>
                        <a:pt x="40" y="37"/>
                      </a:cubicBezTo>
                      <a:cubicBezTo>
                        <a:pt x="43" y="37"/>
                        <a:pt x="49" y="39"/>
                        <a:pt x="49" y="36"/>
                      </a:cubicBezTo>
                      <a:cubicBezTo>
                        <a:pt x="49" y="33"/>
                        <a:pt x="43" y="33"/>
                        <a:pt x="40" y="33"/>
                      </a:cubicBezTo>
                      <a:cubicBezTo>
                        <a:pt x="36" y="33"/>
                        <a:pt x="33" y="34"/>
                        <a:pt x="29" y="34"/>
                      </a:cubicBezTo>
                      <a:cubicBezTo>
                        <a:pt x="29" y="36"/>
                        <a:pt x="27" y="38"/>
                        <a:pt x="28" y="40"/>
                      </a:cubicBezTo>
                      <a:cubicBezTo>
                        <a:pt x="29" y="41"/>
                        <a:pt x="32" y="42"/>
                        <a:pt x="32" y="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94" name="Freeform 72"/>
                <p:cNvSpPr>
                  <a:spLocks/>
                </p:cNvSpPr>
                <p:nvPr/>
              </p:nvSpPr>
              <p:spPr bwMode="auto">
                <a:xfrm>
                  <a:off x="3777" y="3766"/>
                  <a:ext cx="141" cy="64"/>
                </a:xfrm>
                <a:custGeom>
                  <a:avLst/>
                  <a:gdLst>
                    <a:gd name="T0" fmla="*/ 32 w 141"/>
                    <a:gd name="T1" fmla="*/ 22 h 64"/>
                    <a:gd name="T2" fmla="*/ 44 w 141"/>
                    <a:gd name="T3" fmla="*/ 25 h 64"/>
                    <a:gd name="T4" fmla="*/ 63 w 141"/>
                    <a:gd name="T5" fmla="*/ 31 h 64"/>
                    <a:gd name="T6" fmla="*/ 51 w 141"/>
                    <a:gd name="T7" fmla="*/ 64 h 64"/>
                    <a:gd name="T8" fmla="*/ 53 w 141"/>
                    <a:gd name="T9" fmla="*/ 37 h 64"/>
                    <a:gd name="T10" fmla="*/ 89 w 141"/>
                    <a:gd name="T11" fmla="*/ 43 h 64"/>
                    <a:gd name="T12" fmla="*/ 56 w 141"/>
                    <a:gd name="T13" fmla="*/ 52 h 64"/>
                    <a:gd name="T14" fmla="*/ 84 w 141"/>
                    <a:gd name="T15" fmla="*/ 53 h 64"/>
                    <a:gd name="T16" fmla="*/ 89 w 141"/>
                    <a:gd name="T17" fmla="*/ 43 h 64"/>
                    <a:gd name="T18" fmla="*/ 74 w 141"/>
                    <a:gd name="T19" fmla="*/ 41 h 64"/>
                    <a:gd name="T20" fmla="*/ 69 w 141"/>
                    <a:gd name="T21" fmla="*/ 50 h 64"/>
                    <a:gd name="T22" fmla="*/ 80 w 141"/>
                    <a:gd name="T23" fmla="*/ 47 h 64"/>
                    <a:gd name="T24" fmla="*/ 36 w 141"/>
                    <a:gd name="T25" fmla="*/ 31 h 64"/>
                    <a:gd name="T26" fmla="*/ 30 w 141"/>
                    <a:gd name="T27" fmla="*/ 20 h 64"/>
                    <a:gd name="T28" fmla="*/ 18 w 141"/>
                    <a:gd name="T29" fmla="*/ 20 h 64"/>
                    <a:gd name="T30" fmla="*/ 12 w 141"/>
                    <a:gd name="T31" fmla="*/ 23 h 64"/>
                    <a:gd name="T32" fmla="*/ 35 w 141"/>
                    <a:gd name="T33" fmla="*/ 17 h 64"/>
                    <a:gd name="T34" fmla="*/ 30 w 141"/>
                    <a:gd name="T35" fmla="*/ 22 h 64"/>
                    <a:gd name="T36" fmla="*/ 21 w 141"/>
                    <a:gd name="T37" fmla="*/ 25 h 64"/>
                    <a:gd name="T38" fmla="*/ 35 w 141"/>
                    <a:gd name="T39" fmla="*/ 49 h 64"/>
                    <a:gd name="T40" fmla="*/ 81 w 141"/>
                    <a:gd name="T41" fmla="*/ 40 h 64"/>
                    <a:gd name="T42" fmla="*/ 111 w 141"/>
                    <a:gd name="T43" fmla="*/ 37 h 64"/>
                    <a:gd name="T44" fmla="*/ 116 w 141"/>
                    <a:gd name="T45" fmla="*/ 43 h 64"/>
                    <a:gd name="T46" fmla="*/ 105 w 141"/>
                    <a:gd name="T47" fmla="*/ 46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1"/>
                    <a:gd name="T73" fmla="*/ 0 h 64"/>
                    <a:gd name="T74" fmla="*/ 141 w 14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1" h="64">
                      <a:moveTo>
                        <a:pt x="32" y="22"/>
                      </a:moveTo>
                      <a:cubicBezTo>
                        <a:pt x="33" y="32"/>
                        <a:pt x="36" y="30"/>
                        <a:pt x="44" y="25"/>
                      </a:cubicBezTo>
                      <a:cubicBezTo>
                        <a:pt x="38" y="23"/>
                        <a:pt x="25" y="28"/>
                        <a:pt x="63" y="31"/>
                      </a:cubicBezTo>
                      <a:cubicBezTo>
                        <a:pt x="61" y="43"/>
                        <a:pt x="62" y="58"/>
                        <a:pt x="51" y="64"/>
                      </a:cubicBezTo>
                      <a:cubicBezTo>
                        <a:pt x="46" y="52"/>
                        <a:pt x="41" y="45"/>
                        <a:pt x="53" y="37"/>
                      </a:cubicBezTo>
                      <a:cubicBezTo>
                        <a:pt x="66" y="38"/>
                        <a:pt x="77" y="40"/>
                        <a:pt x="89" y="43"/>
                      </a:cubicBezTo>
                      <a:cubicBezTo>
                        <a:pt x="85" y="60"/>
                        <a:pt x="75" y="53"/>
                        <a:pt x="56" y="52"/>
                      </a:cubicBezTo>
                      <a:cubicBezTo>
                        <a:pt x="65" y="59"/>
                        <a:pt x="66" y="61"/>
                        <a:pt x="84" y="53"/>
                      </a:cubicBezTo>
                      <a:cubicBezTo>
                        <a:pt x="87" y="52"/>
                        <a:pt x="89" y="43"/>
                        <a:pt x="89" y="43"/>
                      </a:cubicBezTo>
                      <a:cubicBezTo>
                        <a:pt x="84" y="42"/>
                        <a:pt x="79" y="39"/>
                        <a:pt x="74" y="41"/>
                      </a:cubicBezTo>
                      <a:cubicBezTo>
                        <a:pt x="71" y="42"/>
                        <a:pt x="67" y="48"/>
                        <a:pt x="69" y="50"/>
                      </a:cubicBezTo>
                      <a:cubicBezTo>
                        <a:pt x="72" y="53"/>
                        <a:pt x="76" y="48"/>
                        <a:pt x="80" y="47"/>
                      </a:cubicBezTo>
                      <a:cubicBezTo>
                        <a:pt x="32" y="41"/>
                        <a:pt x="33" y="56"/>
                        <a:pt x="36" y="31"/>
                      </a:cubicBezTo>
                      <a:cubicBezTo>
                        <a:pt x="34" y="27"/>
                        <a:pt x="34" y="21"/>
                        <a:pt x="30" y="20"/>
                      </a:cubicBezTo>
                      <a:cubicBezTo>
                        <a:pt x="22" y="18"/>
                        <a:pt x="0" y="28"/>
                        <a:pt x="18" y="20"/>
                      </a:cubicBezTo>
                      <a:cubicBezTo>
                        <a:pt x="22" y="0"/>
                        <a:pt x="14" y="17"/>
                        <a:pt x="12" y="23"/>
                      </a:cubicBezTo>
                      <a:cubicBezTo>
                        <a:pt x="31" y="28"/>
                        <a:pt x="18" y="28"/>
                        <a:pt x="35" y="17"/>
                      </a:cubicBezTo>
                      <a:cubicBezTo>
                        <a:pt x="37" y="16"/>
                        <a:pt x="32" y="21"/>
                        <a:pt x="30" y="22"/>
                      </a:cubicBezTo>
                      <a:cubicBezTo>
                        <a:pt x="27" y="24"/>
                        <a:pt x="24" y="24"/>
                        <a:pt x="21" y="25"/>
                      </a:cubicBezTo>
                      <a:cubicBezTo>
                        <a:pt x="18" y="41"/>
                        <a:pt x="23" y="41"/>
                        <a:pt x="35" y="49"/>
                      </a:cubicBezTo>
                      <a:cubicBezTo>
                        <a:pt x="44" y="48"/>
                        <a:pt x="73" y="51"/>
                        <a:pt x="81" y="40"/>
                      </a:cubicBezTo>
                      <a:cubicBezTo>
                        <a:pt x="87" y="40"/>
                        <a:pt x="141" y="40"/>
                        <a:pt x="111" y="37"/>
                      </a:cubicBezTo>
                      <a:cubicBezTo>
                        <a:pt x="55" y="48"/>
                        <a:pt x="86" y="46"/>
                        <a:pt x="116" y="43"/>
                      </a:cubicBezTo>
                      <a:cubicBezTo>
                        <a:pt x="113" y="52"/>
                        <a:pt x="112" y="48"/>
                        <a:pt x="105" y="4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95" name="Line 73"/>
                <p:cNvSpPr>
                  <a:spLocks noChangeShapeType="1"/>
                </p:cNvSpPr>
                <p:nvPr/>
              </p:nvSpPr>
              <p:spPr bwMode="auto">
                <a:xfrm>
                  <a:off x="3696" y="369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2" name="Group 74"/>
              <p:cNvGrpSpPr>
                <a:grpSpLocks/>
              </p:cNvGrpSpPr>
              <p:nvPr/>
            </p:nvGrpSpPr>
            <p:grpSpPr bwMode="auto">
              <a:xfrm>
                <a:off x="5199" y="3504"/>
                <a:ext cx="191" cy="480"/>
                <a:chOff x="3688" y="3360"/>
                <a:chExt cx="304" cy="480"/>
              </a:xfrm>
            </p:grpSpPr>
            <p:sp>
              <p:nvSpPr>
                <p:cNvPr id="91184" name="Oval 75"/>
                <p:cNvSpPr>
                  <a:spLocks noChangeArrowheads="1"/>
                </p:cNvSpPr>
                <p:nvPr/>
              </p:nvSpPr>
              <p:spPr bwMode="auto">
                <a:xfrm>
                  <a:off x="3696" y="3360"/>
                  <a:ext cx="28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5" name="Freeform 76"/>
                <p:cNvSpPr>
                  <a:spLocks/>
                </p:cNvSpPr>
                <p:nvPr/>
              </p:nvSpPr>
              <p:spPr bwMode="auto">
                <a:xfrm>
                  <a:off x="3688" y="3408"/>
                  <a:ext cx="152" cy="432"/>
                </a:xfrm>
                <a:custGeom>
                  <a:avLst/>
                  <a:gdLst>
                    <a:gd name="T0" fmla="*/ 8 w 152"/>
                    <a:gd name="T1" fmla="*/ 0 h 432"/>
                    <a:gd name="T2" fmla="*/ 8 w 152"/>
                    <a:gd name="T3" fmla="*/ 288 h 432"/>
                    <a:gd name="T4" fmla="*/ 56 w 152"/>
                    <a:gd name="T5" fmla="*/ 384 h 432"/>
                    <a:gd name="T6" fmla="*/ 152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8" y="0"/>
                      </a:moveTo>
                      <a:cubicBezTo>
                        <a:pt x="4" y="112"/>
                        <a:pt x="0" y="224"/>
                        <a:pt x="8" y="288"/>
                      </a:cubicBezTo>
                      <a:cubicBezTo>
                        <a:pt x="16" y="352"/>
                        <a:pt x="32" y="360"/>
                        <a:pt x="56" y="384"/>
                      </a:cubicBezTo>
                      <a:cubicBezTo>
                        <a:pt x="80" y="408"/>
                        <a:pt x="136" y="424"/>
                        <a:pt x="152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6" name="Freeform 77"/>
                <p:cNvSpPr>
                  <a:spLocks/>
                </p:cNvSpPr>
                <p:nvPr/>
              </p:nvSpPr>
              <p:spPr bwMode="auto">
                <a:xfrm>
                  <a:off x="3840" y="3408"/>
                  <a:ext cx="152" cy="432"/>
                </a:xfrm>
                <a:custGeom>
                  <a:avLst/>
                  <a:gdLst>
                    <a:gd name="T0" fmla="*/ 144 w 152"/>
                    <a:gd name="T1" fmla="*/ 0 h 432"/>
                    <a:gd name="T2" fmla="*/ 144 w 152"/>
                    <a:gd name="T3" fmla="*/ 288 h 432"/>
                    <a:gd name="T4" fmla="*/ 96 w 152"/>
                    <a:gd name="T5" fmla="*/ 384 h 432"/>
                    <a:gd name="T6" fmla="*/ 0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144" y="0"/>
                      </a:moveTo>
                      <a:cubicBezTo>
                        <a:pt x="148" y="112"/>
                        <a:pt x="152" y="224"/>
                        <a:pt x="144" y="288"/>
                      </a:cubicBezTo>
                      <a:cubicBezTo>
                        <a:pt x="136" y="352"/>
                        <a:pt x="120" y="360"/>
                        <a:pt x="96" y="384"/>
                      </a:cubicBezTo>
                      <a:cubicBezTo>
                        <a:pt x="72" y="408"/>
                        <a:pt x="16" y="424"/>
                        <a:pt x="0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7" name="Freeform 78"/>
                <p:cNvSpPr>
                  <a:spLocks/>
                </p:cNvSpPr>
                <p:nvPr/>
              </p:nvSpPr>
              <p:spPr bwMode="auto">
                <a:xfrm>
                  <a:off x="3792" y="3744"/>
                  <a:ext cx="107" cy="57"/>
                </a:xfrm>
                <a:custGeom>
                  <a:avLst/>
                  <a:gdLst>
                    <a:gd name="T0" fmla="*/ 43 w 107"/>
                    <a:gd name="T1" fmla="*/ 46 h 57"/>
                    <a:gd name="T2" fmla="*/ 53 w 107"/>
                    <a:gd name="T3" fmla="*/ 25 h 57"/>
                    <a:gd name="T4" fmla="*/ 49 w 107"/>
                    <a:gd name="T5" fmla="*/ 48 h 57"/>
                    <a:gd name="T6" fmla="*/ 67 w 107"/>
                    <a:gd name="T7" fmla="*/ 54 h 57"/>
                    <a:gd name="T8" fmla="*/ 79 w 107"/>
                    <a:gd name="T9" fmla="*/ 37 h 57"/>
                    <a:gd name="T10" fmla="*/ 76 w 107"/>
                    <a:gd name="T11" fmla="*/ 55 h 57"/>
                    <a:gd name="T12" fmla="*/ 82 w 107"/>
                    <a:gd name="T13" fmla="*/ 28 h 57"/>
                    <a:gd name="T14" fmla="*/ 55 w 107"/>
                    <a:gd name="T15" fmla="*/ 19 h 57"/>
                    <a:gd name="T16" fmla="*/ 50 w 107"/>
                    <a:gd name="T17" fmla="*/ 43 h 57"/>
                    <a:gd name="T18" fmla="*/ 58 w 107"/>
                    <a:gd name="T19" fmla="*/ 36 h 57"/>
                    <a:gd name="T20" fmla="*/ 100 w 107"/>
                    <a:gd name="T21" fmla="*/ 51 h 57"/>
                    <a:gd name="T22" fmla="*/ 86 w 107"/>
                    <a:gd name="T23" fmla="*/ 18 h 57"/>
                    <a:gd name="T24" fmla="*/ 88 w 107"/>
                    <a:gd name="T25" fmla="*/ 16 h 57"/>
                    <a:gd name="T26" fmla="*/ 55 w 107"/>
                    <a:gd name="T27" fmla="*/ 9 h 57"/>
                    <a:gd name="T28" fmla="*/ 31 w 107"/>
                    <a:gd name="T29" fmla="*/ 15 h 57"/>
                    <a:gd name="T30" fmla="*/ 17 w 107"/>
                    <a:gd name="T31" fmla="*/ 18 h 57"/>
                    <a:gd name="T32" fmla="*/ 26 w 107"/>
                    <a:gd name="T33" fmla="*/ 30 h 57"/>
                    <a:gd name="T34" fmla="*/ 29 w 107"/>
                    <a:gd name="T35" fmla="*/ 45 h 57"/>
                    <a:gd name="T36" fmla="*/ 35 w 107"/>
                    <a:gd name="T37" fmla="*/ 36 h 57"/>
                    <a:gd name="T38" fmla="*/ 37 w 107"/>
                    <a:gd name="T39" fmla="*/ 31 h 57"/>
                    <a:gd name="T40" fmla="*/ 32 w 107"/>
                    <a:gd name="T41" fmla="*/ 33 h 57"/>
                    <a:gd name="T42" fmla="*/ 34 w 107"/>
                    <a:gd name="T43" fmla="*/ 48 h 57"/>
                    <a:gd name="T44" fmla="*/ 38 w 107"/>
                    <a:gd name="T45" fmla="*/ 36 h 57"/>
                    <a:gd name="T46" fmla="*/ 35 w 107"/>
                    <a:gd name="T47" fmla="*/ 16 h 57"/>
                    <a:gd name="T48" fmla="*/ 23 w 107"/>
                    <a:gd name="T49" fmla="*/ 15 h 57"/>
                    <a:gd name="T50" fmla="*/ 13 w 107"/>
                    <a:gd name="T51" fmla="*/ 24 h 57"/>
                    <a:gd name="T52" fmla="*/ 22 w 107"/>
                    <a:gd name="T53" fmla="*/ 27 h 57"/>
                    <a:gd name="T54" fmla="*/ 40 w 107"/>
                    <a:gd name="T55" fmla="*/ 37 h 57"/>
                    <a:gd name="T56" fmla="*/ 49 w 107"/>
                    <a:gd name="T57" fmla="*/ 36 h 57"/>
                    <a:gd name="T58" fmla="*/ 40 w 107"/>
                    <a:gd name="T59" fmla="*/ 33 h 57"/>
                    <a:gd name="T60" fmla="*/ 29 w 107"/>
                    <a:gd name="T61" fmla="*/ 34 h 57"/>
                    <a:gd name="T62" fmla="*/ 28 w 107"/>
                    <a:gd name="T63" fmla="*/ 40 h 57"/>
                    <a:gd name="T64" fmla="*/ 32 w 107"/>
                    <a:gd name="T65" fmla="*/ 42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7"/>
                    <a:gd name="T100" fmla="*/ 0 h 57"/>
                    <a:gd name="T101" fmla="*/ 107 w 10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7" h="57">
                      <a:moveTo>
                        <a:pt x="43" y="46"/>
                      </a:moveTo>
                      <a:cubicBezTo>
                        <a:pt x="58" y="44"/>
                        <a:pt x="55" y="40"/>
                        <a:pt x="53" y="25"/>
                      </a:cubicBezTo>
                      <a:cubicBezTo>
                        <a:pt x="45" y="29"/>
                        <a:pt x="41" y="39"/>
                        <a:pt x="49" y="48"/>
                      </a:cubicBezTo>
                      <a:cubicBezTo>
                        <a:pt x="53" y="53"/>
                        <a:pt x="67" y="54"/>
                        <a:pt x="67" y="54"/>
                      </a:cubicBezTo>
                      <a:cubicBezTo>
                        <a:pt x="80" y="51"/>
                        <a:pt x="80" y="51"/>
                        <a:pt x="79" y="37"/>
                      </a:cubicBezTo>
                      <a:cubicBezTo>
                        <a:pt x="67" y="40"/>
                        <a:pt x="63" y="48"/>
                        <a:pt x="76" y="55"/>
                      </a:cubicBezTo>
                      <a:cubicBezTo>
                        <a:pt x="87" y="53"/>
                        <a:pt x="91" y="36"/>
                        <a:pt x="82" y="28"/>
                      </a:cubicBezTo>
                      <a:cubicBezTo>
                        <a:pt x="77" y="24"/>
                        <a:pt x="62" y="21"/>
                        <a:pt x="55" y="19"/>
                      </a:cubicBezTo>
                      <a:cubicBezTo>
                        <a:pt x="45" y="23"/>
                        <a:pt x="49" y="34"/>
                        <a:pt x="50" y="43"/>
                      </a:cubicBezTo>
                      <a:cubicBezTo>
                        <a:pt x="61" y="40"/>
                        <a:pt x="67" y="32"/>
                        <a:pt x="58" y="36"/>
                      </a:cubicBezTo>
                      <a:cubicBezTo>
                        <a:pt x="61" y="57"/>
                        <a:pt x="85" y="52"/>
                        <a:pt x="100" y="51"/>
                      </a:cubicBezTo>
                      <a:cubicBezTo>
                        <a:pt x="98" y="25"/>
                        <a:pt x="107" y="13"/>
                        <a:pt x="86" y="18"/>
                      </a:cubicBezTo>
                      <a:cubicBezTo>
                        <a:pt x="82" y="21"/>
                        <a:pt x="78" y="38"/>
                        <a:pt x="88" y="16"/>
                      </a:cubicBezTo>
                      <a:cubicBezTo>
                        <a:pt x="91" y="0"/>
                        <a:pt x="62" y="8"/>
                        <a:pt x="55" y="9"/>
                      </a:cubicBezTo>
                      <a:cubicBezTo>
                        <a:pt x="38" y="15"/>
                        <a:pt x="52" y="20"/>
                        <a:pt x="31" y="15"/>
                      </a:cubicBezTo>
                      <a:cubicBezTo>
                        <a:pt x="26" y="16"/>
                        <a:pt x="19" y="14"/>
                        <a:pt x="17" y="18"/>
                      </a:cubicBezTo>
                      <a:cubicBezTo>
                        <a:pt x="0" y="45"/>
                        <a:pt x="24" y="31"/>
                        <a:pt x="26" y="30"/>
                      </a:cubicBezTo>
                      <a:cubicBezTo>
                        <a:pt x="27" y="35"/>
                        <a:pt x="25" y="42"/>
                        <a:pt x="29" y="45"/>
                      </a:cubicBezTo>
                      <a:cubicBezTo>
                        <a:pt x="32" y="47"/>
                        <a:pt x="33" y="39"/>
                        <a:pt x="35" y="36"/>
                      </a:cubicBezTo>
                      <a:cubicBezTo>
                        <a:pt x="36" y="34"/>
                        <a:pt x="38" y="32"/>
                        <a:pt x="37" y="31"/>
                      </a:cubicBezTo>
                      <a:cubicBezTo>
                        <a:pt x="36" y="30"/>
                        <a:pt x="34" y="32"/>
                        <a:pt x="32" y="33"/>
                      </a:cubicBezTo>
                      <a:cubicBezTo>
                        <a:pt x="33" y="38"/>
                        <a:pt x="29" y="46"/>
                        <a:pt x="34" y="48"/>
                      </a:cubicBezTo>
                      <a:cubicBezTo>
                        <a:pt x="38" y="50"/>
                        <a:pt x="38" y="40"/>
                        <a:pt x="38" y="36"/>
                      </a:cubicBezTo>
                      <a:cubicBezTo>
                        <a:pt x="38" y="29"/>
                        <a:pt x="39" y="21"/>
                        <a:pt x="35" y="16"/>
                      </a:cubicBezTo>
                      <a:cubicBezTo>
                        <a:pt x="33" y="13"/>
                        <a:pt x="27" y="15"/>
                        <a:pt x="23" y="15"/>
                      </a:cubicBezTo>
                      <a:cubicBezTo>
                        <a:pt x="20" y="18"/>
                        <a:pt x="13" y="20"/>
                        <a:pt x="13" y="24"/>
                      </a:cubicBezTo>
                      <a:cubicBezTo>
                        <a:pt x="13" y="27"/>
                        <a:pt x="19" y="25"/>
                        <a:pt x="22" y="27"/>
                      </a:cubicBezTo>
                      <a:cubicBezTo>
                        <a:pt x="40" y="39"/>
                        <a:pt x="22" y="35"/>
                        <a:pt x="40" y="37"/>
                      </a:cubicBezTo>
                      <a:cubicBezTo>
                        <a:pt x="43" y="37"/>
                        <a:pt x="49" y="39"/>
                        <a:pt x="49" y="36"/>
                      </a:cubicBezTo>
                      <a:cubicBezTo>
                        <a:pt x="49" y="33"/>
                        <a:pt x="43" y="33"/>
                        <a:pt x="40" y="33"/>
                      </a:cubicBezTo>
                      <a:cubicBezTo>
                        <a:pt x="36" y="33"/>
                        <a:pt x="33" y="34"/>
                        <a:pt x="29" y="34"/>
                      </a:cubicBezTo>
                      <a:cubicBezTo>
                        <a:pt x="29" y="36"/>
                        <a:pt x="27" y="38"/>
                        <a:pt x="28" y="40"/>
                      </a:cubicBezTo>
                      <a:cubicBezTo>
                        <a:pt x="29" y="41"/>
                        <a:pt x="32" y="42"/>
                        <a:pt x="32" y="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8" name="Freeform 79"/>
                <p:cNvSpPr>
                  <a:spLocks/>
                </p:cNvSpPr>
                <p:nvPr/>
              </p:nvSpPr>
              <p:spPr bwMode="auto">
                <a:xfrm>
                  <a:off x="3777" y="3766"/>
                  <a:ext cx="141" cy="64"/>
                </a:xfrm>
                <a:custGeom>
                  <a:avLst/>
                  <a:gdLst>
                    <a:gd name="T0" fmla="*/ 32 w 141"/>
                    <a:gd name="T1" fmla="*/ 22 h 64"/>
                    <a:gd name="T2" fmla="*/ 44 w 141"/>
                    <a:gd name="T3" fmla="*/ 25 h 64"/>
                    <a:gd name="T4" fmla="*/ 63 w 141"/>
                    <a:gd name="T5" fmla="*/ 31 h 64"/>
                    <a:gd name="T6" fmla="*/ 51 w 141"/>
                    <a:gd name="T7" fmla="*/ 64 h 64"/>
                    <a:gd name="T8" fmla="*/ 53 w 141"/>
                    <a:gd name="T9" fmla="*/ 37 h 64"/>
                    <a:gd name="T10" fmla="*/ 89 w 141"/>
                    <a:gd name="T11" fmla="*/ 43 h 64"/>
                    <a:gd name="T12" fmla="*/ 56 w 141"/>
                    <a:gd name="T13" fmla="*/ 52 h 64"/>
                    <a:gd name="T14" fmla="*/ 84 w 141"/>
                    <a:gd name="T15" fmla="*/ 53 h 64"/>
                    <a:gd name="T16" fmla="*/ 89 w 141"/>
                    <a:gd name="T17" fmla="*/ 43 h 64"/>
                    <a:gd name="T18" fmla="*/ 74 w 141"/>
                    <a:gd name="T19" fmla="*/ 41 h 64"/>
                    <a:gd name="T20" fmla="*/ 69 w 141"/>
                    <a:gd name="T21" fmla="*/ 50 h 64"/>
                    <a:gd name="T22" fmla="*/ 80 w 141"/>
                    <a:gd name="T23" fmla="*/ 47 h 64"/>
                    <a:gd name="T24" fmla="*/ 36 w 141"/>
                    <a:gd name="T25" fmla="*/ 31 h 64"/>
                    <a:gd name="T26" fmla="*/ 30 w 141"/>
                    <a:gd name="T27" fmla="*/ 20 h 64"/>
                    <a:gd name="T28" fmla="*/ 18 w 141"/>
                    <a:gd name="T29" fmla="*/ 20 h 64"/>
                    <a:gd name="T30" fmla="*/ 12 w 141"/>
                    <a:gd name="T31" fmla="*/ 23 h 64"/>
                    <a:gd name="T32" fmla="*/ 35 w 141"/>
                    <a:gd name="T33" fmla="*/ 17 h 64"/>
                    <a:gd name="T34" fmla="*/ 30 w 141"/>
                    <a:gd name="T35" fmla="*/ 22 h 64"/>
                    <a:gd name="T36" fmla="*/ 21 w 141"/>
                    <a:gd name="T37" fmla="*/ 25 h 64"/>
                    <a:gd name="T38" fmla="*/ 35 w 141"/>
                    <a:gd name="T39" fmla="*/ 49 h 64"/>
                    <a:gd name="T40" fmla="*/ 81 w 141"/>
                    <a:gd name="T41" fmla="*/ 40 h 64"/>
                    <a:gd name="T42" fmla="*/ 111 w 141"/>
                    <a:gd name="T43" fmla="*/ 37 h 64"/>
                    <a:gd name="T44" fmla="*/ 116 w 141"/>
                    <a:gd name="T45" fmla="*/ 43 h 64"/>
                    <a:gd name="T46" fmla="*/ 105 w 141"/>
                    <a:gd name="T47" fmla="*/ 46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1"/>
                    <a:gd name="T73" fmla="*/ 0 h 64"/>
                    <a:gd name="T74" fmla="*/ 141 w 14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1" h="64">
                      <a:moveTo>
                        <a:pt x="32" y="22"/>
                      </a:moveTo>
                      <a:cubicBezTo>
                        <a:pt x="33" y="32"/>
                        <a:pt x="36" y="30"/>
                        <a:pt x="44" y="25"/>
                      </a:cubicBezTo>
                      <a:cubicBezTo>
                        <a:pt x="38" y="23"/>
                        <a:pt x="25" y="28"/>
                        <a:pt x="63" y="31"/>
                      </a:cubicBezTo>
                      <a:cubicBezTo>
                        <a:pt x="61" y="43"/>
                        <a:pt x="62" y="58"/>
                        <a:pt x="51" y="64"/>
                      </a:cubicBezTo>
                      <a:cubicBezTo>
                        <a:pt x="46" y="52"/>
                        <a:pt x="41" y="45"/>
                        <a:pt x="53" y="37"/>
                      </a:cubicBezTo>
                      <a:cubicBezTo>
                        <a:pt x="66" y="38"/>
                        <a:pt x="77" y="40"/>
                        <a:pt x="89" y="43"/>
                      </a:cubicBezTo>
                      <a:cubicBezTo>
                        <a:pt x="85" y="60"/>
                        <a:pt x="75" y="53"/>
                        <a:pt x="56" y="52"/>
                      </a:cubicBezTo>
                      <a:cubicBezTo>
                        <a:pt x="65" y="59"/>
                        <a:pt x="66" y="61"/>
                        <a:pt x="84" y="53"/>
                      </a:cubicBezTo>
                      <a:cubicBezTo>
                        <a:pt x="87" y="52"/>
                        <a:pt x="89" y="43"/>
                        <a:pt x="89" y="43"/>
                      </a:cubicBezTo>
                      <a:cubicBezTo>
                        <a:pt x="84" y="42"/>
                        <a:pt x="79" y="39"/>
                        <a:pt x="74" y="41"/>
                      </a:cubicBezTo>
                      <a:cubicBezTo>
                        <a:pt x="71" y="42"/>
                        <a:pt x="67" y="48"/>
                        <a:pt x="69" y="50"/>
                      </a:cubicBezTo>
                      <a:cubicBezTo>
                        <a:pt x="72" y="53"/>
                        <a:pt x="76" y="48"/>
                        <a:pt x="80" y="47"/>
                      </a:cubicBezTo>
                      <a:cubicBezTo>
                        <a:pt x="32" y="41"/>
                        <a:pt x="33" y="56"/>
                        <a:pt x="36" y="31"/>
                      </a:cubicBezTo>
                      <a:cubicBezTo>
                        <a:pt x="34" y="27"/>
                        <a:pt x="34" y="21"/>
                        <a:pt x="30" y="20"/>
                      </a:cubicBezTo>
                      <a:cubicBezTo>
                        <a:pt x="22" y="18"/>
                        <a:pt x="0" y="28"/>
                        <a:pt x="18" y="20"/>
                      </a:cubicBezTo>
                      <a:cubicBezTo>
                        <a:pt x="22" y="0"/>
                        <a:pt x="14" y="17"/>
                        <a:pt x="12" y="23"/>
                      </a:cubicBezTo>
                      <a:cubicBezTo>
                        <a:pt x="31" y="28"/>
                        <a:pt x="18" y="28"/>
                        <a:pt x="35" y="17"/>
                      </a:cubicBezTo>
                      <a:cubicBezTo>
                        <a:pt x="37" y="16"/>
                        <a:pt x="32" y="21"/>
                        <a:pt x="30" y="22"/>
                      </a:cubicBezTo>
                      <a:cubicBezTo>
                        <a:pt x="27" y="24"/>
                        <a:pt x="24" y="24"/>
                        <a:pt x="21" y="25"/>
                      </a:cubicBezTo>
                      <a:cubicBezTo>
                        <a:pt x="18" y="41"/>
                        <a:pt x="23" y="41"/>
                        <a:pt x="35" y="49"/>
                      </a:cubicBezTo>
                      <a:cubicBezTo>
                        <a:pt x="44" y="48"/>
                        <a:pt x="73" y="51"/>
                        <a:pt x="81" y="40"/>
                      </a:cubicBezTo>
                      <a:cubicBezTo>
                        <a:pt x="87" y="40"/>
                        <a:pt x="141" y="40"/>
                        <a:pt x="111" y="37"/>
                      </a:cubicBezTo>
                      <a:cubicBezTo>
                        <a:pt x="55" y="48"/>
                        <a:pt x="86" y="46"/>
                        <a:pt x="116" y="43"/>
                      </a:cubicBezTo>
                      <a:cubicBezTo>
                        <a:pt x="113" y="52"/>
                        <a:pt x="112" y="48"/>
                        <a:pt x="105" y="4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9" name="Line 80"/>
                <p:cNvSpPr>
                  <a:spLocks noChangeShapeType="1"/>
                </p:cNvSpPr>
                <p:nvPr/>
              </p:nvSpPr>
              <p:spPr bwMode="auto">
                <a:xfrm>
                  <a:off x="3696" y="369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3" name="Group 81"/>
              <p:cNvGrpSpPr>
                <a:grpSpLocks/>
              </p:cNvGrpSpPr>
              <p:nvPr/>
            </p:nvGrpSpPr>
            <p:grpSpPr bwMode="auto">
              <a:xfrm>
                <a:off x="4880" y="3504"/>
                <a:ext cx="190" cy="480"/>
                <a:chOff x="3688" y="3360"/>
                <a:chExt cx="304" cy="480"/>
              </a:xfrm>
            </p:grpSpPr>
            <p:sp>
              <p:nvSpPr>
                <p:cNvPr id="91178" name="Oval 82"/>
                <p:cNvSpPr>
                  <a:spLocks noChangeArrowheads="1"/>
                </p:cNvSpPr>
                <p:nvPr/>
              </p:nvSpPr>
              <p:spPr bwMode="auto">
                <a:xfrm>
                  <a:off x="3696" y="3360"/>
                  <a:ext cx="28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9" name="Freeform 83"/>
                <p:cNvSpPr>
                  <a:spLocks/>
                </p:cNvSpPr>
                <p:nvPr/>
              </p:nvSpPr>
              <p:spPr bwMode="auto">
                <a:xfrm>
                  <a:off x="3688" y="3408"/>
                  <a:ext cx="152" cy="432"/>
                </a:xfrm>
                <a:custGeom>
                  <a:avLst/>
                  <a:gdLst>
                    <a:gd name="T0" fmla="*/ 8 w 152"/>
                    <a:gd name="T1" fmla="*/ 0 h 432"/>
                    <a:gd name="T2" fmla="*/ 8 w 152"/>
                    <a:gd name="T3" fmla="*/ 288 h 432"/>
                    <a:gd name="T4" fmla="*/ 56 w 152"/>
                    <a:gd name="T5" fmla="*/ 384 h 432"/>
                    <a:gd name="T6" fmla="*/ 152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8" y="0"/>
                      </a:moveTo>
                      <a:cubicBezTo>
                        <a:pt x="4" y="112"/>
                        <a:pt x="0" y="224"/>
                        <a:pt x="8" y="288"/>
                      </a:cubicBezTo>
                      <a:cubicBezTo>
                        <a:pt x="16" y="352"/>
                        <a:pt x="32" y="360"/>
                        <a:pt x="56" y="384"/>
                      </a:cubicBezTo>
                      <a:cubicBezTo>
                        <a:pt x="80" y="408"/>
                        <a:pt x="136" y="424"/>
                        <a:pt x="152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0" name="Freeform 84"/>
                <p:cNvSpPr>
                  <a:spLocks/>
                </p:cNvSpPr>
                <p:nvPr/>
              </p:nvSpPr>
              <p:spPr bwMode="auto">
                <a:xfrm>
                  <a:off x="3840" y="3408"/>
                  <a:ext cx="152" cy="432"/>
                </a:xfrm>
                <a:custGeom>
                  <a:avLst/>
                  <a:gdLst>
                    <a:gd name="T0" fmla="*/ 144 w 152"/>
                    <a:gd name="T1" fmla="*/ 0 h 432"/>
                    <a:gd name="T2" fmla="*/ 144 w 152"/>
                    <a:gd name="T3" fmla="*/ 288 h 432"/>
                    <a:gd name="T4" fmla="*/ 96 w 152"/>
                    <a:gd name="T5" fmla="*/ 384 h 432"/>
                    <a:gd name="T6" fmla="*/ 0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144" y="0"/>
                      </a:moveTo>
                      <a:cubicBezTo>
                        <a:pt x="148" y="112"/>
                        <a:pt x="152" y="224"/>
                        <a:pt x="144" y="288"/>
                      </a:cubicBezTo>
                      <a:cubicBezTo>
                        <a:pt x="136" y="352"/>
                        <a:pt x="120" y="360"/>
                        <a:pt x="96" y="384"/>
                      </a:cubicBezTo>
                      <a:cubicBezTo>
                        <a:pt x="72" y="408"/>
                        <a:pt x="16" y="424"/>
                        <a:pt x="0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1" name="Freeform 85"/>
                <p:cNvSpPr>
                  <a:spLocks/>
                </p:cNvSpPr>
                <p:nvPr/>
              </p:nvSpPr>
              <p:spPr bwMode="auto">
                <a:xfrm>
                  <a:off x="3792" y="3744"/>
                  <a:ext cx="107" cy="57"/>
                </a:xfrm>
                <a:custGeom>
                  <a:avLst/>
                  <a:gdLst>
                    <a:gd name="T0" fmla="*/ 43 w 107"/>
                    <a:gd name="T1" fmla="*/ 46 h 57"/>
                    <a:gd name="T2" fmla="*/ 53 w 107"/>
                    <a:gd name="T3" fmla="*/ 25 h 57"/>
                    <a:gd name="T4" fmla="*/ 49 w 107"/>
                    <a:gd name="T5" fmla="*/ 48 h 57"/>
                    <a:gd name="T6" fmla="*/ 67 w 107"/>
                    <a:gd name="T7" fmla="*/ 54 h 57"/>
                    <a:gd name="T8" fmla="*/ 79 w 107"/>
                    <a:gd name="T9" fmla="*/ 37 h 57"/>
                    <a:gd name="T10" fmla="*/ 76 w 107"/>
                    <a:gd name="T11" fmla="*/ 55 h 57"/>
                    <a:gd name="T12" fmla="*/ 82 w 107"/>
                    <a:gd name="T13" fmla="*/ 28 h 57"/>
                    <a:gd name="T14" fmla="*/ 55 w 107"/>
                    <a:gd name="T15" fmla="*/ 19 h 57"/>
                    <a:gd name="T16" fmla="*/ 50 w 107"/>
                    <a:gd name="T17" fmla="*/ 43 h 57"/>
                    <a:gd name="T18" fmla="*/ 58 w 107"/>
                    <a:gd name="T19" fmla="*/ 36 h 57"/>
                    <a:gd name="T20" fmla="*/ 100 w 107"/>
                    <a:gd name="T21" fmla="*/ 51 h 57"/>
                    <a:gd name="T22" fmla="*/ 86 w 107"/>
                    <a:gd name="T23" fmla="*/ 18 h 57"/>
                    <a:gd name="T24" fmla="*/ 88 w 107"/>
                    <a:gd name="T25" fmla="*/ 16 h 57"/>
                    <a:gd name="T26" fmla="*/ 55 w 107"/>
                    <a:gd name="T27" fmla="*/ 9 h 57"/>
                    <a:gd name="T28" fmla="*/ 31 w 107"/>
                    <a:gd name="T29" fmla="*/ 15 h 57"/>
                    <a:gd name="T30" fmla="*/ 17 w 107"/>
                    <a:gd name="T31" fmla="*/ 18 h 57"/>
                    <a:gd name="T32" fmla="*/ 26 w 107"/>
                    <a:gd name="T33" fmla="*/ 30 h 57"/>
                    <a:gd name="T34" fmla="*/ 29 w 107"/>
                    <a:gd name="T35" fmla="*/ 45 h 57"/>
                    <a:gd name="T36" fmla="*/ 35 w 107"/>
                    <a:gd name="T37" fmla="*/ 36 h 57"/>
                    <a:gd name="T38" fmla="*/ 37 w 107"/>
                    <a:gd name="T39" fmla="*/ 31 h 57"/>
                    <a:gd name="T40" fmla="*/ 32 w 107"/>
                    <a:gd name="T41" fmla="*/ 33 h 57"/>
                    <a:gd name="T42" fmla="*/ 34 w 107"/>
                    <a:gd name="T43" fmla="*/ 48 h 57"/>
                    <a:gd name="T44" fmla="*/ 38 w 107"/>
                    <a:gd name="T45" fmla="*/ 36 h 57"/>
                    <a:gd name="T46" fmla="*/ 35 w 107"/>
                    <a:gd name="T47" fmla="*/ 16 h 57"/>
                    <a:gd name="T48" fmla="*/ 23 w 107"/>
                    <a:gd name="T49" fmla="*/ 15 h 57"/>
                    <a:gd name="T50" fmla="*/ 13 w 107"/>
                    <a:gd name="T51" fmla="*/ 24 h 57"/>
                    <a:gd name="T52" fmla="*/ 22 w 107"/>
                    <a:gd name="T53" fmla="*/ 27 h 57"/>
                    <a:gd name="T54" fmla="*/ 40 w 107"/>
                    <a:gd name="T55" fmla="*/ 37 h 57"/>
                    <a:gd name="T56" fmla="*/ 49 w 107"/>
                    <a:gd name="T57" fmla="*/ 36 h 57"/>
                    <a:gd name="T58" fmla="*/ 40 w 107"/>
                    <a:gd name="T59" fmla="*/ 33 h 57"/>
                    <a:gd name="T60" fmla="*/ 29 w 107"/>
                    <a:gd name="T61" fmla="*/ 34 h 57"/>
                    <a:gd name="T62" fmla="*/ 28 w 107"/>
                    <a:gd name="T63" fmla="*/ 40 h 57"/>
                    <a:gd name="T64" fmla="*/ 32 w 107"/>
                    <a:gd name="T65" fmla="*/ 42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7"/>
                    <a:gd name="T100" fmla="*/ 0 h 57"/>
                    <a:gd name="T101" fmla="*/ 107 w 10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7" h="57">
                      <a:moveTo>
                        <a:pt x="43" y="46"/>
                      </a:moveTo>
                      <a:cubicBezTo>
                        <a:pt x="58" y="44"/>
                        <a:pt x="55" y="40"/>
                        <a:pt x="53" y="25"/>
                      </a:cubicBezTo>
                      <a:cubicBezTo>
                        <a:pt x="45" y="29"/>
                        <a:pt x="41" y="39"/>
                        <a:pt x="49" y="48"/>
                      </a:cubicBezTo>
                      <a:cubicBezTo>
                        <a:pt x="53" y="53"/>
                        <a:pt x="67" y="54"/>
                        <a:pt x="67" y="54"/>
                      </a:cubicBezTo>
                      <a:cubicBezTo>
                        <a:pt x="80" y="51"/>
                        <a:pt x="80" y="51"/>
                        <a:pt x="79" y="37"/>
                      </a:cubicBezTo>
                      <a:cubicBezTo>
                        <a:pt x="67" y="40"/>
                        <a:pt x="63" y="48"/>
                        <a:pt x="76" y="55"/>
                      </a:cubicBezTo>
                      <a:cubicBezTo>
                        <a:pt x="87" y="53"/>
                        <a:pt x="91" y="36"/>
                        <a:pt x="82" y="28"/>
                      </a:cubicBezTo>
                      <a:cubicBezTo>
                        <a:pt x="77" y="24"/>
                        <a:pt x="62" y="21"/>
                        <a:pt x="55" y="19"/>
                      </a:cubicBezTo>
                      <a:cubicBezTo>
                        <a:pt x="45" y="23"/>
                        <a:pt x="49" y="34"/>
                        <a:pt x="50" y="43"/>
                      </a:cubicBezTo>
                      <a:cubicBezTo>
                        <a:pt x="61" y="40"/>
                        <a:pt x="67" y="32"/>
                        <a:pt x="58" y="36"/>
                      </a:cubicBezTo>
                      <a:cubicBezTo>
                        <a:pt x="61" y="57"/>
                        <a:pt x="85" y="52"/>
                        <a:pt x="100" y="51"/>
                      </a:cubicBezTo>
                      <a:cubicBezTo>
                        <a:pt x="98" y="25"/>
                        <a:pt x="107" y="13"/>
                        <a:pt x="86" y="18"/>
                      </a:cubicBezTo>
                      <a:cubicBezTo>
                        <a:pt x="82" y="21"/>
                        <a:pt x="78" y="38"/>
                        <a:pt x="88" y="16"/>
                      </a:cubicBezTo>
                      <a:cubicBezTo>
                        <a:pt x="91" y="0"/>
                        <a:pt x="62" y="8"/>
                        <a:pt x="55" y="9"/>
                      </a:cubicBezTo>
                      <a:cubicBezTo>
                        <a:pt x="38" y="15"/>
                        <a:pt x="52" y="20"/>
                        <a:pt x="31" y="15"/>
                      </a:cubicBezTo>
                      <a:cubicBezTo>
                        <a:pt x="26" y="16"/>
                        <a:pt x="19" y="14"/>
                        <a:pt x="17" y="18"/>
                      </a:cubicBezTo>
                      <a:cubicBezTo>
                        <a:pt x="0" y="45"/>
                        <a:pt x="24" y="31"/>
                        <a:pt x="26" y="30"/>
                      </a:cubicBezTo>
                      <a:cubicBezTo>
                        <a:pt x="27" y="35"/>
                        <a:pt x="25" y="42"/>
                        <a:pt x="29" y="45"/>
                      </a:cubicBezTo>
                      <a:cubicBezTo>
                        <a:pt x="32" y="47"/>
                        <a:pt x="33" y="39"/>
                        <a:pt x="35" y="36"/>
                      </a:cubicBezTo>
                      <a:cubicBezTo>
                        <a:pt x="36" y="34"/>
                        <a:pt x="38" y="32"/>
                        <a:pt x="37" y="31"/>
                      </a:cubicBezTo>
                      <a:cubicBezTo>
                        <a:pt x="36" y="30"/>
                        <a:pt x="34" y="32"/>
                        <a:pt x="32" y="33"/>
                      </a:cubicBezTo>
                      <a:cubicBezTo>
                        <a:pt x="33" y="38"/>
                        <a:pt x="29" y="46"/>
                        <a:pt x="34" y="48"/>
                      </a:cubicBezTo>
                      <a:cubicBezTo>
                        <a:pt x="38" y="50"/>
                        <a:pt x="38" y="40"/>
                        <a:pt x="38" y="36"/>
                      </a:cubicBezTo>
                      <a:cubicBezTo>
                        <a:pt x="38" y="29"/>
                        <a:pt x="39" y="21"/>
                        <a:pt x="35" y="16"/>
                      </a:cubicBezTo>
                      <a:cubicBezTo>
                        <a:pt x="33" y="13"/>
                        <a:pt x="27" y="15"/>
                        <a:pt x="23" y="15"/>
                      </a:cubicBezTo>
                      <a:cubicBezTo>
                        <a:pt x="20" y="18"/>
                        <a:pt x="13" y="20"/>
                        <a:pt x="13" y="24"/>
                      </a:cubicBezTo>
                      <a:cubicBezTo>
                        <a:pt x="13" y="27"/>
                        <a:pt x="19" y="25"/>
                        <a:pt x="22" y="27"/>
                      </a:cubicBezTo>
                      <a:cubicBezTo>
                        <a:pt x="40" y="39"/>
                        <a:pt x="22" y="35"/>
                        <a:pt x="40" y="37"/>
                      </a:cubicBezTo>
                      <a:cubicBezTo>
                        <a:pt x="43" y="37"/>
                        <a:pt x="49" y="39"/>
                        <a:pt x="49" y="36"/>
                      </a:cubicBezTo>
                      <a:cubicBezTo>
                        <a:pt x="49" y="33"/>
                        <a:pt x="43" y="33"/>
                        <a:pt x="40" y="33"/>
                      </a:cubicBezTo>
                      <a:cubicBezTo>
                        <a:pt x="36" y="33"/>
                        <a:pt x="33" y="34"/>
                        <a:pt x="29" y="34"/>
                      </a:cubicBezTo>
                      <a:cubicBezTo>
                        <a:pt x="29" y="36"/>
                        <a:pt x="27" y="38"/>
                        <a:pt x="28" y="40"/>
                      </a:cubicBezTo>
                      <a:cubicBezTo>
                        <a:pt x="29" y="41"/>
                        <a:pt x="32" y="42"/>
                        <a:pt x="32" y="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2" name="Freeform 86"/>
                <p:cNvSpPr>
                  <a:spLocks/>
                </p:cNvSpPr>
                <p:nvPr/>
              </p:nvSpPr>
              <p:spPr bwMode="auto">
                <a:xfrm>
                  <a:off x="3777" y="3766"/>
                  <a:ext cx="141" cy="64"/>
                </a:xfrm>
                <a:custGeom>
                  <a:avLst/>
                  <a:gdLst>
                    <a:gd name="T0" fmla="*/ 32 w 141"/>
                    <a:gd name="T1" fmla="*/ 22 h 64"/>
                    <a:gd name="T2" fmla="*/ 44 w 141"/>
                    <a:gd name="T3" fmla="*/ 25 h 64"/>
                    <a:gd name="T4" fmla="*/ 63 w 141"/>
                    <a:gd name="T5" fmla="*/ 31 h 64"/>
                    <a:gd name="T6" fmla="*/ 51 w 141"/>
                    <a:gd name="T7" fmla="*/ 64 h 64"/>
                    <a:gd name="T8" fmla="*/ 53 w 141"/>
                    <a:gd name="T9" fmla="*/ 37 h 64"/>
                    <a:gd name="T10" fmla="*/ 89 w 141"/>
                    <a:gd name="T11" fmla="*/ 43 h 64"/>
                    <a:gd name="T12" fmla="*/ 56 w 141"/>
                    <a:gd name="T13" fmla="*/ 52 h 64"/>
                    <a:gd name="T14" fmla="*/ 84 w 141"/>
                    <a:gd name="T15" fmla="*/ 53 h 64"/>
                    <a:gd name="T16" fmla="*/ 89 w 141"/>
                    <a:gd name="T17" fmla="*/ 43 h 64"/>
                    <a:gd name="T18" fmla="*/ 74 w 141"/>
                    <a:gd name="T19" fmla="*/ 41 h 64"/>
                    <a:gd name="T20" fmla="*/ 69 w 141"/>
                    <a:gd name="T21" fmla="*/ 50 h 64"/>
                    <a:gd name="T22" fmla="*/ 80 w 141"/>
                    <a:gd name="T23" fmla="*/ 47 h 64"/>
                    <a:gd name="T24" fmla="*/ 36 w 141"/>
                    <a:gd name="T25" fmla="*/ 31 h 64"/>
                    <a:gd name="T26" fmla="*/ 30 w 141"/>
                    <a:gd name="T27" fmla="*/ 20 h 64"/>
                    <a:gd name="T28" fmla="*/ 18 w 141"/>
                    <a:gd name="T29" fmla="*/ 20 h 64"/>
                    <a:gd name="T30" fmla="*/ 12 w 141"/>
                    <a:gd name="T31" fmla="*/ 23 h 64"/>
                    <a:gd name="T32" fmla="*/ 35 w 141"/>
                    <a:gd name="T33" fmla="*/ 17 h 64"/>
                    <a:gd name="T34" fmla="*/ 30 w 141"/>
                    <a:gd name="T35" fmla="*/ 22 h 64"/>
                    <a:gd name="T36" fmla="*/ 21 w 141"/>
                    <a:gd name="T37" fmla="*/ 25 h 64"/>
                    <a:gd name="T38" fmla="*/ 35 w 141"/>
                    <a:gd name="T39" fmla="*/ 49 h 64"/>
                    <a:gd name="T40" fmla="*/ 81 w 141"/>
                    <a:gd name="T41" fmla="*/ 40 h 64"/>
                    <a:gd name="T42" fmla="*/ 111 w 141"/>
                    <a:gd name="T43" fmla="*/ 37 h 64"/>
                    <a:gd name="T44" fmla="*/ 116 w 141"/>
                    <a:gd name="T45" fmla="*/ 43 h 64"/>
                    <a:gd name="T46" fmla="*/ 105 w 141"/>
                    <a:gd name="T47" fmla="*/ 46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1"/>
                    <a:gd name="T73" fmla="*/ 0 h 64"/>
                    <a:gd name="T74" fmla="*/ 141 w 14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1" h="64">
                      <a:moveTo>
                        <a:pt x="32" y="22"/>
                      </a:moveTo>
                      <a:cubicBezTo>
                        <a:pt x="33" y="32"/>
                        <a:pt x="36" y="30"/>
                        <a:pt x="44" y="25"/>
                      </a:cubicBezTo>
                      <a:cubicBezTo>
                        <a:pt x="38" y="23"/>
                        <a:pt x="25" y="28"/>
                        <a:pt x="63" y="31"/>
                      </a:cubicBezTo>
                      <a:cubicBezTo>
                        <a:pt x="61" y="43"/>
                        <a:pt x="62" y="58"/>
                        <a:pt x="51" y="64"/>
                      </a:cubicBezTo>
                      <a:cubicBezTo>
                        <a:pt x="46" y="52"/>
                        <a:pt x="41" y="45"/>
                        <a:pt x="53" y="37"/>
                      </a:cubicBezTo>
                      <a:cubicBezTo>
                        <a:pt x="66" y="38"/>
                        <a:pt x="77" y="40"/>
                        <a:pt x="89" y="43"/>
                      </a:cubicBezTo>
                      <a:cubicBezTo>
                        <a:pt x="85" y="60"/>
                        <a:pt x="75" y="53"/>
                        <a:pt x="56" y="52"/>
                      </a:cubicBezTo>
                      <a:cubicBezTo>
                        <a:pt x="65" y="59"/>
                        <a:pt x="66" y="61"/>
                        <a:pt x="84" y="53"/>
                      </a:cubicBezTo>
                      <a:cubicBezTo>
                        <a:pt x="87" y="52"/>
                        <a:pt x="89" y="43"/>
                        <a:pt x="89" y="43"/>
                      </a:cubicBezTo>
                      <a:cubicBezTo>
                        <a:pt x="84" y="42"/>
                        <a:pt x="79" y="39"/>
                        <a:pt x="74" y="41"/>
                      </a:cubicBezTo>
                      <a:cubicBezTo>
                        <a:pt x="71" y="42"/>
                        <a:pt x="67" y="48"/>
                        <a:pt x="69" y="50"/>
                      </a:cubicBezTo>
                      <a:cubicBezTo>
                        <a:pt x="72" y="53"/>
                        <a:pt x="76" y="48"/>
                        <a:pt x="80" y="47"/>
                      </a:cubicBezTo>
                      <a:cubicBezTo>
                        <a:pt x="32" y="41"/>
                        <a:pt x="33" y="56"/>
                        <a:pt x="36" y="31"/>
                      </a:cubicBezTo>
                      <a:cubicBezTo>
                        <a:pt x="34" y="27"/>
                        <a:pt x="34" y="21"/>
                        <a:pt x="30" y="20"/>
                      </a:cubicBezTo>
                      <a:cubicBezTo>
                        <a:pt x="22" y="18"/>
                        <a:pt x="0" y="28"/>
                        <a:pt x="18" y="20"/>
                      </a:cubicBezTo>
                      <a:cubicBezTo>
                        <a:pt x="22" y="0"/>
                        <a:pt x="14" y="17"/>
                        <a:pt x="12" y="23"/>
                      </a:cubicBezTo>
                      <a:cubicBezTo>
                        <a:pt x="31" y="28"/>
                        <a:pt x="18" y="28"/>
                        <a:pt x="35" y="17"/>
                      </a:cubicBezTo>
                      <a:cubicBezTo>
                        <a:pt x="37" y="16"/>
                        <a:pt x="32" y="21"/>
                        <a:pt x="30" y="22"/>
                      </a:cubicBezTo>
                      <a:cubicBezTo>
                        <a:pt x="27" y="24"/>
                        <a:pt x="24" y="24"/>
                        <a:pt x="21" y="25"/>
                      </a:cubicBezTo>
                      <a:cubicBezTo>
                        <a:pt x="18" y="41"/>
                        <a:pt x="23" y="41"/>
                        <a:pt x="35" y="49"/>
                      </a:cubicBezTo>
                      <a:cubicBezTo>
                        <a:pt x="44" y="48"/>
                        <a:pt x="73" y="51"/>
                        <a:pt x="81" y="40"/>
                      </a:cubicBezTo>
                      <a:cubicBezTo>
                        <a:pt x="87" y="40"/>
                        <a:pt x="141" y="40"/>
                        <a:pt x="111" y="37"/>
                      </a:cubicBezTo>
                      <a:cubicBezTo>
                        <a:pt x="55" y="48"/>
                        <a:pt x="86" y="46"/>
                        <a:pt x="116" y="43"/>
                      </a:cubicBezTo>
                      <a:cubicBezTo>
                        <a:pt x="113" y="52"/>
                        <a:pt x="112" y="48"/>
                        <a:pt x="105" y="4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83" name="Line 87"/>
                <p:cNvSpPr>
                  <a:spLocks noChangeShapeType="1"/>
                </p:cNvSpPr>
                <p:nvPr/>
              </p:nvSpPr>
              <p:spPr bwMode="auto">
                <a:xfrm>
                  <a:off x="3696" y="369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4" name="Group 88"/>
              <p:cNvGrpSpPr>
                <a:grpSpLocks/>
              </p:cNvGrpSpPr>
              <p:nvPr/>
            </p:nvGrpSpPr>
            <p:grpSpPr bwMode="auto">
              <a:xfrm>
                <a:off x="3920" y="3504"/>
                <a:ext cx="190" cy="480"/>
                <a:chOff x="3688" y="3360"/>
                <a:chExt cx="304" cy="480"/>
              </a:xfrm>
            </p:grpSpPr>
            <p:sp>
              <p:nvSpPr>
                <p:cNvPr id="91172" name="Oval 89"/>
                <p:cNvSpPr>
                  <a:spLocks noChangeArrowheads="1"/>
                </p:cNvSpPr>
                <p:nvPr/>
              </p:nvSpPr>
              <p:spPr bwMode="auto">
                <a:xfrm>
                  <a:off x="3696" y="3360"/>
                  <a:ext cx="28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3" name="Freeform 90"/>
                <p:cNvSpPr>
                  <a:spLocks/>
                </p:cNvSpPr>
                <p:nvPr/>
              </p:nvSpPr>
              <p:spPr bwMode="auto">
                <a:xfrm>
                  <a:off x="3688" y="3408"/>
                  <a:ext cx="152" cy="432"/>
                </a:xfrm>
                <a:custGeom>
                  <a:avLst/>
                  <a:gdLst>
                    <a:gd name="T0" fmla="*/ 8 w 152"/>
                    <a:gd name="T1" fmla="*/ 0 h 432"/>
                    <a:gd name="T2" fmla="*/ 8 w 152"/>
                    <a:gd name="T3" fmla="*/ 288 h 432"/>
                    <a:gd name="T4" fmla="*/ 56 w 152"/>
                    <a:gd name="T5" fmla="*/ 384 h 432"/>
                    <a:gd name="T6" fmla="*/ 152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8" y="0"/>
                      </a:moveTo>
                      <a:cubicBezTo>
                        <a:pt x="4" y="112"/>
                        <a:pt x="0" y="224"/>
                        <a:pt x="8" y="288"/>
                      </a:cubicBezTo>
                      <a:cubicBezTo>
                        <a:pt x="16" y="352"/>
                        <a:pt x="32" y="360"/>
                        <a:pt x="56" y="384"/>
                      </a:cubicBezTo>
                      <a:cubicBezTo>
                        <a:pt x="80" y="408"/>
                        <a:pt x="136" y="424"/>
                        <a:pt x="152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4" name="Freeform 91"/>
                <p:cNvSpPr>
                  <a:spLocks/>
                </p:cNvSpPr>
                <p:nvPr/>
              </p:nvSpPr>
              <p:spPr bwMode="auto">
                <a:xfrm>
                  <a:off x="3840" y="3408"/>
                  <a:ext cx="152" cy="432"/>
                </a:xfrm>
                <a:custGeom>
                  <a:avLst/>
                  <a:gdLst>
                    <a:gd name="T0" fmla="*/ 144 w 152"/>
                    <a:gd name="T1" fmla="*/ 0 h 432"/>
                    <a:gd name="T2" fmla="*/ 144 w 152"/>
                    <a:gd name="T3" fmla="*/ 288 h 432"/>
                    <a:gd name="T4" fmla="*/ 96 w 152"/>
                    <a:gd name="T5" fmla="*/ 384 h 432"/>
                    <a:gd name="T6" fmla="*/ 0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144" y="0"/>
                      </a:moveTo>
                      <a:cubicBezTo>
                        <a:pt x="148" y="112"/>
                        <a:pt x="152" y="224"/>
                        <a:pt x="144" y="288"/>
                      </a:cubicBezTo>
                      <a:cubicBezTo>
                        <a:pt x="136" y="352"/>
                        <a:pt x="120" y="360"/>
                        <a:pt x="96" y="384"/>
                      </a:cubicBezTo>
                      <a:cubicBezTo>
                        <a:pt x="72" y="408"/>
                        <a:pt x="16" y="424"/>
                        <a:pt x="0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5" name="Freeform 92"/>
                <p:cNvSpPr>
                  <a:spLocks/>
                </p:cNvSpPr>
                <p:nvPr/>
              </p:nvSpPr>
              <p:spPr bwMode="auto">
                <a:xfrm>
                  <a:off x="3792" y="3744"/>
                  <a:ext cx="107" cy="57"/>
                </a:xfrm>
                <a:custGeom>
                  <a:avLst/>
                  <a:gdLst>
                    <a:gd name="T0" fmla="*/ 43 w 107"/>
                    <a:gd name="T1" fmla="*/ 46 h 57"/>
                    <a:gd name="T2" fmla="*/ 53 w 107"/>
                    <a:gd name="T3" fmla="*/ 25 h 57"/>
                    <a:gd name="T4" fmla="*/ 49 w 107"/>
                    <a:gd name="T5" fmla="*/ 48 h 57"/>
                    <a:gd name="T6" fmla="*/ 67 w 107"/>
                    <a:gd name="T7" fmla="*/ 54 h 57"/>
                    <a:gd name="T8" fmla="*/ 79 w 107"/>
                    <a:gd name="T9" fmla="*/ 37 h 57"/>
                    <a:gd name="T10" fmla="*/ 76 w 107"/>
                    <a:gd name="T11" fmla="*/ 55 h 57"/>
                    <a:gd name="T12" fmla="*/ 82 w 107"/>
                    <a:gd name="T13" fmla="*/ 28 h 57"/>
                    <a:gd name="T14" fmla="*/ 55 w 107"/>
                    <a:gd name="T15" fmla="*/ 19 h 57"/>
                    <a:gd name="T16" fmla="*/ 50 w 107"/>
                    <a:gd name="T17" fmla="*/ 43 h 57"/>
                    <a:gd name="T18" fmla="*/ 58 w 107"/>
                    <a:gd name="T19" fmla="*/ 36 h 57"/>
                    <a:gd name="T20" fmla="*/ 100 w 107"/>
                    <a:gd name="T21" fmla="*/ 51 h 57"/>
                    <a:gd name="T22" fmla="*/ 86 w 107"/>
                    <a:gd name="T23" fmla="*/ 18 h 57"/>
                    <a:gd name="T24" fmla="*/ 88 w 107"/>
                    <a:gd name="T25" fmla="*/ 16 h 57"/>
                    <a:gd name="T26" fmla="*/ 55 w 107"/>
                    <a:gd name="T27" fmla="*/ 9 h 57"/>
                    <a:gd name="T28" fmla="*/ 31 w 107"/>
                    <a:gd name="T29" fmla="*/ 15 h 57"/>
                    <a:gd name="T30" fmla="*/ 17 w 107"/>
                    <a:gd name="T31" fmla="*/ 18 h 57"/>
                    <a:gd name="T32" fmla="*/ 26 w 107"/>
                    <a:gd name="T33" fmla="*/ 30 h 57"/>
                    <a:gd name="T34" fmla="*/ 29 w 107"/>
                    <a:gd name="T35" fmla="*/ 45 h 57"/>
                    <a:gd name="T36" fmla="*/ 35 w 107"/>
                    <a:gd name="T37" fmla="*/ 36 h 57"/>
                    <a:gd name="T38" fmla="*/ 37 w 107"/>
                    <a:gd name="T39" fmla="*/ 31 h 57"/>
                    <a:gd name="T40" fmla="*/ 32 w 107"/>
                    <a:gd name="T41" fmla="*/ 33 h 57"/>
                    <a:gd name="T42" fmla="*/ 34 w 107"/>
                    <a:gd name="T43" fmla="*/ 48 h 57"/>
                    <a:gd name="T44" fmla="*/ 38 w 107"/>
                    <a:gd name="T45" fmla="*/ 36 h 57"/>
                    <a:gd name="T46" fmla="*/ 35 w 107"/>
                    <a:gd name="T47" fmla="*/ 16 h 57"/>
                    <a:gd name="T48" fmla="*/ 23 w 107"/>
                    <a:gd name="T49" fmla="*/ 15 h 57"/>
                    <a:gd name="T50" fmla="*/ 13 w 107"/>
                    <a:gd name="T51" fmla="*/ 24 h 57"/>
                    <a:gd name="T52" fmla="*/ 22 w 107"/>
                    <a:gd name="T53" fmla="*/ 27 h 57"/>
                    <a:gd name="T54" fmla="*/ 40 w 107"/>
                    <a:gd name="T55" fmla="*/ 37 h 57"/>
                    <a:gd name="T56" fmla="*/ 49 w 107"/>
                    <a:gd name="T57" fmla="*/ 36 h 57"/>
                    <a:gd name="T58" fmla="*/ 40 w 107"/>
                    <a:gd name="T59" fmla="*/ 33 h 57"/>
                    <a:gd name="T60" fmla="*/ 29 w 107"/>
                    <a:gd name="T61" fmla="*/ 34 h 57"/>
                    <a:gd name="T62" fmla="*/ 28 w 107"/>
                    <a:gd name="T63" fmla="*/ 40 h 57"/>
                    <a:gd name="T64" fmla="*/ 32 w 107"/>
                    <a:gd name="T65" fmla="*/ 42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7"/>
                    <a:gd name="T100" fmla="*/ 0 h 57"/>
                    <a:gd name="T101" fmla="*/ 107 w 10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7" h="57">
                      <a:moveTo>
                        <a:pt x="43" y="46"/>
                      </a:moveTo>
                      <a:cubicBezTo>
                        <a:pt x="58" y="44"/>
                        <a:pt x="55" y="40"/>
                        <a:pt x="53" y="25"/>
                      </a:cubicBezTo>
                      <a:cubicBezTo>
                        <a:pt x="45" y="29"/>
                        <a:pt x="41" y="39"/>
                        <a:pt x="49" y="48"/>
                      </a:cubicBezTo>
                      <a:cubicBezTo>
                        <a:pt x="53" y="53"/>
                        <a:pt x="67" y="54"/>
                        <a:pt x="67" y="54"/>
                      </a:cubicBezTo>
                      <a:cubicBezTo>
                        <a:pt x="80" y="51"/>
                        <a:pt x="80" y="51"/>
                        <a:pt x="79" y="37"/>
                      </a:cubicBezTo>
                      <a:cubicBezTo>
                        <a:pt x="67" y="40"/>
                        <a:pt x="63" y="48"/>
                        <a:pt x="76" y="55"/>
                      </a:cubicBezTo>
                      <a:cubicBezTo>
                        <a:pt x="87" y="53"/>
                        <a:pt x="91" y="36"/>
                        <a:pt x="82" y="28"/>
                      </a:cubicBezTo>
                      <a:cubicBezTo>
                        <a:pt x="77" y="24"/>
                        <a:pt x="62" y="21"/>
                        <a:pt x="55" y="19"/>
                      </a:cubicBezTo>
                      <a:cubicBezTo>
                        <a:pt x="45" y="23"/>
                        <a:pt x="49" y="34"/>
                        <a:pt x="50" y="43"/>
                      </a:cubicBezTo>
                      <a:cubicBezTo>
                        <a:pt x="61" y="40"/>
                        <a:pt x="67" y="32"/>
                        <a:pt x="58" y="36"/>
                      </a:cubicBezTo>
                      <a:cubicBezTo>
                        <a:pt x="61" y="57"/>
                        <a:pt x="85" y="52"/>
                        <a:pt x="100" y="51"/>
                      </a:cubicBezTo>
                      <a:cubicBezTo>
                        <a:pt x="98" y="25"/>
                        <a:pt x="107" y="13"/>
                        <a:pt x="86" y="18"/>
                      </a:cubicBezTo>
                      <a:cubicBezTo>
                        <a:pt x="82" y="21"/>
                        <a:pt x="78" y="38"/>
                        <a:pt x="88" y="16"/>
                      </a:cubicBezTo>
                      <a:cubicBezTo>
                        <a:pt x="91" y="0"/>
                        <a:pt x="62" y="8"/>
                        <a:pt x="55" y="9"/>
                      </a:cubicBezTo>
                      <a:cubicBezTo>
                        <a:pt x="38" y="15"/>
                        <a:pt x="52" y="20"/>
                        <a:pt x="31" y="15"/>
                      </a:cubicBezTo>
                      <a:cubicBezTo>
                        <a:pt x="26" y="16"/>
                        <a:pt x="19" y="14"/>
                        <a:pt x="17" y="18"/>
                      </a:cubicBezTo>
                      <a:cubicBezTo>
                        <a:pt x="0" y="45"/>
                        <a:pt x="24" y="31"/>
                        <a:pt x="26" y="30"/>
                      </a:cubicBezTo>
                      <a:cubicBezTo>
                        <a:pt x="27" y="35"/>
                        <a:pt x="25" y="42"/>
                        <a:pt x="29" y="45"/>
                      </a:cubicBezTo>
                      <a:cubicBezTo>
                        <a:pt x="32" y="47"/>
                        <a:pt x="33" y="39"/>
                        <a:pt x="35" y="36"/>
                      </a:cubicBezTo>
                      <a:cubicBezTo>
                        <a:pt x="36" y="34"/>
                        <a:pt x="38" y="32"/>
                        <a:pt x="37" y="31"/>
                      </a:cubicBezTo>
                      <a:cubicBezTo>
                        <a:pt x="36" y="30"/>
                        <a:pt x="34" y="32"/>
                        <a:pt x="32" y="33"/>
                      </a:cubicBezTo>
                      <a:cubicBezTo>
                        <a:pt x="33" y="38"/>
                        <a:pt x="29" y="46"/>
                        <a:pt x="34" y="48"/>
                      </a:cubicBezTo>
                      <a:cubicBezTo>
                        <a:pt x="38" y="50"/>
                        <a:pt x="38" y="40"/>
                        <a:pt x="38" y="36"/>
                      </a:cubicBezTo>
                      <a:cubicBezTo>
                        <a:pt x="38" y="29"/>
                        <a:pt x="39" y="21"/>
                        <a:pt x="35" y="16"/>
                      </a:cubicBezTo>
                      <a:cubicBezTo>
                        <a:pt x="33" y="13"/>
                        <a:pt x="27" y="15"/>
                        <a:pt x="23" y="15"/>
                      </a:cubicBezTo>
                      <a:cubicBezTo>
                        <a:pt x="20" y="18"/>
                        <a:pt x="13" y="20"/>
                        <a:pt x="13" y="24"/>
                      </a:cubicBezTo>
                      <a:cubicBezTo>
                        <a:pt x="13" y="27"/>
                        <a:pt x="19" y="25"/>
                        <a:pt x="22" y="27"/>
                      </a:cubicBezTo>
                      <a:cubicBezTo>
                        <a:pt x="40" y="39"/>
                        <a:pt x="22" y="35"/>
                        <a:pt x="40" y="37"/>
                      </a:cubicBezTo>
                      <a:cubicBezTo>
                        <a:pt x="43" y="37"/>
                        <a:pt x="49" y="39"/>
                        <a:pt x="49" y="36"/>
                      </a:cubicBezTo>
                      <a:cubicBezTo>
                        <a:pt x="49" y="33"/>
                        <a:pt x="43" y="33"/>
                        <a:pt x="40" y="33"/>
                      </a:cubicBezTo>
                      <a:cubicBezTo>
                        <a:pt x="36" y="33"/>
                        <a:pt x="33" y="34"/>
                        <a:pt x="29" y="34"/>
                      </a:cubicBezTo>
                      <a:cubicBezTo>
                        <a:pt x="29" y="36"/>
                        <a:pt x="27" y="38"/>
                        <a:pt x="28" y="40"/>
                      </a:cubicBezTo>
                      <a:cubicBezTo>
                        <a:pt x="29" y="41"/>
                        <a:pt x="32" y="42"/>
                        <a:pt x="32" y="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6" name="Freeform 93"/>
                <p:cNvSpPr>
                  <a:spLocks/>
                </p:cNvSpPr>
                <p:nvPr/>
              </p:nvSpPr>
              <p:spPr bwMode="auto">
                <a:xfrm>
                  <a:off x="3777" y="3766"/>
                  <a:ext cx="141" cy="64"/>
                </a:xfrm>
                <a:custGeom>
                  <a:avLst/>
                  <a:gdLst>
                    <a:gd name="T0" fmla="*/ 32 w 141"/>
                    <a:gd name="T1" fmla="*/ 22 h 64"/>
                    <a:gd name="T2" fmla="*/ 44 w 141"/>
                    <a:gd name="T3" fmla="*/ 25 h 64"/>
                    <a:gd name="T4" fmla="*/ 63 w 141"/>
                    <a:gd name="T5" fmla="*/ 31 h 64"/>
                    <a:gd name="T6" fmla="*/ 51 w 141"/>
                    <a:gd name="T7" fmla="*/ 64 h 64"/>
                    <a:gd name="T8" fmla="*/ 53 w 141"/>
                    <a:gd name="T9" fmla="*/ 37 h 64"/>
                    <a:gd name="T10" fmla="*/ 89 w 141"/>
                    <a:gd name="T11" fmla="*/ 43 h 64"/>
                    <a:gd name="T12" fmla="*/ 56 w 141"/>
                    <a:gd name="T13" fmla="*/ 52 h 64"/>
                    <a:gd name="T14" fmla="*/ 84 w 141"/>
                    <a:gd name="T15" fmla="*/ 53 h 64"/>
                    <a:gd name="T16" fmla="*/ 89 w 141"/>
                    <a:gd name="T17" fmla="*/ 43 h 64"/>
                    <a:gd name="T18" fmla="*/ 74 w 141"/>
                    <a:gd name="T19" fmla="*/ 41 h 64"/>
                    <a:gd name="T20" fmla="*/ 69 w 141"/>
                    <a:gd name="T21" fmla="*/ 50 h 64"/>
                    <a:gd name="T22" fmla="*/ 80 w 141"/>
                    <a:gd name="T23" fmla="*/ 47 h 64"/>
                    <a:gd name="T24" fmla="*/ 36 w 141"/>
                    <a:gd name="T25" fmla="*/ 31 h 64"/>
                    <a:gd name="T26" fmla="*/ 30 w 141"/>
                    <a:gd name="T27" fmla="*/ 20 h 64"/>
                    <a:gd name="T28" fmla="*/ 18 w 141"/>
                    <a:gd name="T29" fmla="*/ 20 h 64"/>
                    <a:gd name="T30" fmla="*/ 12 w 141"/>
                    <a:gd name="T31" fmla="*/ 23 h 64"/>
                    <a:gd name="T32" fmla="*/ 35 w 141"/>
                    <a:gd name="T33" fmla="*/ 17 h 64"/>
                    <a:gd name="T34" fmla="*/ 30 w 141"/>
                    <a:gd name="T35" fmla="*/ 22 h 64"/>
                    <a:gd name="T36" fmla="*/ 21 w 141"/>
                    <a:gd name="T37" fmla="*/ 25 h 64"/>
                    <a:gd name="T38" fmla="*/ 35 w 141"/>
                    <a:gd name="T39" fmla="*/ 49 h 64"/>
                    <a:gd name="T40" fmla="*/ 81 w 141"/>
                    <a:gd name="T41" fmla="*/ 40 h 64"/>
                    <a:gd name="T42" fmla="*/ 111 w 141"/>
                    <a:gd name="T43" fmla="*/ 37 h 64"/>
                    <a:gd name="T44" fmla="*/ 116 w 141"/>
                    <a:gd name="T45" fmla="*/ 43 h 64"/>
                    <a:gd name="T46" fmla="*/ 105 w 141"/>
                    <a:gd name="T47" fmla="*/ 46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1"/>
                    <a:gd name="T73" fmla="*/ 0 h 64"/>
                    <a:gd name="T74" fmla="*/ 141 w 14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1" h="64">
                      <a:moveTo>
                        <a:pt x="32" y="22"/>
                      </a:moveTo>
                      <a:cubicBezTo>
                        <a:pt x="33" y="32"/>
                        <a:pt x="36" y="30"/>
                        <a:pt x="44" y="25"/>
                      </a:cubicBezTo>
                      <a:cubicBezTo>
                        <a:pt x="38" y="23"/>
                        <a:pt x="25" y="28"/>
                        <a:pt x="63" y="31"/>
                      </a:cubicBezTo>
                      <a:cubicBezTo>
                        <a:pt x="61" y="43"/>
                        <a:pt x="62" y="58"/>
                        <a:pt x="51" y="64"/>
                      </a:cubicBezTo>
                      <a:cubicBezTo>
                        <a:pt x="46" y="52"/>
                        <a:pt x="41" y="45"/>
                        <a:pt x="53" y="37"/>
                      </a:cubicBezTo>
                      <a:cubicBezTo>
                        <a:pt x="66" y="38"/>
                        <a:pt x="77" y="40"/>
                        <a:pt x="89" y="43"/>
                      </a:cubicBezTo>
                      <a:cubicBezTo>
                        <a:pt x="85" y="60"/>
                        <a:pt x="75" y="53"/>
                        <a:pt x="56" y="52"/>
                      </a:cubicBezTo>
                      <a:cubicBezTo>
                        <a:pt x="65" y="59"/>
                        <a:pt x="66" y="61"/>
                        <a:pt x="84" y="53"/>
                      </a:cubicBezTo>
                      <a:cubicBezTo>
                        <a:pt x="87" y="52"/>
                        <a:pt x="89" y="43"/>
                        <a:pt x="89" y="43"/>
                      </a:cubicBezTo>
                      <a:cubicBezTo>
                        <a:pt x="84" y="42"/>
                        <a:pt x="79" y="39"/>
                        <a:pt x="74" y="41"/>
                      </a:cubicBezTo>
                      <a:cubicBezTo>
                        <a:pt x="71" y="42"/>
                        <a:pt x="67" y="48"/>
                        <a:pt x="69" y="50"/>
                      </a:cubicBezTo>
                      <a:cubicBezTo>
                        <a:pt x="72" y="53"/>
                        <a:pt x="76" y="48"/>
                        <a:pt x="80" y="47"/>
                      </a:cubicBezTo>
                      <a:cubicBezTo>
                        <a:pt x="32" y="41"/>
                        <a:pt x="33" y="56"/>
                        <a:pt x="36" y="31"/>
                      </a:cubicBezTo>
                      <a:cubicBezTo>
                        <a:pt x="34" y="27"/>
                        <a:pt x="34" y="21"/>
                        <a:pt x="30" y="20"/>
                      </a:cubicBezTo>
                      <a:cubicBezTo>
                        <a:pt x="22" y="18"/>
                        <a:pt x="0" y="28"/>
                        <a:pt x="18" y="20"/>
                      </a:cubicBezTo>
                      <a:cubicBezTo>
                        <a:pt x="22" y="0"/>
                        <a:pt x="14" y="17"/>
                        <a:pt x="12" y="23"/>
                      </a:cubicBezTo>
                      <a:cubicBezTo>
                        <a:pt x="31" y="28"/>
                        <a:pt x="18" y="28"/>
                        <a:pt x="35" y="17"/>
                      </a:cubicBezTo>
                      <a:cubicBezTo>
                        <a:pt x="37" y="16"/>
                        <a:pt x="32" y="21"/>
                        <a:pt x="30" y="22"/>
                      </a:cubicBezTo>
                      <a:cubicBezTo>
                        <a:pt x="27" y="24"/>
                        <a:pt x="24" y="24"/>
                        <a:pt x="21" y="25"/>
                      </a:cubicBezTo>
                      <a:cubicBezTo>
                        <a:pt x="18" y="41"/>
                        <a:pt x="23" y="41"/>
                        <a:pt x="35" y="49"/>
                      </a:cubicBezTo>
                      <a:cubicBezTo>
                        <a:pt x="44" y="48"/>
                        <a:pt x="73" y="51"/>
                        <a:pt x="81" y="40"/>
                      </a:cubicBezTo>
                      <a:cubicBezTo>
                        <a:pt x="87" y="40"/>
                        <a:pt x="141" y="40"/>
                        <a:pt x="111" y="37"/>
                      </a:cubicBezTo>
                      <a:cubicBezTo>
                        <a:pt x="55" y="48"/>
                        <a:pt x="86" y="46"/>
                        <a:pt x="116" y="43"/>
                      </a:cubicBezTo>
                      <a:cubicBezTo>
                        <a:pt x="113" y="52"/>
                        <a:pt x="112" y="48"/>
                        <a:pt x="105" y="4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7" name="Line 94"/>
                <p:cNvSpPr>
                  <a:spLocks noChangeShapeType="1"/>
                </p:cNvSpPr>
                <p:nvPr/>
              </p:nvSpPr>
              <p:spPr bwMode="auto">
                <a:xfrm>
                  <a:off x="3696" y="369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5" name="Group 95"/>
              <p:cNvGrpSpPr>
                <a:grpSpLocks/>
              </p:cNvGrpSpPr>
              <p:nvPr/>
            </p:nvGrpSpPr>
            <p:grpSpPr bwMode="auto">
              <a:xfrm>
                <a:off x="4560" y="3504"/>
                <a:ext cx="190" cy="480"/>
                <a:chOff x="3688" y="3360"/>
                <a:chExt cx="304" cy="480"/>
              </a:xfrm>
            </p:grpSpPr>
            <p:sp>
              <p:nvSpPr>
                <p:cNvPr id="91166" name="Oval 96"/>
                <p:cNvSpPr>
                  <a:spLocks noChangeArrowheads="1"/>
                </p:cNvSpPr>
                <p:nvPr/>
              </p:nvSpPr>
              <p:spPr bwMode="auto">
                <a:xfrm>
                  <a:off x="3696" y="3360"/>
                  <a:ext cx="28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7" name="Freeform 97"/>
                <p:cNvSpPr>
                  <a:spLocks/>
                </p:cNvSpPr>
                <p:nvPr/>
              </p:nvSpPr>
              <p:spPr bwMode="auto">
                <a:xfrm>
                  <a:off x="3688" y="3408"/>
                  <a:ext cx="152" cy="432"/>
                </a:xfrm>
                <a:custGeom>
                  <a:avLst/>
                  <a:gdLst>
                    <a:gd name="T0" fmla="*/ 8 w 152"/>
                    <a:gd name="T1" fmla="*/ 0 h 432"/>
                    <a:gd name="T2" fmla="*/ 8 w 152"/>
                    <a:gd name="T3" fmla="*/ 288 h 432"/>
                    <a:gd name="T4" fmla="*/ 56 w 152"/>
                    <a:gd name="T5" fmla="*/ 384 h 432"/>
                    <a:gd name="T6" fmla="*/ 152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8" y="0"/>
                      </a:moveTo>
                      <a:cubicBezTo>
                        <a:pt x="4" y="112"/>
                        <a:pt x="0" y="224"/>
                        <a:pt x="8" y="288"/>
                      </a:cubicBezTo>
                      <a:cubicBezTo>
                        <a:pt x="16" y="352"/>
                        <a:pt x="32" y="360"/>
                        <a:pt x="56" y="384"/>
                      </a:cubicBezTo>
                      <a:cubicBezTo>
                        <a:pt x="80" y="408"/>
                        <a:pt x="136" y="424"/>
                        <a:pt x="152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8" name="Freeform 98"/>
                <p:cNvSpPr>
                  <a:spLocks/>
                </p:cNvSpPr>
                <p:nvPr/>
              </p:nvSpPr>
              <p:spPr bwMode="auto">
                <a:xfrm>
                  <a:off x="3840" y="3408"/>
                  <a:ext cx="152" cy="432"/>
                </a:xfrm>
                <a:custGeom>
                  <a:avLst/>
                  <a:gdLst>
                    <a:gd name="T0" fmla="*/ 144 w 152"/>
                    <a:gd name="T1" fmla="*/ 0 h 432"/>
                    <a:gd name="T2" fmla="*/ 144 w 152"/>
                    <a:gd name="T3" fmla="*/ 288 h 432"/>
                    <a:gd name="T4" fmla="*/ 96 w 152"/>
                    <a:gd name="T5" fmla="*/ 384 h 432"/>
                    <a:gd name="T6" fmla="*/ 0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144" y="0"/>
                      </a:moveTo>
                      <a:cubicBezTo>
                        <a:pt x="148" y="112"/>
                        <a:pt x="152" y="224"/>
                        <a:pt x="144" y="288"/>
                      </a:cubicBezTo>
                      <a:cubicBezTo>
                        <a:pt x="136" y="352"/>
                        <a:pt x="120" y="360"/>
                        <a:pt x="96" y="384"/>
                      </a:cubicBezTo>
                      <a:cubicBezTo>
                        <a:pt x="72" y="408"/>
                        <a:pt x="16" y="424"/>
                        <a:pt x="0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9" name="Freeform 99"/>
                <p:cNvSpPr>
                  <a:spLocks/>
                </p:cNvSpPr>
                <p:nvPr/>
              </p:nvSpPr>
              <p:spPr bwMode="auto">
                <a:xfrm>
                  <a:off x="3792" y="3744"/>
                  <a:ext cx="107" cy="57"/>
                </a:xfrm>
                <a:custGeom>
                  <a:avLst/>
                  <a:gdLst>
                    <a:gd name="T0" fmla="*/ 43 w 107"/>
                    <a:gd name="T1" fmla="*/ 46 h 57"/>
                    <a:gd name="T2" fmla="*/ 53 w 107"/>
                    <a:gd name="T3" fmla="*/ 25 h 57"/>
                    <a:gd name="T4" fmla="*/ 49 w 107"/>
                    <a:gd name="T5" fmla="*/ 48 h 57"/>
                    <a:gd name="T6" fmla="*/ 67 w 107"/>
                    <a:gd name="T7" fmla="*/ 54 h 57"/>
                    <a:gd name="T8" fmla="*/ 79 w 107"/>
                    <a:gd name="T9" fmla="*/ 37 h 57"/>
                    <a:gd name="T10" fmla="*/ 76 w 107"/>
                    <a:gd name="T11" fmla="*/ 55 h 57"/>
                    <a:gd name="T12" fmla="*/ 82 w 107"/>
                    <a:gd name="T13" fmla="*/ 28 h 57"/>
                    <a:gd name="T14" fmla="*/ 55 w 107"/>
                    <a:gd name="T15" fmla="*/ 19 h 57"/>
                    <a:gd name="T16" fmla="*/ 50 w 107"/>
                    <a:gd name="T17" fmla="*/ 43 h 57"/>
                    <a:gd name="T18" fmla="*/ 58 w 107"/>
                    <a:gd name="T19" fmla="*/ 36 h 57"/>
                    <a:gd name="T20" fmla="*/ 100 w 107"/>
                    <a:gd name="T21" fmla="*/ 51 h 57"/>
                    <a:gd name="T22" fmla="*/ 86 w 107"/>
                    <a:gd name="T23" fmla="*/ 18 h 57"/>
                    <a:gd name="T24" fmla="*/ 88 w 107"/>
                    <a:gd name="T25" fmla="*/ 16 h 57"/>
                    <a:gd name="T26" fmla="*/ 55 w 107"/>
                    <a:gd name="T27" fmla="*/ 9 h 57"/>
                    <a:gd name="T28" fmla="*/ 31 w 107"/>
                    <a:gd name="T29" fmla="*/ 15 h 57"/>
                    <a:gd name="T30" fmla="*/ 17 w 107"/>
                    <a:gd name="T31" fmla="*/ 18 h 57"/>
                    <a:gd name="T32" fmla="*/ 26 w 107"/>
                    <a:gd name="T33" fmla="*/ 30 h 57"/>
                    <a:gd name="T34" fmla="*/ 29 w 107"/>
                    <a:gd name="T35" fmla="*/ 45 h 57"/>
                    <a:gd name="T36" fmla="*/ 35 w 107"/>
                    <a:gd name="T37" fmla="*/ 36 h 57"/>
                    <a:gd name="T38" fmla="*/ 37 w 107"/>
                    <a:gd name="T39" fmla="*/ 31 h 57"/>
                    <a:gd name="T40" fmla="*/ 32 w 107"/>
                    <a:gd name="T41" fmla="*/ 33 h 57"/>
                    <a:gd name="T42" fmla="*/ 34 w 107"/>
                    <a:gd name="T43" fmla="*/ 48 h 57"/>
                    <a:gd name="T44" fmla="*/ 38 w 107"/>
                    <a:gd name="T45" fmla="*/ 36 h 57"/>
                    <a:gd name="T46" fmla="*/ 35 w 107"/>
                    <a:gd name="T47" fmla="*/ 16 h 57"/>
                    <a:gd name="T48" fmla="*/ 23 w 107"/>
                    <a:gd name="T49" fmla="*/ 15 h 57"/>
                    <a:gd name="T50" fmla="*/ 13 w 107"/>
                    <a:gd name="T51" fmla="*/ 24 h 57"/>
                    <a:gd name="T52" fmla="*/ 22 w 107"/>
                    <a:gd name="T53" fmla="*/ 27 h 57"/>
                    <a:gd name="T54" fmla="*/ 40 w 107"/>
                    <a:gd name="T55" fmla="*/ 37 h 57"/>
                    <a:gd name="T56" fmla="*/ 49 w 107"/>
                    <a:gd name="T57" fmla="*/ 36 h 57"/>
                    <a:gd name="T58" fmla="*/ 40 w 107"/>
                    <a:gd name="T59" fmla="*/ 33 h 57"/>
                    <a:gd name="T60" fmla="*/ 29 w 107"/>
                    <a:gd name="T61" fmla="*/ 34 h 57"/>
                    <a:gd name="T62" fmla="*/ 28 w 107"/>
                    <a:gd name="T63" fmla="*/ 40 h 57"/>
                    <a:gd name="T64" fmla="*/ 32 w 107"/>
                    <a:gd name="T65" fmla="*/ 42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7"/>
                    <a:gd name="T100" fmla="*/ 0 h 57"/>
                    <a:gd name="T101" fmla="*/ 107 w 10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7" h="57">
                      <a:moveTo>
                        <a:pt x="43" y="46"/>
                      </a:moveTo>
                      <a:cubicBezTo>
                        <a:pt x="58" y="44"/>
                        <a:pt x="55" y="40"/>
                        <a:pt x="53" y="25"/>
                      </a:cubicBezTo>
                      <a:cubicBezTo>
                        <a:pt x="45" y="29"/>
                        <a:pt x="41" y="39"/>
                        <a:pt x="49" y="48"/>
                      </a:cubicBezTo>
                      <a:cubicBezTo>
                        <a:pt x="53" y="53"/>
                        <a:pt x="67" y="54"/>
                        <a:pt x="67" y="54"/>
                      </a:cubicBezTo>
                      <a:cubicBezTo>
                        <a:pt x="80" y="51"/>
                        <a:pt x="80" y="51"/>
                        <a:pt x="79" y="37"/>
                      </a:cubicBezTo>
                      <a:cubicBezTo>
                        <a:pt x="67" y="40"/>
                        <a:pt x="63" y="48"/>
                        <a:pt x="76" y="55"/>
                      </a:cubicBezTo>
                      <a:cubicBezTo>
                        <a:pt x="87" y="53"/>
                        <a:pt x="91" y="36"/>
                        <a:pt x="82" y="28"/>
                      </a:cubicBezTo>
                      <a:cubicBezTo>
                        <a:pt x="77" y="24"/>
                        <a:pt x="62" y="21"/>
                        <a:pt x="55" y="19"/>
                      </a:cubicBezTo>
                      <a:cubicBezTo>
                        <a:pt x="45" y="23"/>
                        <a:pt x="49" y="34"/>
                        <a:pt x="50" y="43"/>
                      </a:cubicBezTo>
                      <a:cubicBezTo>
                        <a:pt x="61" y="40"/>
                        <a:pt x="67" y="32"/>
                        <a:pt x="58" y="36"/>
                      </a:cubicBezTo>
                      <a:cubicBezTo>
                        <a:pt x="61" y="57"/>
                        <a:pt x="85" y="52"/>
                        <a:pt x="100" y="51"/>
                      </a:cubicBezTo>
                      <a:cubicBezTo>
                        <a:pt x="98" y="25"/>
                        <a:pt x="107" y="13"/>
                        <a:pt x="86" y="18"/>
                      </a:cubicBezTo>
                      <a:cubicBezTo>
                        <a:pt x="82" y="21"/>
                        <a:pt x="78" y="38"/>
                        <a:pt x="88" y="16"/>
                      </a:cubicBezTo>
                      <a:cubicBezTo>
                        <a:pt x="91" y="0"/>
                        <a:pt x="62" y="8"/>
                        <a:pt x="55" y="9"/>
                      </a:cubicBezTo>
                      <a:cubicBezTo>
                        <a:pt x="38" y="15"/>
                        <a:pt x="52" y="20"/>
                        <a:pt x="31" y="15"/>
                      </a:cubicBezTo>
                      <a:cubicBezTo>
                        <a:pt x="26" y="16"/>
                        <a:pt x="19" y="14"/>
                        <a:pt x="17" y="18"/>
                      </a:cubicBezTo>
                      <a:cubicBezTo>
                        <a:pt x="0" y="45"/>
                        <a:pt x="24" y="31"/>
                        <a:pt x="26" y="30"/>
                      </a:cubicBezTo>
                      <a:cubicBezTo>
                        <a:pt x="27" y="35"/>
                        <a:pt x="25" y="42"/>
                        <a:pt x="29" y="45"/>
                      </a:cubicBezTo>
                      <a:cubicBezTo>
                        <a:pt x="32" y="47"/>
                        <a:pt x="33" y="39"/>
                        <a:pt x="35" y="36"/>
                      </a:cubicBezTo>
                      <a:cubicBezTo>
                        <a:pt x="36" y="34"/>
                        <a:pt x="38" y="32"/>
                        <a:pt x="37" y="31"/>
                      </a:cubicBezTo>
                      <a:cubicBezTo>
                        <a:pt x="36" y="30"/>
                        <a:pt x="34" y="32"/>
                        <a:pt x="32" y="33"/>
                      </a:cubicBezTo>
                      <a:cubicBezTo>
                        <a:pt x="33" y="38"/>
                        <a:pt x="29" y="46"/>
                        <a:pt x="34" y="48"/>
                      </a:cubicBezTo>
                      <a:cubicBezTo>
                        <a:pt x="38" y="50"/>
                        <a:pt x="38" y="40"/>
                        <a:pt x="38" y="36"/>
                      </a:cubicBezTo>
                      <a:cubicBezTo>
                        <a:pt x="38" y="29"/>
                        <a:pt x="39" y="21"/>
                        <a:pt x="35" y="16"/>
                      </a:cubicBezTo>
                      <a:cubicBezTo>
                        <a:pt x="33" y="13"/>
                        <a:pt x="27" y="15"/>
                        <a:pt x="23" y="15"/>
                      </a:cubicBezTo>
                      <a:cubicBezTo>
                        <a:pt x="20" y="18"/>
                        <a:pt x="13" y="20"/>
                        <a:pt x="13" y="24"/>
                      </a:cubicBezTo>
                      <a:cubicBezTo>
                        <a:pt x="13" y="27"/>
                        <a:pt x="19" y="25"/>
                        <a:pt x="22" y="27"/>
                      </a:cubicBezTo>
                      <a:cubicBezTo>
                        <a:pt x="40" y="39"/>
                        <a:pt x="22" y="35"/>
                        <a:pt x="40" y="37"/>
                      </a:cubicBezTo>
                      <a:cubicBezTo>
                        <a:pt x="43" y="37"/>
                        <a:pt x="49" y="39"/>
                        <a:pt x="49" y="36"/>
                      </a:cubicBezTo>
                      <a:cubicBezTo>
                        <a:pt x="49" y="33"/>
                        <a:pt x="43" y="33"/>
                        <a:pt x="40" y="33"/>
                      </a:cubicBezTo>
                      <a:cubicBezTo>
                        <a:pt x="36" y="33"/>
                        <a:pt x="33" y="34"/>
                        <a:pt x="29" y="34"/>
                      </a:cubicBezTo>
                      <a:cubicBezTo>
                        <a:pt x="29" y="36"/>
                        <a:pt x="27" y="38"/>
                        <a:pt x="28" y="40"/>
                      </a:cubicBezTo>
                      <a:cubicBezTo>
                        <a:pt x="29" y="41"/>
                        <a:pt x="32" y="42"/>
                        <a:pt x="32" y="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0" name="Freeform 100"/>
                <p:cNvSpPr>
                  <a:spLocks/>
                </p:cNvSpPr>
                <p:nvPr/>
              </p:nvSpPr>
              <p:spPr bwMode="auto">
                <a:xfrm>
                  <a:off x="3777" y="3766"/>
                  <a:ext cx="141" cy="64"/>
                </a:xfrm>
                <a:custGeom>
                  <a:avLst/>
                  <a:gdLst>
                    <a:gd name="T0" fmla="*/ 32 w 141"/>
                    <a:gd name="T1" fmla="*/ 22 h 64"/>
                    <a:gd name="T2" fmla="*/ 44 w 141"/>
                    <a:gd name="T3" fmla="*/ 25 h 64"/>
                    <a:gd name="T4" fmla="*/ 63 w 141"/>
                    <a:gd name="T5" fmla="*/ 31 h 64"/>
                    <a:gd name="T6" fmla="*/ 51 w 141"/>
                    <a:gd name="T7" fmla="*/ 64 h 64"/>
                    <a:gd name="T8" fmla="*/ 53 w 141"/>
                    <a:gd name="T9" fmla="*/ 37 h 64"/>
                    <a:gd name="T10" fmla="*/ 89 w 141"/>
                    <a:gd name="T11" fmla="*/ 43 h 64"/>
                    <a:gd name="T12" fmla="*/ 56 w 141"/>
                    <a:gd name="T13" fmla="*/ 52 h 64"/>
                    <a:gd name="T14" fmla="*/ 84 w 141"/>
                    <a:gd name="T15" fmla="*/ 53 h 64"/>
                    <a:gd name="T16" fmla="*/ 89 w 141"/>
                    <a:gd name="T17" fmla="*/ 43 h 64"/>
                    <a:gd name="T18" fmla="*/ 74 w 141"/>
                    <a:gd name="T19" fmla="*/ 41 h 64"/>
                    <a:gd name="T20" fmla="*/ 69 w 141"/>
                    <a:gd name="T21" fmla="*/ 50 h 64"/>
                    <a:gd name="T22" fmla="*/ 80 w 141"/>
                    <a:gd name="T23" fmla="*/ 47 h 64"/>
                    <a:gd name="T24" fmla="*/ 36 w 141"/>
                    <a:gd name="T25" fmla="*/ 31 h 64"/>
                    <a:gd name="T26" fmla="*/ 30 w 141"/>
                    <a:gd name="T27" fmla="*/ 20 h 64"/>
                    <a:gd name="T28" fmla="*/ 18 w 141"/>
                    <a:gd name="T29" fmla="*/ 20 h 64"/>
                    <a:gd name="T30" fmla="*/ 12 w 141"/>
                    <a:gd name="T31" fmla="*/ 23 h 64"/>
                    <a:gd name="T32" fmla="*/ 35 w 141"/>
                    <a:gd name="T33" fmla="*/ 17 h 64"/>
                    <a:gd name="T34" fmla="*/ 30 w 141"/>
                    <a:gd name="T35" fmla="*/ 22 h 64"/>
                    <a:gd name="T36" fmla="*/ 21 w 141"/>
                    <a:gd name="T37" fmla="*/ 25 h 64"/>
                    <a:gd name="T38" fmla="*/ 35 w 141"/>
                    <a:gd name="T39" fmla="*/ 49 h 64"/>
                    <a:gd name="T40" fmla="*/ 81 w 141"/>
                    <a:gd name="T41" fmla="*/ 40 h 64"/>
                    <a:gd name="T42" fmla="*/ 111 w 141"/>
                    <a:gd name="T43" fmla="*/ 37 h 64"/>
                    <a:gd name="T44" fmla="*/ 116 w 141"/>
                    <a:gd name="T45" fmla="*/ 43 h 64"/>
                    <a:gd name="T46" fmla="*/ 105 w 141"/>
                    <a:gd name="T47" fmla="*/ 46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1"/>
                    <a:gd name="T73" fmla="*/ 0 h 64"/>
                    <a:gd name="T74" fmla="*/ 141 w 14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1" h="64">
                      <a:moveTo>
                        <a:pt x="32" y="22"/>
                      </a:moveTo>
                      <a:cubicBezTo>
                        <a:pt x="33" y="32"/>
                        <a:pt x="36" y="30"/>
                        <a:pt x="44" y="25"/>
                      </a:cubicBezTo>
                      <a:cubicBezTo>
                        <a:pt x="38" y="23"/>
                        <a:pt x="25" y="28"/>
                        <a:pt x="63" y="31"/>
                      </a:cubicBezTo>
                      <a:cubicBezTo>
                        <a:pt x="61" y="43"/>
                        <a:pt x="62" y="58"/>
                        <a:pt x="51" y="64"/>
                      </a:cubicBezTo>
                      <a:cubicBezTo>
                        <a:pt x="46" y="52"/>
                        <a:pt x="41" y="45"/>
                        <a:pt x="53" y="37"/>
                      </a:cubicBezTo>
                      <a:cubicBezTo>
                        <a:pt x="66" y="38"/>
                        <a:pt x="77" y="40"/>
                        <a:pt x="89" y="43"/>
                      </a:cubicBezTo>
                      <a:cubicBezTo>
                        <a:pt x="85" y="60"/>
                        <a:pt x="75" y="53"/>
                        <a:pt x="56" y="52"/>
                      </a:cubicBezTo>
                      <a:cubicBezTo>
                        <a:pt x="65" y="59"/>
                        <a:pt x="66" y="61"/>
                        <a:pt x="84" y="53"/>
                      </a:cubicBezTo>
                      <a:cubicBezTo>
                        <a:pt x="87" y="52"/>
                        <a:pt x="89" y="43"/>
                        <a:pt x="89" y="43"/>
                      </a:cubicBezTo>
                      <a:cubicBezTo>
                        <a:pt x="84" y="42"/>
                        <a:pt x="79" y="39"/>
                        <a:pt x="74" y="41"/>
                      </a:cubicBezTo>
                      <a:cubicBezTo>
                        <a:pt x="71" y="42"/>
                        <a:pt x="67" y="48"/>
                        <a:pt x="69" y="50"/>
                      </a:cubicBezTo>
                      <a:cubicBezTo>
                        <a:pt x="72" y="53"/>
                        <a:pt x="76" y="48"/>
                        <a:pt x="80" y="47"/>
                      </a:cubicBezTo>
                      <a:cubicBezTo>
                        <a:pt x="32" y="41"/>
                        <a:pt x="33" y="56"/>
                        <a:pt x="36" y="31"/>
                      </a:cubicBezTo>
                      <a:cubicBezTo>
                        <a:pt x="34" y="27"/>
                        <a:pt x="34" y="21"/>
                        <a:pt x="30" y="20"/>
                      </a:cubicBezTo>
                      <a:cubicBezTo>
                        <a:pt x="22" y="18"/>
                        <a:pt x="0" y="28"/>
                        <a:pt x="18" y="20"/>
                      </a:cubicBezTo>
                      <a:cubicBezTo>
                        <a:pt x="22" y="0"/>
                        <a:pt x="14" y="17"/>
                        <a:pt x="12" y="23"/>
                      </a:cubicBezTo>
                      <a:cubicBezTo>
                        <a:pt x="31" y="28"/>
                        <a:pt x="18" y="28"/>
                        <a:pt x="35" y="17"/>
                      </a:cubicBezTo>
                      <a:cubicBezTo>
                        <a:pt x="37" y="16"/>
                        <a:pt x="32" y="21"/>
                        <a:pt x="30" y="22"/>
                      </a:cubicBezTo>
                      <a:cubicBezTo>
                        <a:pt x="27" y="24"/>
                        <a:pt x="24" y="24"/>
                        <a:pt x="21" y="25"/>
                      </a:cubicBezTo>
                      <a:cubicBezTo>
                        <a:pt x="18" y="41"/>
                        <a:pt x="23" y="41"/>
                        <a:pt x="35" y="49"/>
                      </a:cubicBezTo>
                      <a:cubicBezTo>
                        <a:pt x="44" y="48"/>
                        <a:pt x="73" y="51"/>
                        <a:pt x="81" y="40"/>
                      </a:cubicBezTo>
                      <a:cubicBezTo>
                        <a:pt x="87" y="40"/>
                        <a:pt x="141" y="40"/>
                        <a:pt x="111" y="37"/>
                      </a:cubicBezTo>
                      <a:cubicBezTo>
                        <a:pt x="55" y="48"/>
                        <a:pt x="86" y="46"/>
                        <a:pt x="116" y="43"/>
                      </a:cubicBezTo>
                      <a:cubicBezTo>
                        <a:pt x="113" y="52"/>
                        <a:pt x="112" y="48"/>
                        <a:pt x="105" y="4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71" name="Line 101"/>
                <p:cNvSpPr>
                  <a:spLocks noChangeShapeType="1"/>
                </p:cNvSpPr>
                <p:nvPr/>
              </p:nvSpPr>
              <p:spPr bwMode="auto">
                <a:xfrm>
                  <a:off x="3696" y="369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6" name="Group 102"/>
              <p:cNvGrpSpPr>
                <a:grpSpLocks/>
              </p:cNvGrpSpPr>
              <p:nvPr/>
            </p:nvGrpSpPr>
            <p:grpSpPr bwMode="auto">
              <a:xfrm>
                <a:off x="4240" y="3504"/>
                <a:ext cx="190" cy="480"/>
                <a:chOff x="3688" y="3360"/>
                <a:chExt cx="304" cy="480"/>
              </a:xfrm>
            </p:grpSpPr>
            <p:sp>
              <p:nvSpPr>
                <p:cNvPr id="91160" name="Oval 103"/>
                <p:cNvSpPr>
                  <a:spLocks noChangeArrowheads="1"/>
                </p:cNvSpPr>
                <p:nvPr/>
              </p:nvSpPr>
              <p:spPr bwMode="auto">
                <a:xfrm>
                  <a:off x="3696" y="3360"/>
                  <a:ext cx="288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1" name="Freeform 104"/>
                <p:cNvSpPr>
                  <a:spLocks/>
                </p:cNvSpPr>
                <p:nvPr/>
              </p:nvSpPr>
              <p:spPr bwMode="auto">
                <a:xfrm>
                  <a:off x="3688" y="3408"/>
                  <a:ext cx="152" cy="432"/>
                </a:xfrm>
                <a:custGeom>
                  <a:avLst/>
                  <a:gdLst>
                    <a:gd name="T0" fmla="*/ 8 w 152"/>
                    <a:gd name="T1" fmla="*/ 0 h 432"/>
                    <a:gd name="T2" fmla="*/ 8 w 152"/>
                    <a:gd name="T3" fmla="*/ 288 h 432"/>
                    <a:gd name="T4" fmla="*/ 56 w 152"/>
                    <a:gd name="T5" fmla="*/ 384 h 432"/>
                    <a:gd name="T6" fmla="*/ 152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8" y="0"/>
                      </a:moveTo>
                      <a:cubicBezTo>
                        <a:pt x="4" y="112"/>
                        <a:pt x="0" y="224"/>
                        <a:pt x="8" y="288"/>
                      </a:cubicBezTo>
                      <a:cubicBezTo>
                        <a:pt x="16" y="352"/>
                        <a:pt x="32" y="360"/>
                        <a:pt x="56" y="384"/>
                      </a:cubicBezTo>
                      <a:cubicBezTo>
                        <a:pt x="80" y="408"/>
                        <a:pt x="136" y="424"/>
                        <a:pt x="152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2" name="Freeform 105"/>
                <p:cNvSpPr>
                  <a:spLocks/>
                </p:cNvSpPr>
                <p:nvPr/>
              </p:nvSpPr>
              <p:spPr bwMode="auto">
                <a:xfrm>
                  <a:off x="3840" y="3408"/>
                  <a:ext cx="152" cy="432"/>
                </a:xfrm>
                <a:custGeom>
                  <a:avLst/>
                  <a:gdLst>
                    <a:gd name="T0" fmla="*/ 144 w 152"/>
                    <a:gd name="T1" fmla="*/ 0 h 432"/>
                    <a:gd name="T2" fmla="*/ 144 w 152"/>
                    <a:gd name="T3" fmla="*/ 288 h 432"/>
                    <a:gd name="T4" fmla="*/ 96 w 152"/>
                    <a:gd name="T5" fmla="*/ 384 h 432"/>
                    <a:gd name="T6" fmla="*/ 0 w 152"/>
                    <a:gd name="T7" fmla="*/ 432 h 43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2"/>
                    <a:gd name="T13" fmla="*/ 0 h 432"/>
                    <a:gd name="T14" fmla="*/ 152 w 152"/>
                    <a:gd name="T15" fmla="*/ 432 h 43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2" h="432">
                      <a:moveTo>
                        <a:pt x="144" y="0"/>
                      </a:moveTo>
                      <a:cubicBezTo>
                        <a:pt x="148" y="112"/>
                        <a:pt x="152" y="224"/>
                        <a:pt x="144" y="288"/>
                      </a:cubicBezTo>
                      <a:cubicBezTo>
                        <a:pt x="136" y="352"/>
                        <a:pt x="120" y="360"/>
                        <a:pt x="96" y="384"/>
                      </a:cubicBezTo>
                      <a:cubicBezTo>
                        <a:pt x="72" y="408"/>
                        <a:pt x="16" y="424"/>
                        <a:pt x="0" y="43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3" name="Freeform 106"/>
                <p:cNvSpPr>
                  <a:spLocks/>
                </p:cNvSpPr>
                <p:nvPr/>
              </p:nvSpPr>
              <p:spPr bwMode="auto">
                <a:xfrm>
                  <a:off x="3792" y="3744"/>
                  <a:ext cx="107" cy="57"/>
                </a:xfrm>
                <a:custGeom>
                  <a:avLst/>
                  <a:gdLst>
                    <a:gd name="T0" fmla="*/ 43 w 107"/>
                    <a:gd name="T1" fmla="*/ 46 h 57"/>
                    <a:gd name="T2" fmla="*/ 53 w 107"/>
                    <a:gd name="T3" fmla="*/ 25 h 57"/>
                    <a:gd name="T4" fmla="*/ 49 w 107"/>
                    <a:gd name="T5" fmla="*/ 48 h 57"/>
                    <a:gd name="T6" fmla="*/ 67 w 107"/>
                    <a:gd name="T7" fmla="*/ 54 h 57"/>
                    <a:gd name="T8" fmla="*/ 79 w 107"/>
                    <a:gd name="T9" fmla="*/ 37 h 57"/>
                    <a:gd name="T10" fmla="*/ 76 w 107"/>
                    <a:gd name="T11" fmla="*/ 55 h 57"/>
                    <a:gd name="T12" fmla="*/ 82 w 107"/>
                    <a:gd name="T13" fmla="*/ 28 h 57"/>
                    <a:gd name="T14" fmla="*/ 55 w 107"/>
                    <a:gd name="T15" fmla="*/ 19 h 57"/>
                    <a:gd name="T16" fmla="*/ 50 w 107"/>
                    <a:gd name="T17" fmla="*/ 43 h 57"/>
                    <a:gd name="T18" fmla="*/ 58 w 107"/>
                    <a:gd name="T19" fmla="*/ 36 h 57"/>
                    <a:gd name="T20" fmla="*/ 100 w 107"/>
                    <a:gd name="T21" fmla="*/ 51 h 57"/>
                    <a:gd name="T22" fmla="*/ 86 w 107"/>
                    <a:gd name="T23" fmla="*/ 18 h 57"/>
                    <a:gd name="T24" fmla="*/ 88 w 107"/>
                    <a:gd name="T25" fmla="*/ 16 h 57"/>
                    <a:gd name="T26" fmla="*/ 55 w 107"/>
                    <a:gd name="T27" fmla="*/ 9 h 57"/>
                    <a:gd name="T28" fmla="*/ 31 w 107"/>
                    <a:gd name="T29" fmla="*/ 15 h 57"/>
                    <a:gd name="T30" fmla="*/ 17 w 107"/>
                    <a:gd name="T31" fmla="*/ 18 h 57"/>
                    <a:gd name="T32" fmla="*/ 26 w 107"/>
                    <a:gd name="T33" fmla="*/ 30 h 57"/>
                    <a:gd name="T34" fmla="*/ 29 w 107"/>
                    <a:gd name="T35" fmla="*/ 45 h 57"/>
                    <a:gd name="T36" fmla="*/ 35 w 107"/>
                    <a:gd name="T37" fmla="*/ 36 h 57"/>
                    <a:gd name="T38" fmla="*/ 37 w 107"/>
                    <a:gd name="T39" fmla="*/ 31 h 57"/>
                    <a:gd name="T40" fmla="*/ 32 w 107"/>
                    <a:gd name="T41" fmla="*/ 33 h 57"/>
                    <a:gd name="T42" fmla="*/ 34 w 107"/>
                    <a:gd name="T43" fmla="*/ 48 h 57"/>
                    <a:gd name="T44" fmla="*/ 38 w 107"/>
                    <a:gd name="T45" fmla="*/ 36 h 57"/>
                    <a:gd name="T46" fmla="*/ 35 w 107"/>
                    <a:gd name="T47" fmla="*/ 16 h 57"/>
                    <a:gd name="T48" fmla="*/ 23 w 107"/>
                    <a:gd name="T49" fmla="*/ 15 h 57"/>
                    <a:gd name="T50" fmla="*/ 13 w 107"/>
                    <a:gd name="T51" fmla="*/ 24 h 57"/>
                    <a:gd name="T52" fmla="*/ 22 w 107"/>
                    <a:gd name="T53" fmla="*/ 27 h 57"/>
                    <a:gd name="T54" fmla="*/ 40 w 107"/>
                    <a:gd name="T55" fmla="*/ 37 h 57"/>
                    <a:gd name="T56" fmla="*/ 49 w 107"/>
                    <a:gd name="T57" fmla="*/ 36 h 57"/>
                    <a:gd name="T58" fmla="*/ 40 w 107"/>
                    <a:gd name="T59" fmla="*/ 33 h 57"/>
                    <a:gd name="T60" fmla="*/ 29 w 107"/>
                    <a:gd name="T61" fmla="*/ 34 h 57"/>
                    <a:gd name="T62" fmla="*/ 28 w 107"/>
                    <a:gd name="T63" fmla="*/ 40 h 57"/>
                    <a:gd name="T64" fmla="*/ 32 w 107"/>
                    <a:gd name="T65" fmla="*/ 42 h 5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7"/>
                    <a:gd name="T100" fmla="*/ 0 h 57"/>
                    <a:gd name="T101" fmla="*/ 107 w 107"/>
                    <a:gd name="T102" fmla="*/ 57 h 5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7" h="57">
                      <a:moveTo>
                        <a:pt x="43" y="46"/>
                      </a:moveTo>
                      <a:cubicBezTo>
                        <a:pt x="58" y="44"/>
                        <a:pt x="55" y="40"/>
                        <a:pt x="53" y="25"/>
                      </a:cubicBezTo>
                      <a:cubicBezTo>
                        <a:pt x="45" y="29"/>
                        <a:pt x="41" y="39"/>
                        <a:pt x="49" y="48"/>
                      </a:cubicBezTo>
                      <a:cubicBezTo>
                        <a:pt x="53" y="53"/>
                        <a:pt x="67" y="54"/>
                        <a:pt x="67" y="54"/>
                      </a:cubicBezTo>
                      <a:cubicBezTo>
                        <a:pt x="80" y="51"/>
                        <a:pt x="80" y="51"/>
                        <a:pt x="79" y="37"/>
                      </a:cubicBezTo>
                      <a:cubicBezTo>
                        <a:pt x="67" y="40"/>
                        <a:pt x="63" y="48"/>
                        <a:pt x="76" y="55"/>
                      </a:cubicBezTo>
                      <a:cubicBezTo>
                        <a:pt x="87" y="53"/>
                        <a:pt x="91" y="36"/>
                        <a:pt x="82" y="28"/>
                      </a:cubicBezTo>
                      <a:cubicBezTo>
                        <a:pt x="77" y="24"/>
                        <a:pt x="62" y="21"/>
                        <a:pt x="55" y="19"/>
                      </a:cubicBezTo>
                      <a:cubicBezTo>
                        <a:pt x="45" y="23"/>
                        <a:pt x="49" y="34"/>
                        <a:pt x="50" y="43"/>
                      </a:cubicBezTo>
                      <a:cubicBezTo>
                        <a:pt x="61" y="40"/>
                        <a:pt x="67" y="32"/>
                        <a:pt x="58" y="36"/>
                      </a:cubicBezTo>
                      <a:cubicBezTo>
                        <a:pt x="61" y="57"/>
                        <a:pt x="85" y="52"/>
                        <a:pt x="100" y="51"/>
                      </a:cubicBezTo>
                      <a:cubicBezTo>
                        <a:pt x="98" y="25"/>
                        <a:pt x="107" y="13"/>
                        <a:pt x="86" y="18"/>
                      </a:cubicBezTo>
                      <a:cubicBezTo>
                        <a:pt x="82" y="21"/>
                        <a:pt x="78" y="38"/>
                        <a:pt x="88" y="16"/>
                      </a:cubicBezTo>
                      <a:cubicBezTo>
                        <a:pt x="91" y="0"/>
                        <a:pt x="62" y="8"/>
                        <a:pt x="55" y="9"/>
                      </a:cubicBezTo>
                      <a:cubicBezTo>
                        <a:pt x="38" y="15"/>
                        <a:pt x="52" y="20"/>
                        <a:pt x="31" y="15"/>
                      </a:cubicBezTo>
                      <a:cubicBezTo>
                        <a:pt x="26" y="16"/>
                        <a:pt x="19" y="14"/>
                        <a:pt x="17" y="18"/>
                      </a:cubicBezTo>
                      <a:cubicBezTo>
                        <a:pt x="0" y="45"/>
                        <a:pt x="24" y="31"/>
                        <a:pt x="26" y="30"/>
                      </a:cubicBezTo>
                      <a:cubicBezTo>
                        <a:pt x="27" y="35"/>
                        <a:pt x="25" y="42"/>
                        <a:pt x="29" y="45"/>
                      </a:cubicBezTo>
                      <a:cubicBezTo>
                        <a:pt x="32" y="47"/>
                        <a:pt x="33" y="39"/>
                        <a:pt x="35" y="36"/>
                      </a:cubicBezTo>
                      <a:cubicBezTo>
                        <a:pt x="36" y="34"/>
                        <a:pt x="38" y="32"/>
                        <a:pt x="37" y="31"/>
                      </a:cubicBezTo>
                      <a:cubicBezTo>
                        <a:pt x="36" y="30"/>
                        <a:pt x="34" y="32"/>
                        <a:pt x="32" y="33"/>
                      </a:cubicBezTo>
                      <a:cubicBezTo>
                        <a:pt x="33" y="38"/>
                        <a:pt x="29" y="46"/>
                        <a:pt x="34" y="48"/>
                      </a:cubicBezTo>
                      <a:cubicBezTo>
                        <a:pt x="38" y="50"/>
                        <a:pt x="38" y="40"/>
                        <a:pt x="38" y="36"/>
                      </a:cubicBezTo>
                      <a:cubicBezTo>
                        <a:pt x="38" y="29"/>
                        <a:pt x="39" y="21"/>
                        <a:pt x="35" y="16"/>
                      </a:cubicBezTo>
                      <a:cubicBezTo>
                        <a:pt x="33" y="13"/>
                        <a:pt x="27" y="15"/>
                        <a:pt x="23" y="15"/>
                      </a:cubicBezTo>
                      <a:cubicBezTo>
                        <a:pt x="20" y="18"/>
                        <a:pt x="13" y="20"/>
                        <a:pt x="13" y="24"/>
                      </a:cubicBezTo>
                      <a:cubicBezTo>
                        <a:pt x="13" y="27"/>
                        <a:pt x="19" y="25"/>
                        <a:pt x="22" y="27"/>
                      </a:cubicBezTo>
                      <a:cubicBezTo>
                        <a:pt x="40" y="39"/>
                        <a:pt x="22" y="35"/>
                        <a:pt x="40" y="37"/>
                      </a:cubicBezTo>
                      <a:cubicBezTo>
                        <a:pt x="43" y="37"/>
                        <a:pt x="49" y="39"/>
                        <a:pt x="49" y="36"/>
                      </a:cubicBezTo>
                      <a:cubicBezTo>
                        <a:pt x="49" y="33"/>
                        <a:pt x="43" y="33"/>
                        <a:pt x="40" y="33"/>
                      </a:cubicBezTo>
                      <a:cubicBezTo>
                        <a:pt x="36" y="33"/>
                        <a:pt x="33" y="34"/>
                        <a:pt x="29" y="34"/>
                      </a:cubicBezTo>
                      <a:cubicBezTo>
                        <a:pt x="29" y="36"/>
                        <a:pt x="27" y="38"/>
                        <a:pt x="28" y="40"/>
                      </a:cubicBezTo>
                      <a:cubicBezTo>
                        <a:pt x="29" y="41"/>
                        <a:pt x="32" y="42"/>
                        <a:pt x="32" y="4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4" name="Freeform 107"/>
                <p:cNvSpPr>
                  <a:spLocks/>
                </p:cNvSpPr>
                <p:nvPr/>
              </p:nvSpPr>
              <p:spPr bwMode="auto">
                <a:xfrm>
                  <a:off x="3777" y="3766"/>
                  <a:ext cx="141" cy="64"/>
                </a:xfrm>
                <a:custGeom>
                  <a:avLst/>
                  <a:gdLst>
                    <a:gd name="T0" fmla="*/ 32 w 141"/>
                    <a:gd name="T1" fmla="*/ 22 h 64"/>
                    <a:gd name="T2" fmla="*/ 44 w 141"/>
                    <a:gd name="T3" fmla="*/ 25 h 64"/>
                    <a:gd name="T4" fmla="*/ 63 w 141"/>
                    <a:gd name="T5" fmla="*/ 31 h 64"/>
                    <a:gd name="T6" fmla="*/ 51 w 141"/>
                    <a:gd name="T7" fmla="*/ 64 h 64"/>
                    <a:gd name="T8" fmla="*/ 53 w 141"/>
                    <a:gd name="T9" fmla="*/ 37 h 64"/>
                    <a:gd name="T10" fmla="*/ 89 w 141"/>
                    <a:gd name="T11" fmla="*/ 43 h 64"/>
                    <a:gd name="T12" fmla="*/ 56 w 141"/>
                    <a:gd name="T13" fmla="*/ 52 h 64"/>
                    <a:gd name="T14" fmla="*/ 84 w 141"/>
                    <a:gd name="T15" fmla="*/ 53 h 64"/>
                    <a:gd name="T16" fmla="*/ 89 w 141"/>
                    <a:gd name="T17" fmla="*/ 43 h 64"/>
                    <a:gd name="T18" fmla="*/ 74 w 141"/>
                    <a:gd name="T19" fmla="*/ 41 h 64"/>
                    <a:gd name="T20" fmla="*/ 69 w 141"/>
                    <a:gd name="T21" fmla="*/ 50 h 64"/>
                    <a:gd name="T22" fmla="*/ 80 w 141"/>
                    <a:gd name="T23" fmla="*/ 47 h 64"/>
                    <a:gd name="T24" fmla="*/ 36 w 141"/>
                    <a:gd name="T25" fmla="*/ 31 h 64"/>
                    <a:gd name="T26" fmla="*/ 30 w 141"/>
                    <a:gd name="T27" fmla="*/ 20 h 64"/>
                    <a:gd name="T28" fmla="*/ 18 w 141"/>
                    <a:gd name="T29" fmla="*/ 20 h 64"/>
                    <a:gd name="T30" fmla="*/ 12 w 141"/>
                    <a:gd name="T31" fmla="*/ 23 h 64"/>
                    <a:gd name="T32" fmla="*/ 35 w 141"/>
                    <a:gd name="T33" fmla="*/ 17 h 64"/>
                    <a:gd name="T34" fmla="*/ 30 w 141"/>
                    <a:gd name="T35" fmla="*/ 22 h 64"/>
                    <a:gd name="T36" fmla="*/ 21 w 141"/>
                    <a:gd name="T37" fmla="*/ 25 h 64"/>
                    <a:gd name="T38" fmla="*/ 35 w 141"/>
                    <a:gd name="T39" fmla="*/ 49 h 64"/>
                    <a:gd name="T40" fmla="*/ 81 w 141"/>
                    <a:gd name="T41" fmla="*/ 40 h 64"/>
                    <a:gd name="T42" fmla="*/ 111 w 141"/>
                    <a:gd name="T43" fmla="*/ 37 h 64"/>
                    <a:gd name="T44" fmla="*/ 116 w 141"/>
                    <a:gd name="T45" fmla="*/ 43 h 64"/>
                    <a:gd name="T46" fmla="*/ 105 w 141"/>
                    <a:gd name="T47" fmla="*/ 46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1"/>
                    <a:gd name="T73" fmla="*/ 0 h 64"/>
                    <a:gd name="T74" fmla="*/ 141 w 141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1" h="64">
                      <a:moveTo>
                        <a:pt x="32" y="22"/>
                      </a:moveTo>
                      <a:cubicBezTo>
                        <a:pt x="33" y="32"/>
                        <a:pt x="36" y="30"/>
                        <a:pt x="44" y="25"/>
                      </a:cubicBezTo>
                      <a:cubicBezTo>
                        <a:pt x="38" y="23"/>
                        <a:pt x="25" y="28"/>
                        <a:pt x="63" y="31"/>
                      </a:cubicBezTo>
                      <a:cubicBezTo>
                        <a:pt x="61" y="43"/>
                        <a:pt x="62" y="58"/>
                        <a:pt x="51" y="64"/>
                      </a:cubicBezTo>
                      <a:cubicBezTo>
                        <a:pt x="46" y="52"/>
                        <a:pt x="41" y="45"/>
                        <a:pt x="53" y="37"/>
                      </a:cubicBezTo>
                      <a:cubicBezTo>
                        <a:pt x="66" y="38"/>
                        <a:pt x="77" y="40"/>
                        <a:pt x="89" y="43"/>
                      </a:cubicBezTo>
                      <a:cubicBezTo>
                        <a:pt x="85" y="60"/>
                        <a:pt x="75" y="53"/>
                        <a:pt x="56" y="52"/>
                      </a:cubicBezTo>
                      <a:cubicBezTo>
                        <a:pt x="65" y="59"/>
                        <a:pt x="66" y="61"/>
                        <a:pt x="84" y="53"/>
                      </a:cubicBezTo>
                      <a:cubicBezTo>
                        <a:pt x="87" y="52"/>
                        <a:pt x="89" y="43"/>
                        <a:pt x="89" y="43"/>
                      </a:cubicBezTo>
                      <a:cubicBezTo>
                        <a:pt x="84" y="42"/>
                        <a:pt x="79" y="39"/>
                        <a:pt x="74" y="41"/>
                      </a:cubicBezTo>
                      <a:cubicBezTo>
                        <a:pt x="71" y="42"/>
                        <a:pt x="67" y="48"/>
                        <a:pt x="69" y="50"/>
                      </a:cubicBezTo>
                      <a:cubicBezTo>
                        <a:pt x="72" y="53"/>
                        <a:pt x="76" y="48"/>
                        <a:pt x="80" y="47"/>
                      </a:cubicBezTo>
                      <a:cubicBezTo>
                        <a:pt x="32" y="41"/>
                        <a:pt x="33" y="56"/>
                        <a:pt x="36" y="31"/>
                      </a:cubicBezTo>
                      <a:cubicBezTo>
                        <a:pt x="34" y="27"/>
                        <a:pt x="34" y="21"/>
                        <a:pt x="30" y="20"/>
                      </a:cubicBezTo>
                      <a:cubicBezTo>
                        <a:pt x="22" y="18"/>
                        <a:pt x="0" y="28"/>
                        <a:pt x="18" y="20"/>
                      </a:cubicBezTo>
                      <a:cubicBezTo>
                        <a:pt x="22" y="0"/>
                        <a:pt x="14" y="17"/>
                        <a:pt x="12" y="23"/>
                      </a:cubicBezTo>
                      <a:cubicBezTo>
                        <a:pt x="31" y="28"/>
                        <a:pt x="18" y="28"/>
                        <a:pt x="35" y="17"/>
                      </a:cubicBezTo>
                      <a:cubicBezTo>
                        <a:pt x="37" y="16"/>
                        <a:pt x="32" y="21"/>
                        <a:pt x="30" y="22"/>
                      </a:cubicBezTo>
                      <a:cubicBezTo>
                        <a:pt x="27" y="24"/>
                        <a:pt x="24" y="24"/>
                        <a:pt x="21" y="25"/>
                      </a:cubicBezTo>
                      <a:cubicBezTo>
                        <a:pt x="18" y="41"/>
                        <a:pt x="23" y="41"/>
                        <a:pt x="35" y="49"/>
                      </a:cubicBezTo>
                      <a:cubicBezTo>
                        <a:pt x="44" y="48"/>
                        <a:pt x="73" y="51"/>
                        <a:pt x="81" y="40"/>
                      </a:cubicBezTo>
                      <a:cubicBezTo>
                        <a:pt x="87" y="40"/>
                        <a:pt x="141" y="40"/>
                        <a:pt x="111" y="37"/>
                      </a:cubicBezTo>
                      <a:cubicBezTo>
                        <a:pt x="55" y="48"/>
                        <a:pt x="86" y="46"/>
                        <a:pt x="116" y="43"/>
                      </a:cubicBezTo>
                      <a:cubicBezTo>
                        <a:pt x="113" y="52"/>
                        <a:pt x="112" y="48"/>
                        <a:pt x="105" y="46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91165" name="Line 108"/>
                <p:cNvSpPr>
                  <a:spLocks noChangeShapeType="1"/>
                </p:cNvSpPr>
                <p:nvPr/>
              </p:nvSpPr>
              <p:spPr bwMode="auto">
                <a:xfrm>
                  <a:off x="3696" y="3696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91151" name="Text Box 109"/>
          <p:cNvSpPr txBox="1">
            <a:spLocks noChangeArrowheads="1"/>
          </p:cNvSpPr>
          <p:nvPr/>
        </p:nvSpPr>
        <p:spPr bwMode="auto">
          <a:xfrm>
            <a:off x="5867400" y="1268413"/>
            <a:ext cx="2184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100" b="1">
                <a:latin typeface="Times New Roman" pitchFamily="18" charset="0"/>
              </a:rPr>
              <a:t>전기영동 및 판정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9144000" cy="626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ko-KR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</a:t>
            </a:r>
            <a:r>
              <a:rPr lang="en-US" altLang="ko-KR" dirty="0" smtClean="0"/>
              <a:t>3. </a:t>
            </a:r>
            <a:r>
              <a:rPr lang="ko-KR" altLang="en-US" dirty="0" smtClean="0"/>
              <a:t>발생공학</a:t>
            </a:r>
            <a:r>
              <a:rPr lang="en-US" altLang="ko-KR" dirty="0" smtClean="0"/>
              <a:t>(Developmental biotechnology)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dirty="0" smtClean="0"/>
              <a:t>        </a:t>
            </a:r>
            <a:r>
              <a:rPr lang="ko-KR" altLang="en-US" dirty="0" smtClean="0"/>
              <a:t>과 가축의 개량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 </a:t>
            </a:r>
            <a:r>
              <a:rPr lang="ko-KR" altLang="en-US" sz="2800" dirty="0" smtClean="0"/>
              <a:t>유전학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: Mendel</a:t>
            </a:r>
            <a:r>
              <a:rPr lang="ko-KR" altLang="en-US" sz="2400" dirty="0" smtClean="0"/>
              <a:t>의 유전 법칙 </a:t>
            </a:r>
            <a:r>
              <a:rPr lang="en-US" altLang="ko-KR" sz="2400" dirty="0" smtClean="0"/>
              <a:t>(1866</a:t>
            </a:r>
            <a:r>
              <a:rPr lang="ko-KR" altLang="en-US" sz="2400" dirty="0" smtClean="0"/>
              <a:t>년</a:t>
            </a:r>
            <a:r>
              <a:rPr lang="en-US" altLang="ko-KR" sz="2400" dirty="0" smtClean="0"/>
              <a:t>, 1902</a:t>
            </a:r>
            <a:r>
              <a:rPr lang="ko-KR" altLang="en-US" sz="2400" dirty="0" smtClean="0"/>
              <a:t>년</a:t>
            </a:r>
            <a:r>
              <a:rPr lang="en-US" altLang="ko-KR" sz="24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</a:t>
            </a:r>
            <a:r>
              <a:rPr lang="ko-KR" altLang="en-US" sz="2400" dirty="0" smtClean="0"/>
              <a:t>우열의 법칙 </a:t>
            </a:r>
            <a:r>
              <a:rPr lang="en-US" altLang="ko-KR" sz="2400" dirty="0" smtClean="0"/>
              <a:t>(F1 → </a:t>
            </a:r>
            <a:r>
              <a:rPr lang="ko-KR" altLang="en-US" sz="2400" dirty="0" smtClean="0"/>
              <a:t>우성</a:t>
            </a:r>
            <a:r>
              <a:rPr lang="en-US" altLang="ko-KR" sz="24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</a:t>
            </a:r>
            <a:r>
              <a:rPr lang="ko-KR" altLang="en-US" sz="2400" dirty="0" smtClean="0"/>
              <a:t>분리의 법칙 </a:t>
            </a:r>
            <a:r>
              <a:rPr lang="en-US" altLang="ko-KR" sz="2400" dirty="0" smtClean="0"/>
              <a:t>(F2 → 1:2:1 or 3:1)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</a:t>
            </a:r>
            <a:r>
              <a:rPr lang="ko-KR" altLang="en-US" sz="2400" dirty="0" smtClean="0"/>
              <a:t>독립의 법칙 </a:t>
            </a:r>
            <a:r>
              <a:rPr lang="en-US" altLang="ko-KR" sz="2400" dirty="0" smtClean="0"/>
              <a:t>(</a:t>
            </a:r>
            <a:r>
              <a:rPr lang="ko-KR" altLang="en-US" sz="2400" dirty="0" smtClean="0"/>
              <a:t>양성잡종 →</a:t>
            </a:r>
            <a:r>
              <a:rPr lang="en-US" altLang="ko-KR" sz="2400" dirty="0" smtClean="0"/>
              <a:t>1:2:2:4:1:2:1:2:1 or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                                  9:3:3:1)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</a:t>
            </a:r>
            <a:r>
              <a:rPr lang="ko-KR" altLang="en-US" sz="2800" dirty="0" smtClean="0"/>
              <a:t>돌연변이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: </a:t>
            </a:r>
            <a:r>
              <a:rPr lang="en-US" altLang="ko-KR" sz="2400" dirty="0" smtClean="0">
                <a:solidFill>
                  <a:srgbClr val="FF0000"/>
                </a:solidFill>
              </a:rPr>
              <a:t>1/100,000~1,000,000 </a:t>
            </a:r>
            <a:r>
              <a:rPr lang="en-US" altLang="ko-KR" sz="2400" dirty="0" smtClean="0"/>
              <a:t>→ </a:t>
            </a:r>
            <a:r>
              <a:rPr lang="ko-KR" altLang="en-US" sz="2400" dirty="0" smtClean="0"/>
              <a:t>선발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도태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ko-KR" altLang="en-US" sz="2400" dirty="0" smtClean="0"/>
              <a:t> </a:t>
            </a:r>
            <a:r>
              <a:rPr lang="ko-KR" altLang="en-US" sz="2800" dirty="0" smtClean="0"/>
              <a:t> 유전자조작 </a:t>
            </a:r>
            <a:r>
              <a:rPr lang="ko-KR" altLang="en-US" sz="2400" dirty="0" smtClean="0"/>
              <a:t>→ 유전공학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발생공학</a:t>
            </a:r>
            <a:r>
              <a:rPr lang="en-US" altLang="ko-KR" sz="2400" dirty="0" smtClean="0"/>
              <a:t>(</a:t>
            </a:r>
            <a:r>
              <a:rPr lang="ko-KR" altLang="en-US" sz="2400" dirty="0" smtClean="0">
                <a:solidFill>
                  <a:srgbClr val="FF0000"/>
                </a:solidFill>
              </a:rPr>
              <a:t>인위적 돌연변이</a:t>
            </a:r>
            <a:r>
              <a:rPr lang="en-US" altLang="ko-KR" sz="2400" dirty="0" smtClean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ko-KR" sz="2400" dirty="0" smtClean="0"/>
              <a:t>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539163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68700" y="3030538"/>
            <a:ext cx="1649413" cy="1112837"/>
            <a:chOff x="2350" y="2161"/>
            <a:chExt cx="1039" cy="701"/>
          </a:xfrm>
        </p:grpSpPr>
        <p:sp>
          <p:nvSpPr>
            <p:cNvPr id="53342" name="Line 3"/>
            <p:cNvSpPr>
              <a:spLocks noChangeShapeType="1"/>
            </p:cNvSpPr>
            <p:nvPr/>
          </p:nvSpPr>
          <p:spPr bwMode="auto">
            <a:xfrm flipV="1">
              <a:off x="2421" y="2161"/>
              <a:ext cx="922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43" name="Rectangle 4"/>
            <p:cNvSpPr>
              <a:spLocks noChangeArrowheads="1"/>
            </p:cNvSpPr>
            <p:nvPr/>
          </p:nvSpPr>
          <p:spPr bwMode="auto">
            <a:xfrm>
              <a:off x="2350" y="2232"/>
              <a:ext cx="1039" cy="6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latinLnBrk="0">
                <a:lnSpc>
                  <a:spcPct val="90000"/>
                </a:lnSpc>
              </a:pPr>
              <a:r>
                <a:rPr lang="en-US" altLang="ja-JP">
                  <a:latin typeface="Arial" charset="0"/>
                  <a:ea typeface="MS Gothic" pitchFamily="49" charset="-128"/>
                </a:rPr>
                <a:t>Resumption of the meiosis after fertilization</a:t>
              </a:r>
            </a:p>
            <a:p>
              <a:pPr algn="ctr" latinLnBrk="0">
                <a:lnSpc>
                  <a:spcPct val="90000"/>
                </a:lnSpc>
              </a:pPr>
              <a:r>
                <a:rPr lang="en-US" altLang="ja-JP">
                  <a:latin typeface="Arial" charset="0"/>
                  <a:ea typeface="MS Gothic" pitchFamily="49" charset="-128"/>
                </a:rPr>
                <a:t>(Activation)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 rot="2622998" flipH="1">
            <a:off x="665163" y="1455738"/>
            <a:ext cx="866775" cy="127000"/>
            <a:chOff x="4992" y="614"/>
            <a:chExt cx="546" cy="80"/>
          </a:xfrm>
        </p:grpSpPr>
        <p:sp>
          <p:nvSpPr>
            <p:cNvPr id="53340" name="Oval 6"/>
            <p:cNvSpPr>
              <a:spLocks noChangeArrowheads="1"/>
            </p:cNvSpPr>
            <p:nvPr/>
          </p:nvSpPr>
          <p:spPr bwMode="auto">
            <a:xfrm>
              <a:off x="4992" y="630"/>
              <a:ext cx="78" cy="5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41" name="Freeform 7"/>
            <p:cNvSpPr>
              <a:spLocks/>
            </p:cNvSpPr>
            <p:nvPr/>
          </p:nvSpPr>
          <p:spPr bwMode="auto">
            <a:xfrm>
              <a:off x="5070" y="614"/>
              <a:ext cx="468" cy="80"/>
            </a:xfrm>
            <a:custGeom>
              <a:avLst/>
              <a:gdLst>
                <a:gd name="T0" fmla="*/ 0 w 876"/>
                <a:gd name="T1" fmla="*/ 0 h 206"/>
                <a:gd name="T2" fmla="*/ 1 w 876"/>
                <a:gd name="T3" fmla="*/ 0 h 206"/>
                <a:gd name="T4" fmla="*/ 5 w 876"/>
                <a:gd name="T5" fmla="*/ 0 h 206"/>
                <a:gd name="T6" fmla="*/ 8 w 876"/>
                <a:gd name="T7" fmla="*/ 0 h 206"/>
                <a:gd name="T8" fmla="*/ 10 w 876"/>
                <a:gd name="T9" fmla="*/ 0 h 206"/>
                <a:gd name="T10" fmla="*/ 14 w 876"/>
                <a:gd name="T11" fmla="*/ 1 h 206"/>
                <a:gd name="T12" fmla="*/ 17 w 876"/>
                <a:gd name="T13" fmla="*/ 1 h 206"/>
                <a:gd name="T14" fmla="*/ 20 w 876"/>
                <a:gd name="T15" fmla="*/ 0 h 2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76"/>
                <a:gd name="T25" fmla="*/ 0 h 206"/>
                <a:gd name="T26" fmla="*/ 876 w 876"/>
                <a:gd name="T27" fmla="*/ 206 h 2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76" h="206">
                  <a:moveTo>
                    <a:pt x="0" y="100"/>
                  </a:moveTo>
                  <a:cubicBezTo>
                    <a:pt x="1" y="106"/>
                    <a:pt x="2" y="112"/>
                    <a:pt x="42" y="100"/>
                  </a:cubicBezTo>
                  <a:cubicBezTo>
                    <a:pt x="82" y="88"/>
                    <a:pt x="187" y="44"/>
                    <a:pt x="240" y="28"/>
                  </a:cubicBezTo>
                  <a:cubicBezTo>
                    <a:pt x="293" y="12"/>
                    <a:pt x="326" y="0"/>
                    <a:pt x="360" y="4"/>
                  </a:cubicBezTo>
                  <a:cubicBezTo>
                    <a:pt x="394" y="8"/>
                    <a:pt x="405" y="22"/>
                    <a:pt x="444" y="52"/>
                  </a:cubicBezTo>
                  <a:cubicBezTo>
                    <a:pt x="483" y="82"/>
                    <a:pt x="546" y="162"/>
                    <a:pt x="594" y="184"/>
                  </a:cubicBezTo>
                  <a:cubicBezTo>
                    <a:pt x="642" y="206"/>
                    <a:pt x="685" y="205"/>
                    <a:pt x="732" y="184"/>
                  </a:cubicBezTo>
                  <a:cubicBezTo>
                    <a:pt x="779" y="163"/>
                    <a:pt x="827" y="110"/>
                    <a:pt x="876" y="58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 flipH="1">
            <a:off x="1214438" y="541338"/>
            <a:ext cx="587375" cy="1209675"/>
            <a:chOff x="5044" y="356"/>
            <a:chExt cx="370" cy="762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5206" y="398"/>
              <a:ext cx="52" cy="283"/>
              <a:chOff x="5206" y="398"/>
              <a:chExt cx="52" cy="283"/>
            </a:xfrm>
          </p:grpSpPr>
          <p:sp>
            <p:nvSpPr>
              <p:cNvPr id="5333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206" y="532"/>
                <a:ext cx="52" cy="149"/>
              </a:xfrm>
              <a:prstGeom prst="cube">
                <a:avLst>
                  <a:gd name="adj" fmla="val 25000"/>
                </a:avLst>
              </a:prstGeom>
              <a:solidFill>
                <a:srgbClr val="99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3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206" y="490"/>
                <a:ext cx="52" cy="56"/>
              </a:xfrm>
              <a:prstGeom prst="cube">
                <a:avLst>
                  <a:gd name="adj" fmla="val 25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3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206" y="440"/>
                <a:ext cx="51" cy="64"/>
              </a:xfrm>
              <a:prstGeom prst="cube">
                <a:avLst>
                  <a:gd name="adj" fmla="val 25000"/>
                </a:avLst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39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5206" y="398"/>
                <a:ext cx="52" cy="60"/>
              </a:xfrm>
              <a:prstGeom prst="cube">
                <a:avLst>
                  <a:gd name="adj" fmla="val 25000"/>
                </a:avLst>
              </a:prstGeom>
              <a:solidFill>
                <a:srgbClr val="99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53333" name="Oval 14"/>
            <p:cNvSpPr>
              <a:spLocks noChangeArrowheads="1"/>
            </p:cNvSpPr>
            <p:nvPr/>
          </p:nvSpPr>
          <p:spPr bwMode="auto">
            <a:xfrm>
              <a:off x="5044" y="356"/>
              <a:ext cx="370" cy="38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34" name="Line 15"/>
            <p:cNvSpPr>
              <a:spLocks noChangeShapeType="1"/>
            </p:cNvSpPr>
            <p:nvPr/>
          </p:nvSpPr>
          <p:spPr bwMode="auto">
            <a:xfrm flipV="1">
              <a:off x="5324" y="568"/>
              <a:ext cx="90" cy="5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35" name="Line 16"/>
            <p:cNvSpPr>
              <a:spLocks noChangeShapeType="1"/>
            </p:cNvSpPr>
            <p:nvPr/>
          </p:nvSpPr>
          <p:spPr bwMode="auto">
            <a:xfrm flipH="1" flipV="1">
              <a:off x="5048" y="608"/>
              <a:ext cx="234" cy="5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820738" y="1690688"/>
            <a:ext cx="2673350" cy="3024187"/>
            <a:chOff x="517" y="1065"/>
            <a:chExt cx="1684" cy="1905"/>
          </a:xfrm>
        </p:grpSpPr>
        <p:sp>
          <p:nvSpPr>
            <p:cNvPr id="53296" name="Text Box 18"/>
            <p:cNvSpPr txBox="1">
              <a:spLocks noChangeArrowheads="1"/>
            </p:cNvSpPr>
            <p:nvPr/>
          </p:nvSpPr>
          <p:spPr bwMode="auto">
            <a:xfrm>
              <a:off x="611" y="2772"/>
              <a:ext cx="1538" cy="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latinLnBrk="0">
                <a:spcBef>
                  <a:spcPct val="50000"/>
                </a:spcBef>
              </a:pPr>
              <a:r>
                <a:rPr lang="en-US" altLang="ja-JP" sz="2000">
                  <a:latin typeface="Arial" charset="0"/>
                  <a:ea typeface="MS Gothic" pitchFamily="49" charset="-128"/>
                </a:rPr>
                <a:t>Secondary oocyte (n)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1904" y="1077"/>
              <a:ext cx="261" cy="252"/>
              <a:chOff x="4150" y="1734"/>
              <a:chExt cx="261" cy="252"/>
            </a:xfrm>
          </p:grpSpPr>
          <p:sp>
            <p:nvSpPr>
              <p:cNvPr id="53322" name="Oval 20"/>
              <p:cNvSpPr>
                <a:spLocks noChangeAspect="1" noChangeArrowheads="1"/>
              </p:cNvSpPr>
              <p:nvPr/>
            </p:nvSpPr>
            <p:spPr bwMode="auto">
              <a:xfrm>
                <a:off x="4150" y="1734"/>
                <a:ext cx="261" cy="25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8" name="Group 21"/>
              <p:cNvGrpSpPr>
                <a:grpSpLocks noChangeAspect="1"/>
              </p:cNvGrpSpPr>
              <p:nvPr/>
            </p:nvGrpSpPr>
            <p:grpSpPr bwMode="auto">
              <a:xfrm>
                <a:off x="4253" y="1775"/>
                <a:ext cx="57" cy="156"/>
                <a:chOff x="5002" y="768"/>
                <a:chExt cx="231" cy="627"/>
              </a:xfrm>
            </p:grpSpPr>
            <p:sp>
              <p:nvSpPr>
                <p:cNvPr id="53324" name="AutoShap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5117" y="1062"/>
                  <a:ext cx="116" cy="333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25" name="AutoShap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5113" y="976"/>
                  <a:ext cx="118" cy="12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26" name="AutoShap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1221"/>
                  <a:ext cx="116" cy="174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27" name="AutoShape 25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1071"/>
                  <a:ext cx="116" cy="18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28" name="AutoShape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975"/>
                  <a:ext cx="116" cy="12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29" name="AutoShap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003" y="772"/>
                  <a:ext cx="116" cy="234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30" name="AutoShap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5116" y="856"/>
                  <a:ext cx="116" cy="149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331" name="AutoShap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5116" y="768"/>
                  <a:ext cx="117" cy="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9" name="Group 30"/>
            <p:cNvGrpSpPr>
              <a:grpSpLocks noChangeAspect="1"/>
            </p:cNvGrpSpPr>
            <p:nvPr/>
          </p:nvGrpSpPr>
          <p:grpSpPr bwMode="auto">
            <a:xfrm rot="19322016" flipH="1">
              <a:off x="1746" y="1446"/>
              <a:ext cx="351" cy="312"/>
              <a:chOff x="4770" y="1959"/>
              <a:chExt cx="701" cy="624"/>
            </a:xfrm>
          </p:grpSpPr>
          <p:grpSp>
            <p:nvGrpSpPr>
              <p:cNvPr id="10" name="Group 31"/>
              <p:cNvGrpSpPr>
                <a:grpSpLocks noChangeAspect="1"/>
              </p:cNvGrpSpPr>
              <p:nvPr/>
            </p:nvGrpSpPr>
            <p:grpSpPr bwMode="auto">
              <a:xfrm flipH="1">
                <a:off x="4770" y="2100"/>
                <a:ext cx="249" cy="255"/>
                <a:chOff x="4686" y="1635"/>
                <a:chExt cx="249" cy="255"/>
              </a:xfrm>
            </p:grpSpPr>
            <p:sp>
              <p:nvSpPr>
                <p:cNvPr id="53316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4686" y="1767"/>
                  <a:ext cx="24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53317" name="Line 3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881" y="1635"/>
                  <a:ext cx="54" cy="12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53318" name="Line 34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872" y="1704"/>
                  <a:ext cx="60" cy="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grpSp>
              <p:nvGrpSpPr>
                <p:cNvPr id="11" name="Group 35"/>
                <p:cNvGrpSpPr>
                  <a:grpSpLocks noChangeAspect="1"/>
                </p:cNvGrpSpPr>
                <p:nvPr/>
              </p:nvGrpSpPr>
              <p:grpSpPr bwMode="auto">
                <a:xfrm flipV="1">
                  <a:off x="4872" y="1761"/>
                  <a:ext cx="63" cy="129"/>
                  <a:chOff x="4968" y="1731"/>
                  <a:chExt cx="63" cy="129"/>
                </a:xfrm>
              </p:grpSpPr>
              <p:sp>
                <p:nvSpPr>
                  <p:cNvPr id="53320" name="Line 36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977" y="1731"/>
                    <a:ext cx="54" cy="12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  <p:sp>
                <p:nvSpPr>
                  <p:cNvPr id="53321" name="Line 37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968" y="1800"/>
                    <a:ext cx="6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</p:grpSp>
          <p:sp>
            <p:nvSpPr>
              <p:cNvPr id="53301" name="AutoShape 38"/>
              <p:cNvSpPr>
                <a:spLocks noChangeAspect="1" noChangeArrowheads="1"/>
              </p:cNvSpPr>
              <p:nvPr/>
            </p:nvSpPr>
            <p:spPr bwMode="auto">
              <a:xfrm>
                <a:off x="5004" y="2409"/>
                <a:ext cx="120" cy="174"/>
              </a:xfrm>
              <a:prstGeom prst="cube">
                <a:avLst>
                  <a:gd name="adj" fmla="val 250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2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5120" y="2253"/>
                <a:ext cx="114" cy="324"/>
              </a:xfrm>
              <a:prstGeom prst="cube">
                <a:avLst>
                  <a:gd name="adj" fmla="val 25000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3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5120" y="2161"/>
                <a:ext cx="114" cy="122"/>
              </a:xfrm>
              <a:prstGeom prst="cube">
                <a:avLst>
                  <a:gd name="adj" fmla="val 25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4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5120" y="2051"/>
                <a:ext cx="115" cy="140"/>
              </a:xfrm>
              <a:prstGeom prst="cube">
                <a:avLst>
                  <a:gd name="adj" fmla="val 25000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5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5120" y="1959"/>
                <a:ext cx="114" cy="132"/>
              </a:xfrm>
              <a:prstGeom prst="cube">
                <a:avLst>
                  <a:gd name="adj" fmla="val 250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6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5004" y="2241"/>
                <a:ext cx="120" cy="198"/>
              </a:xfrm>
              <a:prstGeom prst="cube">
                <a:avLst>
                  <a:gd name="adj" fmla="val 25000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7" name="AutoShape 44"/>
              <p:cNvSpPr>
                <a:spLocks noChangeAspect="1" noChangeArrowheads="1"/>
              </p:cNvSpPr>
              <p:nvPr/>
            </p:nvSpPr>
            <p:spPr bwMode="auto">
              <a:xfrm>
                <a:off x="5004" y="2164"/>
                <a:ext cx="120" cy="121"/>
              </a:xfrm>
              <a:prstGeom prst="cube">
                <a:avLst>
                  <a:gd name="adj" fmla="val 25000"/>
                </a:avLst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53308" name="AutoShape 45"/>
              <p:cNvSpPr>
                <a:spLocks noChangeAspect="1" noChangeArrowheads="1"/>
              </p:cNvSpPr>
              <p:nvPr/>
            </p:nvSpPr>
            <p:spPr bwMode="auto">
              <a:xfrm>
                <a:off x="5004" y="1961"/>
                <a:ext cx="118" cy="234"/>
              </a:xfrm>
              <a:prstGeom prst="cube">
                <a:avLst>
                  <a:gd name="adj" fmla="val 25000"/>
                </a:avLst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12" name="Group 46"/>
              <p:cNvGrpSpPr>
                <a:grpSpLocks noChangeAspect="1"/>
              </p:cNvGrpSpPr>
              <p:nvPr/>
            </p:nvGrpSpPr>
            <p:grpSpPr bwMode="auto">
              <a:xfrm>
                <a:off x="5222" y="2089"/>
                <a:ext cx="249" cy="255"/>
                <a:chOff x="4686" y="1635"/>
                <a:chExt cx="249" cy="255"/>
              </a:xfrm>
            </p:grpSpPr>
            <p:sp>
              <p:nvSpPr>
                <p:cNvPr id="53310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4686" y="1767"/>
                  <a:ext cx="24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53311" name="Line 48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881" y="1635"/>
                  <a:ext cx="54" cy="12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53312" name="Line 4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4872" y="1704"/>
                  <a:ext cx="60" cy="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grpSp>
              <p:nvGrpSpPr>
                <p:cNvPr id="13" name="Group 50"/>
                <p:cNvGrpSpPr>
                  <a:grpSpLocks noChangeAspect="1"/>
                </p:cNvGrpSpPr>
                <p:nvPr/>
              </p:nvGrpSpPr>
              <p:grpSpPr bwMode="auto">
                <a:xfrm flipV="1">
                  <a:off x="4872" y="1761"/>
                  <a:ext cx="63" cy="129"/>
                  <a:chOff x="4968" y="1731"/>
                  <a:chExt cx="63" cy="129"/>
                </a:xfrm>
              </p:grpSpPr>
              <p:sp>
                <p:nvSpPr>
                  <p:cNvPr id="53314" name="Line 51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977" y="1731"/>
                    <a:ext cx="54" cy="12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  <p:sp>
                <p:nvSpPr>
                  <p:cNvPr id="53315" name="Line 52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968" y="1800"/>
                    <a:ext cx="6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/>
                  </a:p>
                </p:txBody>
              </p:sp>
            </p:grpSp>
          </p:grpSp>
        </p:grpSp>
        <p:sp>
          <p:nvSpPr>
            <p:cNvPr id="53299" name="Oval 53"/>
            <p:cNvSpPr>
              <a:spLocks noChangeAspect="1" noChangeArrowheads="1"/>
            </p:cNvSpPr>
            <p:nvPr/>
          </p:nvSpPr>
          <p:spPr bwMode="auto">
            <a:xfrm flipH="1">
              <a:off x="517" y="1065"/>
              <a:ext cx="1684" cy="16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5349875" y="1663700"/>
            <a:ext cx="2876550" cy="2651125"/>
            <a:chOff x="3472" y="1342"/>
            <a:chExt cx="1812" cy="1670"/>
          </a:xfrm>
        </p:grpSpPr>
        <p:grpSp>
          <p:nvGrpSpPr>
            <p:cNvPr id="15" name="Group 55"/>
            <p:cNvGrpSpPr>
              <a:grpSpLocks/>
            </p:cNvGrpSpPr>
            <p:nvPr/>
          </p:nvGrpSpPr>
          <p:grpSpPr bwMode="auto">
            <a:xfrm flipH="1">
              <a:off x="5022" y="1575"/>
              <a:ext cx="262" cy="238"/>
              <a:chOff x="1118" y="1805"/>
              <a:chExt cx="262" cy="238"/>
            </a:xfrm>
          </p:grpSpPr>
          <p:grpSp>
            <p:nvGrpSpPr>
              <p:cNvPr id="16" name="Group 56"/>
              <p:cNvGrpSpPr>
                <a:grpSpLocks noChangeAspect="1"/>
              </p:cNvGrpSpPr>
              <p:nvPr/>
            </p:nvGrpSpPr>
            <p:grpSpPr bwMode="auto">
              <a:xfrm>
                <a:off x="1230" y="1838"/>
                <a:ext cx="35" cy="186"/>
                <a:chOff x="2346" y="3158"/>
                <a:chExt cx="138" cy="741"/>
              </a:xfrm>
            </p:grpSpPr>
            <p:sp>
              <p:nvSpPr>
                <p:cNvPr id="53292" name="AutoShap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3510"/>
                  <a:ext cx="137" cy="389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93" name="AutoShap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3400"/>
                  <a:ext cx="137" cy="14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94" name="AutoShape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3268"/>
                  <a:ext cx="138" cy="168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95" name="AutoShap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3158"/>
                  <a:ext cx="137" cy="158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53291" name="Oval 61"/>
              <p:cNvSpPr>
                <a:spLocks noChangeAspect="1" noChangeArrowheads="1"/>
              </p:cNvSpPr>
              <p:nvPr/>
            </p:nvSpPr>
            <p:spPr bwMode="auto">
              <a:xfrm>
                <a:off x="1118" y="1805"/>
                <a:ext cx="262" cy="23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53264" name="Oval 62"/>
            <p:cNvSpPr>
              <a:spLocks noChangeAspect="1" noChangeArrowheads="1"/>
            </p:cNvSpPr>
            <p:nvPr/>
          </p:nvSpPr>
          <p:spPr bwMode="auto">
            <a:xfrm flipH="1">
              <a:off x="3472" y="1342"/>
              <a:ext cx="1684" cy="16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17" name="Group 63"/>
            <p:cNvGrpSpPr>
              <a:grpSpLocks/>
            </p:cNvGrpSpPr>
            <p:nvPr/>
          </p:nvGrpSpPr>
          <p:grpSpPr bwMode="auto">
            <a:xfrm flipH="1">
              <a:off x="4871" y="1366"/>
              <a:ext cx="261" cy="252"/>
              <a:chOff x="4150" y="1734"/>
              <a:chExt cx="261" cy="252"/>
            </a:xfrm>
          </p:grpSpPr>
          <p:sp>
            <p:nvSpPr>
              <p:cNvPr id="53280" name="Oval 64"/>
              <p:cNvSpPr>
                <a:spLocks noChangeAspect="1" noChangeArrowheads="1"/>
              </p:cNvSpPr>
              <p:nvPr/>
            </p:nvSpPr>
            <p:spPr bwMode="auto">
              <a:xfrm>
                <a:off x="4150" y="1734"/>
                <a:ext cx="261" cy="25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18" name="Group 65"/>
              <p:cNvGrpSpPr>
                <a:grpSpLocks noChangeAspect="1"/>
              </p:cNvGrpSpPr>
              <p:nvPr/>
            </p:nvGrpSpPr>
            <p:grpSpPr bwMode="auto">
              <a:xfrm>
                <a:off x="4253" y="1775"/>
                <a:ext cx="57" cy="156"/>
                <a:chOff x="5002" y="768"/>
                <a:chExt cx="231" cy="627"/>
              </a:xfrm>
            </p:grpSpPr>
            <p:sp>
              <p:nvSpPr>
                <p:cNvPr id="53282" name="AutoShap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5117" y="1062"/>
                  <a:ext cx="116" cy="333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3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5113" y="976"/>
                  <a:ext cx="118" cy="12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4" name="AutoShap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1221"/>
                  <a:ext cx="116" cy="174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5" name="AutoShap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1071"/>
                  <a:ext cx="116" cy="18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6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975"/>
                  <a:ext cx="116" cy="12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7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3" y="772"/>
                  <a:ext cx="116" cy="234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8" name="AutoShap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5116" y="856"/>
                  <a:ext cx="116" cy="149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89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5116" y="768"/>
                  <a:ext cx="117" cy="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19" name="Group 74"/>
            <p:cNvGrpSpPr>
              <a:grpSpLocks/>
            </p:cNvGrpSpPr>
            <p:nvPr/>
          </p:nvGrpSpPr>
          <p:grpSpPr bwMode="auto">
            <a:xfrm flipH="1">
              <a:off x="4470" y="1996"/>
              <a:ext cx="462" cy="446"/>
              <a:chOff x="1608" y="1860"/>
              <a:chExt cx="462" cy="446"/>
            </a:xfrm>
          </p:grpSpPr>
          <p:sp>
            <p:nvSpPr>
              <p:cNvPr id="53274" name="Oval 75"/>
              <p:cNvSpPr>
                <a:spLocks noChangeAspect="1" noChangeArrowheads="1"/>
              </p:cNvSpPr>
              <p:nvPr/>
            </p:nvSpPr>
            <p:spPr bwMode="auto">
              <a:xfrm>
                <a:off x="1608" y="1860"/>
                <a:ext cx="462" cy="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20" name="Group 76"/>
              <p:cNvGrpSpPr>
                <a:grpSpLocks/>
              </p:cNvGrpSpPr>
              <p:nvPr/>
            </p:nvGrpSpPr>
            <p:grpSpPr bwMode="auto">
              <a:xfrm>
                <a:off x="1800" y="1898"/>
                <a:ext cx="69" cy="377"/>
                <a:chOff x="2796" y="3008"/>
                <a:chExt cx="69" cy="377"/>
              </a:xfrm>
            </p:grpSpPr>
            <p:sp>
              <p:nvSpPr>
                <p:cNvPr id="53276" name="AutoShap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2796" y="3187"/>
                  <a:ext cx="69" cy="198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77" name="AutoShape 78"/>
                <p:cNvSpPr>
                  <a:spLocks noChangeAspect="1" noChangeArrowheads="1"/>
                </p:cNvSpPr>
                <p:nvPr/>
              </p:nvSpPr>
              <p:spPr bwMode="auto">
                <a:xfrm>
                  <a:off x="2796" y="3131"/>
                  <a:ext cx="69" cy="74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78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796" y="3064"/>
                  <a:ext cx="68" cy="85"/>
                </a:xfrm>
                <a:prstGeom prst="cube">
                  <a:avLst>
                    <a:gd name="adj" fmla="val 25000"/>
                  </a:avLst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79" name="AutoShap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2796" y="3008"/>
                  <a:ext cx="69" cy="8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grpSp>
          <p:nvGrpSpPr>
            <p:cNvPr id="21" name="Group 81"/>
            <p:cNvGrpSpPr>
              <a:grpSpLocks/>
            </p:cNvGrpSpPr>
            <p:nvPr/>
          </p:nvGrpSpPr>
          <p:grpSpPr bwMode="auto">
            <a:xfrm flipH="1">
              <a:off x="3884" y="1576"/>
              <a:ext cx="462" cy="446"/>
              <a:chOff x="2194" y="1440"/>
              <a:chExt cx="462" cy="446"/>
            </a:xfrm>
          </p:grpSpPr>
          <p:sp>
            <p:nvSpPr>
              <p:cNvPr id="53268" name="Oval 82"/>
              <p:cNvSpPr>
                <a:spLocks noChangeAspect="1" noChangeArrowheads="1"/>
              </p:cNvSpPr>
              <p:nvPr/>
            </p:nvSpPr>
            <p:spPr bwMode="auto">
              <a:xfrm>
                <a:off x="2194" y="1440"/>
                <a:ext cx="462" cy="44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grpSp>
            <p:nvGrpSpPr>
              <p:cNvPr id="22" name="Group 83"/>
              <p:cNvGrpSpPr>
                <a:grpSpLocks/>
              </p:cNvGrpSpPr>
              <p:nvPr/>
            </p:nvGrpSpPr>
            <p:grpSpPr bwMode="auto">
              <a:xfrm>
                <a:off x="2398" y="1478"/>
                <a:ext cx="69" cy="377"/>
                <a:chOff x="2398" y="1478"/>
                <a:chExt cx="69" cy="377"/>
              </a:xfrm>
            </p:grpSpPr>
            <p:sp>
              <p:nvSpPr>
                <p:cNvPr id="53270" name="AutoShap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657"/>
                  <a:ext cx="69" cy="198"/>
                </a:xfrm>
                <a:prstGeom prst="cube">
                  <a:avLst>
                    <a:gd name="adj" fmla="val 25000"/>
                  </a:avLst>
                </a:prstGeom>
                <a:solidFill>
                  <a:srgbClr val="99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71" name="AutoShap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601"/>
                  <a:ext cx="69" cy="74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72" name="AutoShap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534"/>
                  <a:ext cx="68" cy="85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3273" name="AutoShap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2398" y="1478"/>
                  <a:ext cx="69" cy="80"/>
                </a:xfrm>
                <a:prstGeom prst="cube">
                  <a:avLst>
                    <a:gd name="adj" fmla="val 25000"/>
                  </a:avLst>
                </a:prstGeom>
                <a:solidFill>
                  <a:srgbClr val="99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101464" name="Text Box 88"/>
          <p:cNvSpPr txBox="1">
            <a:spLocks noChangeArrowheads="1"/>
          </p:cNvSpPr>
          <p:nvPr/>
        </p:nvSpPr>
        <p:spPr bwMode="auto">
          <a:xfrm>
            <a:off x="5481638" y="4394200"/>
            <a:ext cx="2484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latinLnBrk="0">
              <a:spcBef>
                <a:spcPct val="50000"/>
              </a:spcBef>
            </a:pPr>
            <a:r>
              <a:rPr lang="en-US" altLang="ja-JP" sz="2000">
                <a:latin typeface="Arial" charset="0"/>
                <a:ea typeface="MS Gothic" pitchFamily="49" charset="-128"/>
              </a:rPr>
              <a:t>Fertilized oocyte (2n)</a:t>
            </a:r>
          </a:p>
        </p:txBody>
      </p:sp>
      <p:sp>
        <p:nvSpPr>
          <p:cNvPr id="101465" name="Rectangle 8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14375" y="4929188"/>
            <a:ext cx="7767638" cy="787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2800" dirty="0" smtClean="0">
                <a:solidFill>
                  <a:schemeClr val="tx1"/>
                </a:solidFill>
                <a:latin typeface="Arial" pitchFamily="34" charset="0"/>
              </a:rPr>
              <a:t>Fertilization: Completion of meiosis </a:t>
            </a:r>
            <a:br>
              <a:rPr lang="en-US" altLang="ja-JP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altLang="ja-JP" sz="2800" dirty="0" smtClean="0">
                <a:solidFill>
                  <a:schemeClr val="tx1"/>
                </a:solidFill>
                <a:latin typeface="Arial" pitchFamily="34" charset="0"/>
              </a:rPr>
              <a:t>   (Activation)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pic>
        <p:nvPicPr>
          <p:cNvPr id="53257" name="Picture 90"/>
          <p:cNvPicPr>
            <a:picLocks noChangeAspect="1" noChangeArrowheads="1"/>
          </p:cNvPicPr>
          <p:nvPr/>
        </p:nvPicPr>
        <p:blipFill>
          <a:blip r:embed="rId3" cstate="print">
            <a:lum bright="-42000" contrast="48000"/>
          </a:blip>
          <a:srcRect/>
          <a:stretch>
            <a:fillRect/>
          </a:stretch>
        </p:blipFill>
        <p:spPr bwMode="auto">
          <a:xfrm>
            <a:off x="8151813" y="6265863"/>
            <a:ext cx="8636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91"/>
          <p:cNvGrpSpPr>
            <a:grpSpLocks/>
          </p:cNvGrpSpPr>
          <p:nvPr/>
        </p:nvGrpSpPr>
        <p:grpSpPr bwMode="auto">
          <a:xfrm>
            <a:off x="5037138" y="777875"/>
            <a:ext cx="3752850" cy="1222375"/>
            <a:chOff x="3173" y="490"/>
            <a:chExt cx="2364" cy="770"/>
          </a:xfrm>
        </p:grpSpPr>
        <p:sp>
          <p:nvSpPr>
            <p:cNvPr id="53259" name="Rectangle 92"/>
            <p:cNvSpPr>
              <a:spLocks noChangeArrowheads="1"/>
            </p:cNvSpPr>
            <p:nvPr/>
          </p:nvSpPr>
          <p:spPr bwMode="auto">
            <a:xfrm>
              <a:off x="3173" y="712"/>
              <a:ext cx="1359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>
                <a:lnSpc>
                  <a:spcPct val="85000"/>
                </a:lnSpc>
              </a:pPr>
              <a:r>
                <a:rPr lang="en-US" altLang="ja-JP" sz="2000">
                  <a:latin typeface="Arial" charset="0"/>
                  <a:ea typeface="MS Gothic" pitchFamily="49" charset="-128"/>
                </a:rPr>
                <a:t>1st polar body (n)</a:t>
              </a:r>
            </a:p>
          </p:txBody>
        </p:sp>
        <p:sp>
          <p:nvSpPr>
            <p:cNvPr id="53260" name="Rectangle 93"/>
            <p:cNvSpPr>
              <a:spLocks noChangeArrowheads="1"/>
            </p:cNvSpPr>
            <p:nvPr/>
          </p:nvSpPr>
          <p:spPr bwMode="auto">
            <a:xfrm>
              <a:off x="4124" y="490"/>
              <a:ext cx="141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atinLnBrk="0">
                <a:lnSpc>
                  <a:spcPct val="85000"/>
                </a:lnSpc>
              </a:pPr>
              <a:r>
                <a:rPr lang="en-US" altLang="ja-JP" sz="2000">
                  <a:latin typeface="Arial" charset="0"/>
                  <a:ea typeface="MS Gothic" pitchFamily="49" charset="-128"/>
                </a:rPr>
                <a:t>2nd polar body (n)</a:t>
              </a:r>
            </a:p>
          </p:txBody>
        </p:sp>
        <p:sp>
          <p:nvSpPr>
            <p:cNvPr id="53261" name="Line 94"/>
            <p:cNvSpPr>
              <a:spLocks noChangeShapeType="1"/>
            </p:cNvSpPr>
            <p:nvPr/>
          </p:nvSpPr>
          <p:spPr bwMode="auto">
            <a:xfrm flipH="1">
              <a:off x="5094" y="666"/>
              <a:ext cx="174" cy="5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/>
            </a:p>
          </p:txBody>
        </p:sp>
        <p:sp>
          <p:nvSpPr>
            <p:cNvPr id="53262" name="Line 95"/>
            <p:cNvSpPr>
              <a:spLocks noChangeShapeType="1"/>
            </p:cNvSpPr>
            <p:nvPr/>
          </p:nvSpPr>
          <p:spPr bwMode="auto">
            <a:xfrm>
              <a:off x="4470" y="894"/>
              <a:ext cx="312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6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171450"/>
            <a:ext cx="69151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0"/>
            <a:ext cx="6924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화면 슬라이드 쇼(4:3)</PresentationFormat>
  <Paragraphs>283</Paragraphs>
  <Slides>48</Slides>
  <Notes>1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48</vt:i4>
      </vt:variant>
    </vt:vector>
  </HeadingPairs>
  <TitlesOfParts>
    <vt:vector size="51" baseType="lpstr">
      <vt:lpstr>Office 테마</vt:lpstr>
      <vt:lpstr>비트맵 이미지</vt:lpstr>
      <vt:lpstr>Adobe Photoshop Image</vt:lpstr>
      <vt:lpstr>슬라이드 1</vt:lpstr>
      <vt:lpstr>슬라이드 2</vt:lpstr>
      <vt:lpstr>슬라이드 3</vt:lpstr>
      <vt:lpstr>슬라이드 4</vt:lpstr>
      <vt:lpstr>슬라이드 5</vt:lpstr>
      <vt:lpstr>Fertilization: Completion of meiosis     (Activation)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개체의 구성</vt:lpstr>
      <vt:lpstr>슬라이드 26</vt:lpstr>
      <vt:lpstr>슬라이드 27</vt:lpstr>
      <vt:lpstr>염색체(Chromosome)</vt:lpstr>
      <vt:lpstr>염색체의 구성</vt:lpstr>
      <vt:lpstr>슬라이드 30</vt:lpstr>
      <vt:lpstr>슬라이드 31</vt:lpstr>
      <vt:lpstr>슬라이드 32</vt:lpstr>
      <vt:lpstr>슬라이드 33</vt:lpstr>
      <vt:lpstr>축종별 염색체의 수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</cp:revision>
  <dcterms:created xsi:type="dcterms:W3CDTF">2010-06-11T07:53:44Z</dcterms:created>
  <dcterms:modified xsi:type="dcterms:W3CDTF">2010-06-11T07:53:55Z</dcterms:modified>
</cp:coreProperties>
</file>