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8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0C68124-6B9F-4D78-9D4B-D9F7B5FCC304}" type="datetimeFigureOut">
              <a:rPr lang="ko-KR" altLang="en-US" smtClean="0"/>
              <a:pPr/>
              <a:t>2010-06-03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184B92B-0039-4C57-992B-1D194505C6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C68124-6B9F-4D78-9D4B-D9F7B5FCC304}" type="datetimeFigureOut">
              <a:rPr lang="ko-KR" altLang="en-US" smtClean="0"/>
              <a:pPr/>
              <a:t>2010-06-03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84B92B-0039-4C57-992B-1D194505C6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C68124-6B9F-4D78-9D4B-D9F7B5FCC304}" type="datetimeFigureOut">
              <a:rPr lang="ko-KR" altLang="en-US" smtClean="0"/>
              <a:pPr/>
              <a:t>2010-06-03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84B92B-0039-4C57-992B-1D194505C6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ko-KR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B968D-51B4-4138-A7AB-8E5A1B959C3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C68124-6B9F-4D78-9D4B-D9F7B5FCC304}" type="datetimeFigureOut">
              <a:rPr lang="ko-KR" altLang="en-US" smtClean="0"/>
              <a:pPr/>
              <a:t>2010-06-03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84B92B-0039-4C57-992B-1D194505C62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C68124-6B9F-4D78-9D4B-D9F7B5FCC304}" type="datetimeFigureOut">
              <a:rPr lang="ko-KR" altLang="en-US" smtClean="0"/>
              <a:pPr/>
              <a:t>2010-06-03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84B92B-0039-4C57-992B-1D194505C62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C68124-6B9F-4D78-9D4B-D9F7B5FCC304}" type="datetimeFigureOut">
              <a:rPr lang="ko-KR" altLang="en-US" smtClean="0"/>
              <a:pPr/>
              <a:t>2010-06-03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84B92B-0039-4C57-992B-1D194505C62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C68124-6B9F-4D78-9D4B-D9F7B5FCC304}" type="datetimeFigureOut">
              <a:rPr lang="ko-KR" altLang="en-US" smtClean="0"/>
              <a:pPr/>
              <a:t>2010-06-03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84B92B-0039-4C57-992B-1D194505C6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C68124-6B9F-4D78-9D4B-D9F7B5FCC304}" type="datetimeFigureOut">
              <a:rPr lang="ko-KR" altLang="en-US" smtClean="0"/>
              <a:pPr/>
              <a:t>2010-06-03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84B92B-0039-4C57-992B-1D194505C62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C68124-6B9F-4D78-9D4B-D9F7B5FCC304}" type="datetimeFigureOut">
              <a:rPr lang="ko-KR" altLang="en-US" smtClean="0"/>
              <a:pPr/>
              <a:t>2010-06-03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84B92B-0039-4C57-992B-1D194505C6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0C68124-6B9F-4D78-9D4B-D9F7B5FCC304}" type="datetimeFigureOut">
              <a:rPr lang="ko-KR" altLang="en-US" smtClean="0"/>
              <a:pPr/>
              <a:t>2010-06-03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84B92B-0039-4C57-992B-1D194505C6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C68124-6B9F-4D78-9D4B-D9F7B5FCC304}" type="datetimeFigureOut">
              <a:rPr lang="ko-KR" altLang="en-US" smtClean="0"/>
              <a:pPr/>
              <a:t>2010-06-03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184B92B-0039-4C57-992B-1D194505C62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0C68124-6B9F-4D78-9D4B-D9F7B5FCC304}" type="datetimeFigureOut">
              <a:rPr lang="ko-KR" altLang="en-US" smtClean="0"/>
              <a:pPr/>
              <a:t>2010-06-03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184B92B-0039-4C57-992B-1D194505C6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b="1" dirty="0" smtClean="0">
                <a:solidFill>
                  <a:schemeClr val="tx1"/>
                </a:solidFill>
                <a:effectLst/>
              </a:rPr>
              <a:t>제 </a:t>
            </a:r>
            <a:r>
              <a:rPr lang="en-US" altLang="ko-KR" b="1" dirty="0" smtClean="0">
                <a:solidFill>
                  <a:schemeClr val="tx1"/>
                </a:solidFill>
                <a:effectLst/>
              </a:rPr>
              <a:t>9 </a:t>
            </a:r>
            <a:r>
              <a:rPr lang="ko-KR" altLang="en-US" b="1" dirty="0" smtClean="0">
                <a:solidFill>
                  <a:schemeClr val="tx1"/>
                </a:solidFill>
                <a:effectLst/>
              </a:rPr>
              <a:t>장 인간과 동물의 성비</a:t>
            </a:r>
            <a:r>
              <a:rPr lang="en-US" altLang="ko-KR" b="1" dirty="0" smtClean="0">
                <a:solidFill>
                  <a:schemeClr val="tx1"/>
                </a:solidFill>
                <a:effectLst/>
              </a:rPr>
              <a:t>(sex ratio)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1"/>
          <p:cNvSpPr>
            <a:spLocks noGrp="1" noChangeArrowheads="1"/>
          </p:cNvSpPr>
          <p:nvPr>
            <p:ph type="title"/>
          </p:nvPr>
        </p:nvSpPr>
        <p:spPr>
          <a:xfrm>
            <a:off x="285720" y="549275"/>
            <a:ext cx="5294343" cy="719138"/>
          </a:xfrm>
        </p:spPr>
        <p:txBody>
          <a:bodyPr/>
          <a:lstStyle/>
          <a:p>
            <a:pPr algn="l" eaLnBrk="1" hangingPunct="1"/>
            <a:r>
              <a:rPr lang="en-US" altLang="ko-KR" sz="3600" dirty="0" smtClean="0">
                <a:solidFill>
                  <a:schemeClr val="tx1"/>
                </a:solidFill>
                <a:effectLst/>
              </a:rPr>
              <a:t>※ </a:t>
            </a:r>
            <a:r>
              <a:rPr lang="ko-KR" altLang="en-US" sz="3600" dirty="0" smtClean="0">
                <a:solidFill>
                  <a:schemeClr val="tx1"/>
                </a:solidFill>
                <a:effectLst/>
              </a:rPr>
              <a:t>인간의 성비 </a:t>
            </a:r>
            <a:r>
              <a:rPr lang="en-US" altLang="ko-KR" sz="3600" dirty="0" smtClean="0">
                <a:solidFill>
                  <a:schemeClr val="tx1"/>
                </a:solidFill>
                <a:effectLst/>
              </a:rPr>
              <a:t>(</a:t>
            </a:r>
            <a:r>
              <a:rPr lang="ko-KR" altLang="en-US" sz="3600" dirty="0" smtClean="0">
                <a:solidFill>
                  <a:schemeClr val="tx1"/>
                </a:solidFill>
                <a:effectLst/>
              </a:rPr>
              <a:t>인종</a:t>
            </a:r>
            <a:r>
              <a:rPr lang="en-US" altLang="ko-KR" sz="3600" dirty="0" smtClean="0">
                <a:solidFill>
                  <a:schemeClr val="tx1"/>
                </a:solidFill>
                <a:effectLst/>
              </a:rPr>
              <a:t>)</a:t>
            </a:r>
          </a:p>
        </p:txBody>
      </p:sp>
      <p:graphicFrame>
        <p:nvGraphicFramePr>
          <p:cNvPr id="48226" name="Group 98"/>
          <p:cNvGraphicFramePr>
            <a:graphicFrameLocks noGrp="1"/>
          </p:cNvGraphicFramePr>
          <p:nvPr>
            <p:ph type="tbl" idx="1"/>
          </p:nvPr>
        </p:nvGraphicFramePr>
        <p:xfrm>
          <a:off x="900113" y="1628775"/>
          <a:ext cx="5976937" cy="4525963"/>
        </p:xfrm>
        <a:graphic>
          <a:graphicData uri="http://schemas.openxmlformats.org/drawingml/2006/table">
            <a:tbl>
              <a:tblPr/>
              <a:tblGrid>
                <a:gridCol w="3067050"/>
                <a:gridCol w="2909887"/>
              </a:tblGrid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인종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성비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백인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105.91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흑인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103.01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인디안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106.09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일본인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106.71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유색인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103.26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합계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105.73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1"/>
          <p:cNvSpPr>
            <a:spLocks noGrp="1" noChangeArrowheads="1"/>
          </p:cNvSpPr>
          <p:nvPr>
            <p:ph type="title"/>
          </p:nvPr>
        </p:nvSpPr>
        <p:spPr>
          <a:xfrm>
            <a:off x="250825" y="476250"/>
            <a:ext cx="5122863" cy="922338"/>
          </a:xfrm>
        </p:spPr>
        <p:txBody>
          <a:bodyPr/>
          <a:lstStyle/>
          <a:p>
            <a:pPr eaLnBrk="1" hangingPunct="1"/>
            <a:r>
              <a:rPr lang="en-US" altLang="ko-KR" sz="3600" dirty="0" smtClean="0">
                <a:solidFill>
                  <a:schemeClr val="tx1"/>
                </a:solidFill>
                <a:effectLst/>
              </a:rPr>
              <a:t>※ </a:t>
            </a:r>
            <a:r>
              <a:rPr lang="ko-KR" altLang="en-US" sz="3600" dirty="0" smtClean="0">
                <a:solidFill>
                  <a:schemeClr val="tx1"/>
                </a:solidFill>
                <a:effectLst/>
              </a:rPr>
              <a:t>인간의 성비</a:t>
            </a:r>
            <a:r>
              <a:rPr lang="en-US" altLang="ko-KR" sz="3600" dirty="0" smtClean="0">
                <a:solidFill>
                  <a:schemeClr val="tx1"/>
                </a:solidFill>
                <a:effectLst/>
              </a:rPr>
              <a:t>(</a:t>
            </a:r>
            <a:r>
              <a:rPr lang="ko-KR" altLang="en-US" sz="3600" dirty="0" smtClean="0">
                <a:solidFill>
                  <a:schemeClr val="tx1"/>
                </a:solidFill>
                <a:effectLst/>
              </a:rPr>
              <a:t>혼혈인</a:t>
            </a:r>
            <a:r>
              <a:rPr lang="en-US" altLang="ko-KR" sz="3600" dirty="0" smtClean="0">
                <a:solidFill>
                  <a:schemeClr val="tx1"/>
                </a:solidFill>
                <a:effectLst/>
              </a:rPr>
              <a:t>)</a:t>
            </a:r>
          </a:p>
        </p:txBody>
      </p:sp>
      <p:graphicFrame>
        <p:nvGraphicFramePr>
          <p:cNvPr id="49221" name="Group 69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교배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성비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이태리 男 * </a:t>
                      </a:r>
                      <a:r>
                        <a:rPr kumimoji="1" lang="ko-KR" alt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알젠틴</a:t>
                      </a:r>
                      <a:r>
                        <a:rPr kumimoji="1" lang="ko-KR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女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105.72 ± 0.46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이태리 男 * 女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100.77 ± 0.20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알젠틴 男 * 이태리女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103.26 ± 0.34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스페인 男 * 알젠틴 女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106.69 ± 0.74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스페인 男 * 女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105.55 ± 0.36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알젠틴 男 * 스페인 女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103.26 ± 0.36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7"/>
          <p:cNvSpPr>
            <a:spLocks noGrp="1" noChangeArrowheads="1"/>
          </p:cNvSpPr>
          <p:nvPr>
            <p:ph type="title"/>
          </p:nvPr>
        </p:nvSpPr>
        <p:spPr>
          <a:xfrm>
            <a:off x="250825" y="476250"/>
            <a:ext cx="6481763" cy="1143000"/>
          </a:xfrm>
        </p:spPr>
        <p:txBody>
          <a:bodyPr/>
          <a:lstStyle/>
          <a:p>
            <a:pPr eaLnBrk="1" hangingPunct="1"/>
            <a:r>
              <a:rPr lang="en-US" altLang="ko-KR" sz="3600" dirty="0" smtClean="0"/>
              <a:t>  </a:t>
            </a:r>
            <a:r>
              <a:rPr lang="en-US" altLang="ko-KR" sz="3600" dirty="0" smtClean="0">
                <a:solidFill>
                  <a:schemeClr val="tx1"/>
                </a:solidFill>
                <a:effectLst/>
              </a:rPr>
              <a:t>※  </a:t>
            </a:r>
            <a:r>
              <a:rPr lang="ko-KR" altLang="en-US" sz="3600" dirty="0" smtClean="0">
                <a:solidFill>
                  <a:schemeClr val="tx1"/>
                </a:solidFill>
                <a:effectLst/>
              </a:rPr>
              <a:t>인간의 성비 </a:t>
            </a:r>
            <a:r>
              <a:rPr lang="en-US" altLang="ko-KR" sz="3600" dirty="0" smtClean="0">
                <a:solidFill>
                  <a:schemeClr val="tx1"/>
                </a:solidFill>
                <a:effectLst/>
              </a:rPr>
              <a:t>(</a:t>
            </a:r>
            <a:r>
              <a:rPr lang="ko-KR" altLang="en-US" sz="3600" dirty="0" smtClean="0">
                <a:solidFill>
                  <a:schemeClr val="tx1"/>
                </a:solidFill>
                <a:effectLst/>
              </a:rPr>
              <a:t>유 </a:t>
            </a:r>
            <a:r>
              <a:rPr lang="ko-KR" altLang="en-US" sz="3600" dirty="0" err="1" smtClean="0">
                <a:solidFill>
                  <a:schemeClr val="tx1"/>
                </a:solidFill>
                <a:effectLst/>
              </a:rPr>
              <a:t>ㆍ사산</a:t>
            </a:r>
            <a:r>
              <a:rPr lang="en-US" altLang="ko-KR" sz="3600" dirty="0" smtClean="0">
                <a:solidFill>
                  <a:schemeClr val="tx1"/>
                </a:solidFill>
                <a:effectLst/>
              </a:rPr>
              <a:t>)</a:t>
            </a:r>
          </a:p>
        </p:txBody>
      </p:sp>
      <p:graphicFrame>
        <p:nvGraphicFramePr>
          <p:cNvPr id="56471" name="Group 151"/>
          <p:cNvGraphicFramePr>
            <a:graphicFrameLocks noGrp="1"/>
          </p:cNvGraphicFramePr>
          <p:nvPr>
            <p:ph type="tbl" idx="1"/>
          </p:nvPr>
        </p:nvGraphicFramePr>
        <p:xfrm>
          <a:off x="642910" y="1500174"/>
          <a:ext cx="7286676" cy="5000661"/>
        </p:xfrm>
        <a:graphic>
          <a:graphicData uri="http://schemas.openxmlformats.org/drawingml/2006/table">
            <a:tbl>
              <a:tblPr/>
              <a:tblGrid>
                <a:gridCol w="4103664"/>
                <a:gridCol w="3183012"/>
              </a:tblGrid>
              <a:tr h="5556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성비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인공유산</a:t>
                      </a: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1" lang="ko-KR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일본</a:t>
                      </a: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121.0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유산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(4~7</a:t>
                      </a: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개월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156.4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사망태아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(4</a:t>
                      </a: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개월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출생후 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</a:t>
                      </a: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년사망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사산     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백인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137.52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사산     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흑인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148.46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사산  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인디안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140.63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사산  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일본인</a:t>
                      </a: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135.78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6"/>
          <p:cNvSpPr>
            <a:spLocks noGrp="1" noChangeArrowheads="1"/>
          </p:cNvSpPr>
          <p:nvPr>
            <p:ph type="title"/>
          </p:nvPr>
        </p:nvSpPr>
        <p:spPr>
          <a:xfrm>
            <a:off x="357158" y="714356"/>
            <a:ext cx="5286412" cy="785818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ko-KR" sz="3600" dirty="0" smtClean="0">
                <a:solidFill>
                  <a:schemeClr val="tx1"/>
                </a:solidFill>
              </a:rPr>
              <a:t>◦  </a:t>
            </a:r>
            <a:r>
              <a:rPr lang="ko-KR" altLang="en-US" sz="3600" dirty="0" smtClean="0">
                <a:solidFill>
                  <a:schemeClr val="tx1"/>
                </a:solidFill>
              </a:rPr>
              <a:t>인간의 성비 </a:t>
            </a:r>
            <a:r>
              <a:rPr lang="en-US" altLang="ko-KR" sz="3600" dirty="0" smtClean="0">
                <a:solidFill>
                  <a:schemeClr val="tx1"/>
                </a:solidFill>
              </a:rPr>
              <a:t>(</a:t>
            </a:r>
            <a:r>
              <a:rPr lang="ko-KR" altLang="en-US" sz="3600" dirty="0" err="1" smtClean="0">
                <a:solidFill>
                  <a:schemeClr val="tx1"/>
                </a:solidFill>
              </a:rPr>
              <a:t>산자수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</a:p>
        </p:txBody>
      </p:sp>
      <p:graphicFrame>
        <p:nvGraphicFramePr>
          <p:cNvPr id="40964" name="Group 4"/>
          <p:cNvGraphicFramePr>
            <a:graphicFrameLocks noGrp="1"/>
          </p:cNvGraphicFramePr>
          <p:nvPr>
            <p:ph type="tbl" idx="1"/>
          </p:nvPr>
        </p:nvGraphicFramePr>
        <p:xfrm>
          <a:off x="395288" y="1700213"/>
          <a:ext cx="8064500" cy="4103688"/>
        </p:xfrm>
        <a:graphic>
          <a:graphicData uri="http://schemas.openxmlformats.org/drawingml/2006/table">
            <a:tbl>
              <a:tblPr/>
              <a:tblGrid>
                <a:gridCol w="1441450"/>
                <a:gridCol w="2162175"/>
                <a:gridCol w="2298700"/>
                <a:gridCol w="2162175"/>
              </a:tblGrid>
              <a:tr h="1384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Dunker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(1915)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Nichols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(1907)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Knibbs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(1925)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9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單子</a:t>
                      </a:r>
                      <a:endParaRPr kumimoji="1" lang="ko-KR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51.5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51.4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51.4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9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雙子</a:t>
                      </a:r>
                      <a:endParaRPr kumimoji="1" lang="ko-KR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51.5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51.1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50.9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1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三子</a:t>
                      </a:r>
                      <a:endParaRPr kumimoji="1" lang="ko-KR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50.9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50.2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49.3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9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四子</a:t>
                      </a:r>
                      <a:endParaRPr kumimoji="1" lang="ko-KR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-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35.4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43.8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4"/>
          <p:cNvSpPr>
            <a:spLocks noGrp="1" noChangeArrowheads="1"/>
          </p:cNvSpPr>
          <p:nvPr>
            <p:ph type="title"/>
          </p:nvPr>
        </p:nvSpPr>
        <p:spPr>
          <a:xfrm>
            <a:off x="785786" y="428604"/>
            <a:ext cx="7643813" cy="796925"/>
          </a:xfrm>
        </p:spPr>
        <p:txBody>
          <a:bodyPr/>
          <a:lstStyle/>
          <a:p>
            <a:pPr eaLnBrk="1" hangingPunct="1"/>
            <a:r>
              <a:rPr lang="en-US" altLang="ko-KR" sz="3600" dirty="0" smtClean="0">
                <a:solidFill>
                  <a:schemeClr val="tx1"/>
                </a:solidFill>
                <a:effectLst/>
              </a:rPr>
              <a:t>※  </a:t>
            </a:r>
            <a:r>
              <a:rPr lang="ko-KR" altLang="en-US" sz="3600" dirty="0" smtClean="0">
                <a:solidFill>
                  <a:schemeClr val="tx1"/>
                </a:solidFill>
                <a:effectLst/>
              </a:rPr>
              <a:t>인간의 성비 </a:t>
            </a:r>
            <a:r>
              <a:rPr lang="en-US" altLang="ko-KR" sz="3600" dirty="0" smtClean="0">
                <a:solidFill>
                  <a:schemeClr val="tx1"/>
                </a:solidFill>
                <a:effectLst/>
              </a:rPr>
              <a:t>(</a:t>
            </a:r>
            <a:r>
              <a:rPr lang="ko-KR" altLang="en-US" sz="3600" dirty="0" err="1" smtClean="0">
                <a:solidFill>
                  <a:schemeClr val="tx1"/>
                </a:solidFill>
                <a:effectLst/>
              </a:rPr>
              <a:t>산차</a:t>
            </a:r>
            <a:r>
              <a:rPr lang="en-US" altLang="ko-KR" sz="3600" dirty="0" smtClean="0">
                <a:solidFill>
                  <a:schemeClr val="tx1"/>
                </a:solidFill>
                <a:effectLst/>
              </a:rPr>
              <a:t>) (1959</a:t>
            </a:r>
            <a:r>
              <a:rPr lang="ko-KR" altLang="en-US" sz="3600" dirty="0" smtClean="0">
                <a:solidFill>
                  <a:schemeClr val="tx1"/>
                </a:solidFill>
                <a:effectLst/>
              </a:rPr>
              <a:t>년</a:t>
            </a:r>
            <a:r>
              <a:rPr lang="en-US" altLang="ko-KR" sz="3600" dirty="0" smtClean="0">
                <a:solidFill>
                  <a:schemeClr val="tx1"/>
                </a:solidFill>
                <a:effectLst/>
              </a:rPr>
              <a:t>)</a:t>
            </a:r>
          </a:p>
        </p:txBody>
      </p:sp>
      <p:graphicFrame>
        <p:nvGraphicFramePr>
          <p:cNvPr id="59534" name="Group 142"/>
          <p:cNvGraphicFramePr>
            <a:graphicFrameLocks noGrp="1"/>
          </p:cNvGraphicFramePr>
          <p:nvPr>
            <p:ph type="tbl" idx="1"/>
          </p:nvPr>
        </p:nvGraphicFramePr>
        <p:xfrm>
          <a:off x="971550" y="1484313"/>
          <a:ext cx="6707188" cy="5091114"/>
        </p:xfrm>
        <a:graphic>
          <a:graphicData uri="http://schemas.openxmlformats.org/drawingml/2006/table">
            <a:tbl>
              <a:tblPr/>
              <a:tblGrid>
                <a:gridCol w="2819400"/>
                <a:gridCol w="3887788"/>
              </a:tblGrid>
              <a:tr h="565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산차</a:t>
                      </a:r>
                      <a:endParaRPr kumimoji="1" lang="ko-KR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성비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초산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124.3 ± 1.1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</a:t>
                      </a: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산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118.0 ± 1.1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3</a:t>
                      </a: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산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113.5 ± 1.1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4</a:t>
                      </a: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산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112.6 ± 1.4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5</a:t>
                      </a: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산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107.1 ± 1.6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6</a:t>
                      </a: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산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107.7 ± 1.5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7</a:t>
                      </a:r>
                      <a:r>
                        <a:rPr kumimoji="1" lang="ko-KR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산 이상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105.7 ± 2.1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합계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115.1 ± 0.5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6" name="Group 2"/>
          <p:cNvGraphicFramePr>
            <a:graphicFrameLocks noGrp="1"/>
          </p:cNvGraphicFramePr>
          <p:nvPr/>
        </p:nvGraphicFramePr>
        <p:xfrm>
          <a:off x="539750" y="2205038"/>
          <a:ext cx="8135938" cy="3455989"/>
        </p:xfrm>
        <a:graphic>
          <a:graphicData uri="http://schemas.openxmlformats.org/drawingml/2006/table">
            <a:tbl>
              <a:tblPr/>
              <a:tblGrid>
                <a:gridCol w="1603375"/>
                <a:gridCol w="1631950"/>
                <a:gridCol w="1633538"/>
                <a:gridCol w="1633537"/>
                <a:gridCol w="1633538"/>
              </a:tblGrid>
              <a:tr h="1154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'70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'80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'90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'95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합   계</a:t>
                      </a:r>
                      <a:endParaRPr kumimoji="1" lang="ko-KR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109.5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105.3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116.6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113.4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초   산</a:t>
                      </a:r>
                      <a:endParaRPr kumimoji="1" lang="ko-KR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110.2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106.0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108.6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105.9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/>
                    <a:p>
                      <a:pPr marL="495300" marR="0" lvl="0" indent="-4953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lain" startAt="2"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산</a:t>
                      </a:r>
                      <a:endParaRPr kumimoji="1" lang="ko-KR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109.3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106.5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117.1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111.8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495300" marR="0" lvl="0" indent="-4953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lain" startAt="3"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ko-KR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산</a:t>
                      </a:r>
                      <a:endParaRPr kumimoji="1" lang="ko-KR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109.1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106.9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194.5</a:t>
                      </a:r>
                      <a:endParaRPr kumimoji="1" lang="en-US" altLang="ko-K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183.5</a:t>
                      </a:r>
                      <a:endParaRPr kumimoji="1" lang="en-US" altLang="ko-K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000" name="Rectangle 40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71563"/>
            <a:ext cx="7929563" cy="48577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3600" dirty="0" smtClean="0"/>
              <a:t>◦ </a:t>
            </a:r>
            <a:r>
              <a:rPr lang="en-US" altLang="ko-KR" sz="3600" b="1" dirty="0" smtClean="0"/>
              <a:t>1970</a:t>
            </a:r>
            <a:r>
              <a:rPr lang="ko-KR" altLang="en-US" sz="3600" b="1" dirty="0" smtClean="0"/>
              <a:t>년대 이후 성비의 추이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038" name="Group 118"/>
          <p:cNvGraphicFramePr>
            <a:graphicFrameLocks noGrp="1"/>
          </p:cNvGraphicFramePr>
          <p:nvPr/>
        </p:nvGraphicFramePr>
        <p:xfrm>
          <a:off x="179388" y="981075"/>
          <a:ext cx="8785225" cy="5340672"/>
        </p:xfrm>
        <a:graphic>
          <a:graphicData uri="http://schemas.openxmlformats.org/drawingml/2006/table">
            <a:tbl>
              <a:tblPr/>
              <a:tblGrid>
                <a:gridCol w="1757362"/>
                <a:gridCol w="1757363"/>
                <a:gridCol w="1755775"/>
                <a:gridCol w="1757362"/>
                <a:gridCol w="1757363"/>
              </a:tblGrid>
              <a:tr h="4397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연도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산 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0163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합계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초산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3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1970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109.5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109.3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109.1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1975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112.4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120.0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109.8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110.8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1980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105.3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106.5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106.9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1985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109.4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107.8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129.2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1986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107.3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111.2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151.7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1990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116.6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108.6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117.1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1991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112.5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105.8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112.5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184.1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1992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113.7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106.3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112.5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197.3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1993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115.5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106.5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114.8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210.2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1994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115.3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106.1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114.2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208.4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1995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113.4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105.9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183.5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074" name="Text Box 103"/>
          <p:cNvSpPr txBox="1">
            <a:spLocks noChangeArrowheads="1"/>
          </p:cNvSpPr>
          <p:nvPr/>
        </p:nvSpPr>
        <p:spPr bwMode="auto">
          <a:xfrm>
            <a:off x="250825" y="260350"/>
            <a:ext cx="87137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2000" b="1" dirty="0" smtClean="0"/>
              <a:t>1970</a:t>
            </a:r>
            <a:r>
              <a:rPr lang="ko-KR" altLang="en-US" sz="2000" b="1" dirty="0"/>
              <a:t>년대 이후 성비의 추이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70" name="Group 2"/>
          <p:cNvGraphicFramePr>
            <a:graphicFrameLocks noGrp="1"/>
          </p:cNvGraphicFramePr>
          <p:nvPr/>
        </p:nvGraphicFramePr>
        <p:xfrm>
          <a:off x="539750" y="2205038"/>
          <a:ext cx="8064500" cy="3744914"/>
        </p:xfrm>
        <a:graphic>
          <a:graphicData uri="http://schemas.openxmlformats.org/drawingml/2006/table">
            <a:tbl>
              <a:tblPr/>
              <a:tblGrid>
                <a:gridCol w="1589088"/>
                <a:gridCol w="1619250"/>
                <a:gridCol w="1619250"/>
                <a:gridCol w="1617662"/>
                <a:gridCol w="1619250"/>
              </a:tblGrid>
              <a:tr h="1250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Nation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Seoul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Busan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Daegu</a:t>
                      </a:r>
                      <a:endParaRPr kumimoji="1" lang="en-US" altLang="ko-K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1st</a:t>
                      </a: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한양신명조" charset="-127"/>
                        </a:rPr>
                        <a:t> </a:t>
                      </a: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Child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106.0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106.6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104.0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107.0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2nd</a:t>
                      </a: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한양신명조" charset="-127"/>
                        </a:rPr>
                        <a:t> </a:t>
                      </a: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Child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113.0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110.0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119.0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132.0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3rd</a:t>
                      </a: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한양신명조" charset="-127"/>
                        </a:rPr>
                        <a:t> </a:t>
                      </a: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Child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196.0</a:t>
                      </a:r>
                      <a:endParaRPr kumimoji="1" lang="en-US" altLang="ko-K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203.0</a:t>
                      </a:r>
                      <a:endParaRPr kumimoji="1" lang="en-US" altLang="ko-K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332.0</a:t>
                      </a:r>
                      <a:endParaRPr kumimoji="1" lang="en-US" altLang="ko-K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334.0</a:t>
                      </a:r>
                      <a:endParaRPr kumimoji="1" lang="en-US" altLang="ko-K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4th</a:t>
                      </a: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한양신명조" charset="-127"/>
                        </a:rPr>
                        <a:t> </a:t>
                      </a:r>
                      <a:r>
                        <a:rPr kumimoji="1" lang="en-US" altLang="ko-K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Child</a:t>
                      </a:r>
                      <a:endParaRPr kumimoji="1" lang="en-US" altLang="ko-KR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232.0</a:t>
                      </a:r>
                      <a:endParaRPr kumimoji="1" lang="en-US" altLang="ko-K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245.0</a:t>
                      </a:r>
                      <a:endParaRPr kumimoji="1" lang="en-US" altLang="ko-K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367.0</a:t>
                      </a:r>
                      <a:endParaRPr kumimoji="1" lang="en-US" altLang="ko-K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16256000" algn="l"/>
                        </a:tabLst>
                      </a:pPr>
                      <a:r>
                        <a:rPr kumimoji="1" lang="en-US" altLang="ko-K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</a:rPr>
                        <a:t>443.0</a:t>
                      </a:r>
                      <a:endParaRPr kumimoji="1" lang="en-US" altLang="ko-K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048" name="Rectangle 40"/>
          <p:cNvSpPr>
            <a:spLocks noGrp="1" noChangeArrowheads="1"/>
          </p:cNvSpPr>
          <p:nvPr>
            <p:ph type="body" idx="4294967295"/>
          </p:nvPr>
        </p:nvSpPr>
        <p:spPr>
          <a:xfrm>
            <a:off x="0" y="981075"/>
            <a:ext cx="7929563" cy="4857750"/>
          </a:xfrm>
        </p:spPr>
        <p:txBody>
          <a:bodyPr/>
          <a:lstStyle/>
          <a:p>
            <a:pPr>
              <a:buNone/>
            </a:pPr>
            <a:r>
              <a:rPr lang="en-US" altLang="ko-KR" sz="2800" dirty="0" smtClean="0"/>
              <a:t>  ◦ </a:t>
            </a:r>
            <a:r>
              <a:rPr lang="ko-KR" altLang="en-US" dirty="0" smtClean="0"/>
              <a:t>지역별 </a:t>
            </a:r>
            <a:r>
              <a:rPr lang="ko-KR" altLang="en-US" dirty="0" err="1" smtClean="0"/>
              <a:t>산차에</a:t>
            </a:r>
            <a:r>
              <a:rPr lang="ko-KR" altLang="en-US" dirty="0" smtClean="0"/>
              <a:t> 따른 성비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831" name="Group 39"/>
          <p:cNvGraphicFramePr>
            <a:graphicFrameLocks noGrp="1"/>
          </p:cNvGraphicFramePr>
          <p:nvPr/>
        </p:nvGraphicFramePr>
        <p:xfrm>
          <a:off x="755650" y="1557338"/>
          <a:ext cx="7488238" cy="4464052"/>
        </p:xfrm>
        <a:graphic>
          <a:graphicData uri="http://schemas.openxmlformats.org/drawingml/2006/table">
            <a:tbl>
              <a:tblPr/>
              <a:tblGrid>
                <a:gridCol w="3532188"/>
                <a:gridCol w="2008187"/>
                <a:gridCol w="1947863"/>
              </a:tblGrid>
              <a:tr h="554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 동물</a:t>
                      </a:r>
                      <a:endParaRPr kumimoji="1" lang="ko-KR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한양신명조" charset="-127"/>
                        </a:rPr>
                        <a:t>성비</a:t>
                      </a:r>
                      <a:endParaRPr kumimoji="1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바탕" pitchFamily="18" charset="-127"/>
                        <a:cs typeface="한양신명조" charset="-127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한양신명조" charset="-127"/>
                        </a:rPr>
                        <a:t>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한양신명조" charset="-127"/>
                          <a:cs typeface="ÇÑ¾ç½Å¸íÁ¶"/>
                        </a:rPr>
                        <a:t>Cattle (1874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신명조"/>
                        </a:rPr>
                        <a:t>∼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신명조"/>
                          <a:cs typeface="ÇÑ¾ç½Å¸íÁ¶"/>
                        </a:rPr>
                        <a:t>1973)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신명조"/>
                          <a:cs typeface="ÇÑ¾ç½Å¸íÁ¶"/>
                        </a:rPr>
                        <a:t>91.6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신명조"/>
                        </a:rPr>
                        <a:t>∼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신명조"/>
                          <a:cs typeface="ÇÑ¾ç½Å¸íÁ¶"/>
                        </a:rPr>
                        <a:t>107.3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한양신명조" charset="-127"/>
                        </a:rPr>
                        <a:t>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한양신명조" charset="-127"/>
                          <a:cs typeface="ÇÑ¾ç½Å¸íÁ¶"/>
                        </a:rPr>
                        <a:t>Horse (1874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신명조"/>
                        </a:rPr>
                        <a:t>∼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신명조"/>
                          <a:cs typeface="ÇÑ¾ç½Å¸íÁ¶"/>
                        </a:rPr>
                        <a:t>1975)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신명조"/>
                          <a:cs typeface="ÇÑ¾ç½Å¸íÁ¶"/>
                        </a:rPr>
                        <a:t>96.5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신명조"/>
                        </a:rPr>
                        <a:t>∼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신명조"/>
                          <a:cs typeface="ÇÑ¾ç½Å¸íÁ¶"/>
                        </a:rPr>
                        <a:t>102.6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한양신명조" charset="-127"/>
                        </a:rPr>
                        <a:t>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한양신명조" charset="-127"/>
                          <a:cs typeface="ÇÑ¾ç½Å¸íÁ¶"/>
                        </a:rPr>
                        <a:t>Sheep (1874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신명조"/>
                        </a:rPr>
                        <a:t>∼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신명조"/>
                          <a:cs typeface="ÇÑ¾ç½Å¸íÁ¶"/>
                        </a:rPr>
                        <a:t>1974)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신명조"/>
                          <a:cs typeface="ÇÑ¾ç½Å¸íÁ¶"/>
                        </a:rPr>
                        <a:t>96.0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신명조"/>
                        </a:rPr>
                        <a:t>∼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신명조"/>
                          <a:cs typeface="ÇÑ¾ç½Å¸íÁ¶"/>
                        </a:rPr>
                        <a:t>98.0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한양신명조" charset="-127"/>
                        </a:rPr>
                        <a:t>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한양신명조" charset="-127"/>
                          <a:cs typeface="ÇÑ¾ç½Å¸íÁ¶"/>
                        </a:rPr>
                        <a:t>Swine (1920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신명조"/>
                        </a:rPr>
                        <a:t>∼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신명조"/>
                          <a:cs typeface="ÇÑ¾ç½Å¸íÁ¶"/>
                        </a:rPr>
                        <a:t>1981)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신명조"/>
                          <a:cs typeface="ÇÑ¾ç½Å¸íÁ¶"/>
                        </a:rPr>
                        <a:t>97.2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신명조"/>
                        </a:rPr>
                        <a:t>∼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신명조"/>
                          <a:cs typeface="ÇÑ¾ç½Å¸íÁ¶"/>
                        </a:rPr>
                        <a:t>111.8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한양신명조" charset="-127"/>
                        </a:rPr>
                        <a:t>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한양신명조" charset="-127"/>
                          <a:cs typeface="ÇÑ¾ç½Å¸íÁ¶"/>
                        </a:rPr>
                        <a:t>Dog (1874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신명조"/>
                        </a:rPr>
                        <a:t>∼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신명조"/>
                          <a:cs typeface="ÇÑ¾ç½Å¸íÁ¶"/>
                        </a:rPr>
                        <a:t>1974)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신명조"/>
                          <a:cs typeface="ÇÑ¾ç½Å¸íÁ¶"/>
                        </a:rPr>
                        <a:t>104.8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신명조"/>
                        </a:rPr>
                        <a:t>∼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신명조"/>
                          <a:cs typeface="ÇÑ¾ç½Å¸íÁ¶"/>
                        </a:rPr>
                        <a:t>124.3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한양신명조" charset="-127"/>
                        </a:rPr>
                        <a:t>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한양신명조" charset="-127"/>
                          <a:cs typeface="ÇÑ¾ç½Å¸íÁ¶"/>
                        </a:rPr>
                        <a:t>Hamster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한양신명조" charset="-127"/>
                          <a:cs typeface="ÇÑ¾ç½Å¸íÁ¶"/>
                        </a:rPr>
                        <a:t>97.0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신명조"/>
                        </a:rPr>
                        <a:t>∼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신명조"/>
                          <a:cs typeface="ÇÑ¾ç½Å¸íÁ¶"/>
                        </a:rPr>
                        <a:t>114.8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한양신명조" charset="-127"/>
                        </a:rPr>
                        <a:t>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한양신명조" charset="-127"/>
                          <a:cs typeface="ÇÑ¾ç½Å¸íÁ¶"/>
                        </a:rPr>
                        <a:t>Mouse (1924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신명조"/>
                        </a:rPr>
                        <a:t>∼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신명조"/>
                          <a:cs typeface="ÇÑ¾ç½Å¸íÁ¶"/>
                        </a:rPr>
                        <a:t>1978)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신명조"/>
                          <a:cs typeface="ÇÑ¾ç½Å¸íÁ¶"/>
                        </a:rPr>
                        <a:t>83.0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바탕" pitchFamily="18" charset="-127"/>
                          <a:cs typeface="신명조"/>
                        </a:rPr>
                        <a:t>∼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바탕" pitchFamily="18" charset="-127"/>
                          <a:ea typeface="신명조"/>
                          <a:cs typeface="ÇÑ¾ç½Å¸íÁ¶"/>
                        </a:rPr>
                        <a:t>100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068" name="Rectangle 38"/>
          <p:cNvSpPr>
            <a:spLocks noGrp="1" noChangeArrowheads="1"/>
          </p:cNvSpPr>
          <p:nvPr>
            <p:ph type="body" idx="4294967295"/>
          </p:nvPr>
        </p:nvSpPr>
        <p:spPr>
          <a:xfrm>
            <a:off x="0" y="571500"/>
            <a:ext cx="7929563" cy="4857750"/>
          </a:xfrm>
        </p:spPr>
        <p:txBody>
          <a:bodyPr/>
          <a:lstStyle/>
          <a:p>
            <a:pPr>
              <a:buNone/>
            </a:pPr>
            <a:r>
              <a:rPr lang="en-US" altLang="ko-KR" sz="2800" dirty="0" smtClean="0"/>
              <a:t>◦  </a:t>
            </a:r>
            <a:r>
              <a:rPr lang="ko-KR" altLang="en-US" dirty="0" smtClean="0"/>
              <a:t>동물의 성비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684213" y="1638300"/>
            <a:ext cx="7777162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endParaRPr lang="en-US" altLang="ko-KR" sz="2400"/>
          </a:p>
          <a:p>
            <a:pPr>
              <a:lnSpc>
                <a:spcPct val="120000"/>
              </a:lnSpc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r>
              <a:rPr lang="en-US" altLang="ko-KR" sz="2400"/>
              <a:t>  - </a:t>
            </a:r>
            <a:r>
              <a:rPr lang="ko-KR" altLang="en-US" sz="2400"/>
              <a:t>아리스토텔레스</a:t>
            </a:r>
            <a:r>
              <a:rPr lang="en-US" altLang="ko-KR" sz="2400"/>
              <a:t>(B.C. 384∼322)</a:t>
            </a:r>
          </a:p>
          <a:p>
            <a:pPr>
              <a:lnSpc>
                <a:spcPct val="120000"/>
              </a:lnSpc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r>
              <a:rPr lang="en-US" altLang="ko-KR" sz="2400"/>
              <a:t>   ① </a:t>
            </a:r>
            <a:r>
              <a:rPr lang="ko-KR" altLang="en-US" sz="2400"/>
              <a:t>저체온 → 女</a:t>
            </a:r>
          </a:p>
          <a:p>
            <a:pPr>
              <a:lnSpc>
                <a:spcPct val="120000"/>
              </a:lnSpc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r>
              <a:rPr lang="ko-KR" altLang="en-US" sz="2400"/>
              <a:t>       즉</a:t>
            </a:r>
            <a:r>
              <a:rPr lang="en-US" altLang="ko-KR" sz="2400"/>
              <a:t>, </a:t>
            </a:r>
            <a:r>
              <a:rPr lang="ko-KR" altLang="en-US" sz="2400"/>
              <a:t>아주 젊거나 아주 늙은 부모→ 女</a:t>
            </a:r>
          </a:p>
          <a:p>
            <a:pPr>
              <a:lnSpc>
                <a:spcPct val="120000"/>
              </a:lnSpc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r>
              <a:rPr lang="ko-KR" altLang="en-US" sz="2400"/>
              <a:t>       장년의 부모 → 男</a:t>
            </a:r>
          </a:p>
          <a:p>
            <a:pPr>
              <a:lnSpc>
                <a:spcPct val="120000"/>
              </a:lnSpc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r>
              <a:rPr lang="ko-KR" altLang="en-US" sz="2400"/>
              <a:t>   ② 北風</a:t>
            </a:r>
            <a:r>
              <a:rPr lang="en-US" altLang="ko-KR" sz="2400"/>
              <a:t>(</a:t>
            </a:r>
            <a:r>
              <a:rPr lang="ko-KR" altLang="en-US" sz="2400"/>
              <a:t>겨울</a:t>
            </a:r>
            <a:r>
              <a:rPr lang="en-US" altLang="ko-KR" sz="2400"/>
              <a:t>) →</a:t>
            </a:r>
            <a:r>
              <a:rPr lang="ko-KR" altLang="en-US" sz="2400"/>
              <a:t>男</a:t>
            </a:r>
            <a:r>
              <a:rPr lang="en-US" altLang="ko-KR" sz="2400"/>
              <a:t>: </a:t>
            </a:r>
            <a:r>
              <a:rPr lang="ko-KR" altLang="en-US" sz="2400"/>
              <a:t>체온을 높게하려고 한다</a:t>
            </a:r>
            <a:r>
              <a:rPr lang="en-US" altLang="ko-KR" sz="2400"/>
              <a:t>.</a:t>
            </a:r>
          </a:p>
          <a:p>
            <a:pPr>
              <a:lnSpc>
                <a:spcPct val="120000"/>
              </a:lnSpc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r>
              <a:rPr lang="en-US" altLang="ko-KR" sz="2400"/>
              <a:t>       </a:t>
            </a:r>
            <a:r>
              <a:rPr lang="ko-KR" altLang="en-US" sz="2400"/>
              <a:t>南風 → 女</a:t>
            </a:r>
          </a:p>
          <a:p>
            <a:pPr>
              <a:lnSpc>
                <a:spcPct val="120000"/>
              </a:lnSpc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r>
              <a:rPr lang="ko-KR" altLang="en-US" sz="2400"/>
              <a:t> 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idx="1"/>
          </p:nvPr>
        </p:nvSpPr>
        <p:spPr>
          <a:xfrm>
            <a:off x="357158" y="1500174"/>
            <a:ext cx="8229600" cy="4525962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buFontTx/>
              <a:buNone/>
            </a:pPr>
            <a:r>
              <a:rPr lang="en-US" altLang="ko-KR" sz="3800" dirty="0" smtClean="0"/>
              <a:t>⊙ </a:t>
            </a:r>
            <a:r>
              <a:rPr lang="ko-KR" altLang="en-US" sz="3800" dirty="0" smtClean="0"/>
              <a:t>그리스의 </a:t>
            </a:r>
            <a:r>
              <a:rPr lang="ko-KR" altLang="en-US" sz="3800" dirty="0" smtClean="0"/>
              <a:t>속설</a:t>
            </a:r>
            <a:endParaRPr lang="en-US" altLang="ko-KR" sz="3800" dirty="0" smtClean="0"/>
          </a:p>
          <a:p>
            <a:pPr eaLnBrk="1" hangingPunct="1">
              <a:buFontTx/>
              <a:buNone/>
            </a:pPr>
            <a:endParaRPr lang="en-US" altLang="ko-KR" sz="3600" dirty="0" smtClean="0"/>
          </a:p>
          <a:p>
            <a:pPr eaLnBrk="1" hangingPunct="1">
              <a:buFontTx/>
              <a:buNone/>
            </a:pPr>
            <a:endParaRPr lang="en-US" altLang="ko-KR" sz="3600" dirty="0" smtClean="0"/>
          </a:p>
          <a:p>
            <a:pPr eaLnBrk="1" hangingPunct="1">
              <a:buFontTx/>
              <a:buNone/>
            </a:pPr>
            <a:endParaRPr lang="en-US" altLang="ko-KR" sz="3600" dirty="0" smtClean="0"/>
          </a:p>
          <a:p>
            <a:pPr eaLnBrk="1" hangingPunct="1">
              <a:buFontTx/>
              <a:buNone/>
            </a:pPr>
            <a:endParaRPr lang="en-US" altLang="ko-KR" sz="3200" dirty="0" smtClean="0"/>
          </a:p>
          <a:p>
            <a:pPr eaLnBrk="1" hangingPunct="1">
              <a:buFontTx/>
              <a:buNone/>
            </a:pPr>
            <a:endParaRPr lang="en-US" altLang="ko-KR" sz="3200" dirty="0" smtClean="0"/>
          </a:p>
          <a:p>
            <a:pPr eaLnBrk="1" hangingPunct="1">
              <a:buFontTx/>
              <a:buNone/>
            </a:pPr>
            <a:endParaRPr lang="en-US" altLang="ko-KR" sz="3200" dirty="0" smtClean="0"/>
          </a:p>
          <a:p>
            <a:pPr eaLnBrk="1" hangingPunct="1">
              <a:buFontTx/>
              <a:buNone/>
            </a:pPr>
            <a:r>
              <a:rPr lang="en-US" altLang="ko-KR" sz="3200" dirty="0" smtClean="0"/>
              <a:t>    </a:t>
            </a:r>
          </a:p>
          <a:p>
            <a:pPr eaLnBrk="1" hangingPunct="1">
              <a:buFontTx/>
              <a:buNone/>
            </a:pPr>
            <a:endParaRPr lang="en-US" altLang="ko-KR" sz="3200" dirty="0" smtClean="0"/>
          </a:p>
          <a:p>
            <a:pPr eaLnBrk="1" hangingPunct="1">
              <a:buFontTx/>
              <a:buNone/>
            </a:pPr>
            <a:endParaRPr lang="en-US" altLang="ko-KR" sz="2800" dirty="0" smtClean="0"/>
          </a:p>
          <a:p>
            <a:pPr eaLnBrk="1" hangingPunct="1">
              <a:buFontTx/>
              <a:buNone/>
            </a:pPr>
            <a:r>
              <a:rPr lang="en-US" altLang="ko-KR" sz="2800" dirty="0" smtClean="0"/>
              <a:t> </a:t>
            </a:r>
            <a:endParaRPr lang="ko-KR" altLang="en-US" sz="2800" dirty="0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8229600" cy="1143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ko-KR" sz="3600" dirty="0" smtClean="0">
                <a:solidFill>
                  <a:schemeClr val="tx1"/>
                </a:solidFill>
                <a:effectLst/>
              </a:rPr>
              <a:t>3. </a:t>
            </a:r>
            <a:r>
              <a:rPr lang="ko-KR" altLang="en-US" sz="3600" dirty="0" smtClean="0">
                <a:solidFill>
                  <a:schemeClr val="tx1"/>
                </a:solidFill>
                <a:effectLst/>
              </a:rPr>
              <a:t>성비에 관한 속설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42844" y="1571612"/>
            <a:ext cx="8858312" cy="4737113"/>
          </a:xfrm>
        </p:spPr>
        <p:txBody>
          <a:bodyPr/>
          <a:lstStyle/>
          <a:p>
            <a:pPr marL="514350" indent="-514350" eaLnBrk="1" hangingPunct="1">
              <a:buNone/>
            </a:pPr>
            <a:r>
              <a:rPr lang="en-US" altLang="ko-KR" sz="2800" b="1" dirty="0" smtClean="0"/>
              <a:t>1.  </a:t>
            </a:r>
            <a:r>
              <a:rPr lang="ko-KR" altLang="en-US" sz="2800" b="1" dirty="0" err="1" smtClean="0"/>
              <a:t>성행동</a:t>
            </a:r>
            <a:r>
              <a:rPr lang="en-US" altLang="ko-KR" sz="2800" b="1" dirty="0" smtClean="0"/>
              <a:t>(sex behaviors)</a:t>
            </a:r>
            <a:r>
              <a:rPr lang="en-US" altLang="ko-KR" sz="2800" dirty="0" smtClean="0"/>
              <a:t>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종족유지의 목적을 달성하기 위한</a:t>
            </a:r>
            <a:endParaRPr lang="en-US" altLang="ko-KR" sz="2000" dirty="0" smtClean="0"/>
          </a:p>
          <a:p>
            <a:pPr marL="457200" indent="-457200" eaLnBrk="1" hangingPunct="1">
              <a:buNone/>
            </a:pPr>
            <a:r>
              <a:rPr lang="en-US" altLang="ko-KR" sz="2000" dirty="0" smtClean="0"/>
              <a:t>                                                       </a:t>
            </a:r>
            <a:r>
              <a:rPr lang="ko-KR" altLang="en-US" sz="2000" dirty="0" smtClean="0"/>
              <a:t> 여러 가지 성 행동</a:t>
            </a:r>
          </a:p>
          <a:p>
            <a:pPr marL="400050" indent="-400050" eaLnBrk="1" hangingPunct="1">
              <a:buFont typeface="Wingdings" pitchFamily="2" charset="2"/>
              <a:buNone/>
            </a:pPr>
            <a:endParaRPr lang="ko-KR" altLang="en-US" sz="2000" dirty="0" smtClean="0"/>
          </a:p>
          <a:p>
            <a:pPr marL="400050" indent="-400050">
              <a:lnSpc>
                <a:spcPct val="90000"/>
              </a:lnSpc>
              <a:buNone/>
            </a:pPr>
            <a:r>
              <a:rPr lang="en-US" altLang="ko-KR" sz="2800" dirty="0" smtClean="0"/>
              <a:t>◦   puberty(</a:t>
            </a:r>
            <a:r>
              <a:rPr lang="ko-KR" altLang="en-US" sz="2800" dirty="0" err="1" smtClean="0"/>
              <a:t>성성숙</a:t>
            </a:r>
            <a:r>
              <a:rPr lang="en-US" altLang="ko-KR" sz="2800" dirty="0" smtClean="0"/>
              <a:t>):  </a:t>
            </a:r>
            <a:r>
              <a:rPr lang="ko-KR" altLang="en-US" sz="2000" dirty="0" smtClean="0"/>
              <a:t>성적기능이 시작되는 연령에 도달하는 시기</a:t>
            </a:r>
          </a:p>
          <a:p>
            <a:pPr marL="400050" indent="-400050" eaLnBrk="1" hangingPunct="1">
              <a:lnSpc>
                <a:spcPct val="90000"/>
              </a:lnSpc>
              <a:buFontTx/>
              <a:buNone/>
            </a:pPr>
            <a:endParaRPr lang="ko-KR" altLang="en-US" sz="2000" dirty="0" smtClean="0"/>
          </a:p>
          <a:p>
            <a:pPr marL="400050" indent="-400050" eaLnBrk="1" hangingPunct="1">
              <a:lnSpc>
                <a:spcPct val="90000"/>
              </a:lnSpc>
              <a:buFontTx/>
              <a:buNone/>
            </a:pPr>
            <a:r>
              <a:rPr lang="ko-KR" altLang="en-US" sz="2000" dirty="0" smtClean="0"/>
              <a:t>                 수컷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정소 </a:t>
            </a:r>
            <a:r>
              <a:rPr lang="en-US" altLang="ko-KR" sz="2000" dirty="0" smtClean="0"/>
              <a:t>- </a:t>
            </a:r>
            <a:r>
              <a:rPr lang="ko-KR" altLang="en-US" sz="2000" dirty="0" smtClean="0"/>
              <a:t>정자생산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제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차적 성징 발현</a:t>
            </a:r>
            <a:r>
              <a:rPr lang="en-US" altLang="ko-KR" sz="2000" dirty="0" smtClean="0"/>
              <a:t>)-</a:t>
            </a:r>
            <a:r>
              <a:rPr lang="ko-KR" altLang="en-US" sz="2000" dirty="0" smtClean="0"/>
              <a:t>신경질적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호쟁성</a:t>
            </a:r>
            <a:r>
              <a:rPr lang="en-US" altLang="ko-KR" sz="2000" dirty="0" smtClean="0"/>
              <a:t>,  </a:t>
            </a:r>
          </a:p>
          <a:p>
            <a:pPr marL="400050" indent="-400050" eaLnBrk="1" hangingPunct="1">
              <a:lnSpc>
                <a:spcPct val="90000"/>
              </a:lnSpc>
              <a:buFontTx/>
              <a:buNone/>
            </a:pPr>
            <a:r>
              <a:rPr lang="en-US" altLang="ko-KR" sz="2000" dirty="0" smtClean="0"/>
              <a:t>                                     </a:t>
            </a:r>
            <a:r>
              <a:rPr lang="ko-KR" altLang="en-US" sz="2000" dirty="0" smtClean="0"/>
              <a:t>앞몸과 어깨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뿔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볏  </a:t>
            </a:r>
            <a:endParaRPr lang="en-US" altLang="ko-KR" sz="2000" dirty="0" smtClean="0"/>
          </a:p>
          <a:p>
            <a:pPr marL="400050" indent="-400050" eaLnBrk="1" hangingPunct="1">
              <a:lnSpc>
                <a:spcPct val="90000"/>
              </a:lnSpc>
              <a:buFontTx/>
              <a:buNone/>
            </a:pPr>
            <a:r>
              <a:rPr lang="ko-KR" altLang="en-US" sz="2000" dirty="0" smtClean="0"/>
              <a:t>        </a:t>
            </a:r>
          </a:p>
          <a:p>
            <a:pPr marL="400050" indent="-400050" eaLnBrk="1" hangingPunct="1">
              <a:lnSpc>
                <a:spcPct val="90000"/>
              </a:lnSpc>
              <a:buFontTx/>
              <a:buNone/>
            </a:pPr>
            <a:r>
              <a:rPr lang="ko-KR" altLang="en-US" sz="2000" dirty="0" smtClean="0"/>
              <a:t>                 암컷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난소 </a:t>
            </a:r>
            <a:r>
              <a:rPr lang="en-US" altLang="ko-KR" sz="2000" dirty="0" smtClean="0"/>
              <a:t>- </a:t>
            </a:r>
            <a:r>
              <a:rPr lang="ko-KR" altLang="en-US" sz="2000" dirty="0" smtClean="0"/>
              <a:t>난자생산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제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차적 성징 발현</a:t>
            </a:r>
            <a:r>
              <a:rPr lang="en-US" altLang="ko-KR" sz="2000" dirty="0" smtClean="0"/>
              <a:t>)-</a:t>
            </a:r>
            <a:r>
              <a:rPr lang="ko-KR" altLang="en-US" sz="2000" dirty="0" smtClean="0"/>
              <a:t>유방 大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배란 </a:t>
            </a:r>
          </a:p>
          <a:p>
            <a:pPr marL="400050" indent="-400050" eaLnBrk="1" hangingPunct="1">
              <a:lnSpc>
                <a:spcPct val="90000"/>
              </a:lnSpc>
              <a:buFontTx/>
              <a:buNone/>
            </a:pPr>
            <a:r>
              <a:rPr lang="ko-KR" altLang="en-US" sz="2000" dirty="0" smtClean="0"/>
              <a:t>                                     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발정</a:t>
            </a:r>
            <a:r>
              <a:rPr lang="en-US" altLang="ko-KR" sz="2000" dirty="0" smtClean="0"/>
              <a:t>, </a:t>
            </a:r>
            <a:r>
              <a:rPr lang="en-US" altLang="ko-KR" sz="2000" dirty="0" err="1" smtClean="0"/>
              <a:t>Mens</a:t>
            </a:r>
            <a:r>
              <a:rPr lang="en-US" altLang="ko-KR" sz="2000" dirty="0" smtClean="0"/>
              <a:t>)</a:t>
            </a:r>
          </a:p>
          <a:p>
            <a:pPr marL="400050" indent="-400050" eaLnBrk="1" hangingPunct="1">
              <a:lnSpc>
                <a:spcPct val="90000"/>
              </a:lnSpc>
              <a:buFontTx/>
              <a:buNone/>
            </a:pPr>
            <a:r>
              <a:rPr lang="en-US" altLang="ko-KR" sz="2000" dirty="0" smtClean="0"/>
              <a:t>    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0"/>
            <a:ext cx="8229600" cy="1143000"/>
          </a:xfrm>
        </p:spPr>
        <p:txBody>
          <a:bodyPr/>
          <a:lstStyle/>
          <a:p>
            <a:r>
              <a:rPr lang="en-US" altLang="ko-KR" sz="3600" dirty="0" smtClean="0"/>
              <a:t>1.  </a:t>
            </a:r>
            <a:r>
              <a:rPr lang="ko-KR" altLang="en-US" sz="3600" dirty="0" err="1" smtClean="0"/>
              <a:t>성행동</a:t>
            </a:r>
            <a:r>
              <a:rPr lang="en-US" altLang="ko-KR" sz="3600" dirty="0" smtClean="0"/>
              <a:t>(sex behaviors)</a:t>
            </a:r>
            <a:endParaRPr lang="en-US" altLang="ko-KR" sz="3600" b="0" dirty="0" smtClean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20713"/>
            <a:ext cx="8229600" cy="58324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ko-KR" sz="2400" dirty="0" smtClean="0"/>
              <a:t> - </a:t>
            </a:r>
            <a:r>
              <a:rPr lang="ko-KR" altLang="en-US" sz="2400" dirty="0" smtClean="0"/>
              <a:t>유태율법</a:t>
            </a:r>
          </a:p>
          <a:p>
            <a:pPr eaLnBrk="1" hangingPunct="1">
              <a:buFontTx/>
              <a:buNone/>
            </a:pPr>
            <a:r>
              <a:rPr lang="ko-KR" altLang="en-US" sz="2400" dirty="0" smtClean="0"/>
              <a:t>     신혼의 잠자리를 </a:t>
            </a:r>
            <a:r>
              <a:rPr lang="ko-KR" altLang="en-US" sz="2400" dirty="0" err="1" smtClean="0"/>
              <a:t>南北向</a:t>
            </a:r>
            <a:r>
              <a:rPr lang="ko-KR" altLang="en-US" sz="2400" dirty="0" smtClean="0"/>
              <a:t> → 男</a:t>
            </a:r>
          </a:p>
          <a:p>
            <a:pPr eaLnBrk="1" hangingPunct="1">
              <a:buFontTx/>
              <a:buNone/>
            </a:pPr>
            <a:endParaRPr lang="ko-KR" altLang="en-US" sz="2400" dirty="0" smtClean="0"/>
          </a:p>
          <a:p>
            <a:pPr eaLnBrk="1" hangingPunct="1">
              <a:buFontTx/>
              <a:buNone/>
            </a:pPr>
            <a:r>
              <a:rPr lang="ko-KR" altLang="en-US" sz="2400" dirty="0" smtClean="0"/>
              <a:t> </a:t>
            </a:r>
            <a:r>
              <a:rPr lang="en-US" altLang="ko-KR" sz="2400" dirty="0" smtClean="0"/>
              <a:t>- </a:t>
            </a:r>
            <a:r>
              <a:rPr lang="ko-KR" altLang="en-US" sz="2400" dirty="0" err="1" smtClean="0"/>
              <a:t>디모크리투스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(B.C. 470∼370) : </a:t>
            </a:r>
            <a:r>
              <a:rPr lang="ko-KR" altLang="en-US" sz="2400" dirty="0" err="1" smtClean="0"/>
              <a:t>세력설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동서양에 공통</a:t>
            </a:r>
            <a:r>
              <a:rPr lang="en-US" altLang="ko-KR" sz="2400" dirty="0" smtClean="0"/>
              <a:t>)</a:t>
            </a:r>
          </a:p>
          <a:p>
            <a:pPr eaLnBrk="1" hangingPunct="1">
              <a:buFontTx/>
              <a:buNone/>
            </a:pPr>
            <a:r>
              <a:rPr lang="en-US" altLang="ko-KR" sz="2400" dirty="0" smtClean="0"/>
              <a:t>          </a:t>
            </a:r>
            <a:r>
              <a:rPr lang="ko-KR" altLang="en-US" sz="2400" dirty="0" smtClean="0"/>
              <a:t>정력이 父가 强 → 女</a:t>
            </a:r>
          </a:p>
          <a:p>
            <a:pPr eaLnBrk="1" hangingPunct="1">
              <a:buFontTx/>
              <a:buNone/>
            </a:pPr>
            <a:r>
              <a:rPr lang="ko-KR" altLang="en-US" sz="2400" dirty="0" smtClean="0"/>
              <a:t>                     母가 强 → 男</a:t>
            </a:r>
          </a:p>
          <a:p>
            <a:pPr eaLnBrk="1" hangingPunct="1">
              <a:buFontTx/>
              <a:buNone/>
            </a:pPr>
            <a:r>
              <a:rPr lang="ko-KR" altLang="en-US" sz="2400" dirty="0" smtClean="0"/>
              <a:t>          신혼초반 → 女 </a:t>
            </a:r>
          </a:p>
          <a:p>
            <a:pPr eaLnBrk="1" hangingPunct="1">
              <a:buFontTx/>
              <a:buNone/>
            </a:pPr>
            <a:r>
              <a:rPr lang="ko-KR" altLang="en-US" sz="2400" dirty="0" smtClean="0"/>
              <a:t>          결혼후반 → 男</a:t>
            </a:r>
            <a:r>
              <a:rPr lang="en-US" altLang="ko-KR" sz="2400" dirty="0" smtClean="0"/>
              <a:t>(</a:t>
            </a:r>
            <a:r>
              <a:rPr lang="ko-KR" altLang="en-US" sz="2400" dirty="0" err="1" smtClean="0"/>
              <a:t>女性이</a:t>
            </a:r>
            <a:r>
              <a:rPr lang="ko-KR" altLang="en-US" sz="2400" dirty="0" smtClean="0"/>
              <a:t> 성적으로 强하게 된다</a:t>
            </a:r>
            <a:r>
              <a:rPr lang="en-US" altLang="ko-KR" sz="2400" dirty="0" smtClean="0"/>
              <a:t>.)</a:t>
            </a:r>
          </a:p>
          <a:p>
            <a:pPr eaLnBrk="1" hangingPunct="1">
              <a:buFontTx/>
              <a:buNone/>
            </a:pPr>
            <a:endParaRPr lang="en-US" altLang="ko-KR" sz="2400" dirty="0" smtClean="0"/>
          </a:p>
          <a:p>
            <a:pPr eaLnBrk="1" hangingPunct="1">
              <a:buFontTx/>
              <a:buNone/>
            </a:pPr>
            <a:r>
              <a:rPr lang="en-US" altLang="ko-KR" sz="2400" dirty="0" smtClean="0"/>
              <a:t>※ </a:t>
            </a:r>
            <a:r>
              <a:rPr lang="ko-KR" altLang="en-US" sz="2400" dirty="0" smtClean="0"/>
              <a:t>아프리카의 부족전쟁</a:t>
            </a:r>
            <a:r>
              <a:rPr lang="en-US" altLang="ko-KR" sz="2400" dirty="0" smtClean="0"/>
              <a:t>(Warren, 1940) </a:t>
            </a:r>
          </a:p>
          <a:p>
            <a:pPr eaLnBrk="1" hangingPunct="1">
              <a:buFontTx/>
              <a:buNone/>
            </a:pPr>
            <a:r>
              <a:rPr lang="en-US" altLang="ko-KR" sz="2400" dirty="0" smtClean="0"/>
              <a:t>        </a:t>
            </a:r>
            <a:r>
              <a:rPr lang="ko-KR" altLang="en-US" sz="2400" dirty="0" smtClean="0"/>
              <a:t>포로가 된 女</a:t>
            </a:r>
            <a:r>
              <a:rPr lang="en-US" altLang="ko-KR" sz="2400" dirty="0" smtClean="0"/>
              <a:t>(orgasm</a:t>
            </a:r>
            <a:r>
              <a:rPr lang="ko-KR" altLang="en-US" sz="2400" dirty="0" smtClean="0"/>
              <a:t>에 도달하지 못했다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의 성비</a:t>
            </a:r>
          </a:p>
          <a:p>
            <a:pPr eaLnBrk="1" hangingPunct="1">
              <a:buFontTx/>
              <a:buNone/>
            </a:pPr>
            <a:r>
              <a:rPr lang="ko-KR" altLang="en-US" sz="2400" dirty="0" smtClean="0"/>
              <a:t>                                          </a:t>
            </a:r>
            <a:r>
              <a:rPr lang="en-US" altLang="ko-KR" sz="2400" dirty="0" smtClean="0"/>
              <a:t>: 79(</a:t>
            </a:r>
            <a:r>
              <a:rPr lang="ko-KR" altLang="en-US" sz="2400" dirty="0" smtClean="0"/>
              <a:t>男</a:t>
            </a:r>
            <a:r>
              <a:rPr lang="en-US" altLang="ko-KR" sz="2400" dirty="0" smtClean="0"/>
              <a:t>) : 403(</a:t>
            </a:r>
            <a:r>
              <a:rPr lang="ko-KR" altLang="en-US" sz="2400" dirty="0" smtClean="0"/>
              <a:t>女</a:t>
            </a:r>
            <a:r>
              <a:rPr lang="en-US" altLang="ko-KR" sz="2400" dirty="0" smtClean="0"/>
              <a:t>), 19.6 </a:t>
            </a:r>
          </a:p>
          <a:p>
            <a:pPr eaLnBrk="1" hangingPunct="1"/>
            <a:r>
              <a:rPr lang="en-US" altLang="ko-KR" sz="2400" dirty="0" smtClean="0"/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8964613" cy="6858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ko-KR" sz="36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ko-KR" sz="3600" b="1" dirty="0" smtClean="0"/>
              <a:t>⊙ </a:t>
            </a:r>
            <a:r>
              <a:rPr lang="ko-KR" altLang="en-US" sz="3600" b="1" dirty="0" smtClean="0"/>
              <a:t>서양의 속설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ko-KR" altLang="en-US" sz="8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ko-KR" altLang="en-US" sz="2400" dirty="0" smtClean="0"/>
              <a:t> </a:t>
            </a:r>
            <a:endParaRPr lang="en-US" altLang="ko-KR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ko-KR" sz="2400" dirty="0" smtClean="0"/>
              <a:t>(1) Warren(1940)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ko-KR" sz="2400" dirty="0" smtClean="0"/>
              <a:t>     </a:t>
            </a:r>
            <a:r>
              <a:rPr lang="ko-KR" altLang="en-US" sz="2400" dirty="0" smtClean="0"/>
              <a:t>女→ </a:t>
            </a:r>
            <a:r>
              <a:rPr lang="en-US" altLang="ko-KR" sz="2400" dirty="0" smtClean="0"/>
              <a:t>orgasm → </a:t>
            </a:r>
            <a:r>
              <a:rPr lang="ko-KR" altLang="en-US" sz="2400" dirty="0" smtClean="0"/>
              <a:t>자궁경선의 분비물 ↑→ 질이 </a:t>
            </a:r>
            <a:r>
              <a:rPr lang="en-US" altLang="ko-KR" sz="2400" dirty="0" smtClean="0"/>
              <a:t>alkali </a:t>
            </a:r>
            <a:r>
              <a:rPr lang="ko-KR" altLang="en-US" sz="2400" dirty="0" smtClean="0"/>
              <a:t>성→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ko-KR" altLang="en-US" sz="2400" dirty="0" smtClean="0"/>
              <a:t>                                                            </a:t>
            </a:r>
            <a:r>
              <a:rPr lang="en-US" altLang="ko-KR" sz="2400" dirty="0" smtClean="0"/>
              <a:t>Y </a:t>
            </a:r>
            <a:r>
              <a:rPr lang="ko-KR" altLang="en-US" sz="2400" dirty="0" smtClean="0"/>
              <a:t>정자 </a:t>
            </a:r>
            <a:r>
              <a:rPr lang="en-US" altLang="ko-KR" sz="2400" dirty="0" smtClean="0"/>
              <a:t>active → </a:t>
            </a:r>
            <a:r>
              <a:rPr lang="ko-KR" altLang="en-US" sz="2400" dirty="0" smtClean="0"/>
              <a:t>男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ko-KR" altLang="en-US" sz="24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ko-KR" sz="2400" dirty="0" smtClean="0"/>
              <a:t>(2) </a:t>
            </a:r>
            <a:r>
              <a:rPr lang="ko-KR" altLang="en-US" sz="2400" dirty="0" smtClean="0"/>
              <a:t>연령과 子의 성</a:t>
            </a:r>
            <a:r>
              <a:rPr lang="en-US" altLang="ko-KR" sz="2400" dirty="0" smtClean="0"/>
              <a:t>(Warren, 1940)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ko-KR" sz="2400" dirty="0" smtClean="0"/>
              <a:t>    ① </a:t>
            </a:r>
            <a:r>
              <a:rPr lang="ko-KR" altLang="en-US" sz="2400" dirty="0" smtClean="0"/>
              <a:t>나이 많은 父 → 男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ko-KR" altLang="en-US" sz="2400" dirty="0" smtClean="0"/>
              <a:t>        나이 많은 母 → 女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ko-KR" altLang="en-US" sz="24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ko-KR" altLang="en-US" sz="2400" dirty="0" smtClean="0"/>
              <a:t>    ② 양친의 연령의 차이가 많으면</a:t>
            </a:r>
            <a:r>
              <a:rPr lang="en-US" altLang="ko-KR" sz="2400" dirty="0" smtClean="0"/>
              <a:t>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ko-KR" sz="2400" dirty="0" smtClean="0"/>
              <a:t>        </a:t>
            </a:r>
            <a:r>
              <a:rPr lang="ko-KR" altLang="en-US" sz="2400" dirty="0" smtClean="0"/>
              <a:t>나이 적은 쪽과 同一한 性 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젊은 여자와 나이 많은 남자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ko-KR" altLang="en-US" sz="2400" dirty="0" smtClean="0"/>
              <a:t>                                                                            → 女</a:t>
            </a:r>
            <a:r>
              <a:rPr lang="en-US" altLang="ko-KR" sz="2400" dirty="0" smtClean="0"/>
              <a:t>)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ko-KR" altLang="en-US" sz="2400" dirty="0" smtClean="0"/>
              <a:t>        여성은 나이 많아지면 성적 强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젊은 남자와 연상의 여자  </a:t>
            </a:r>
            <a:endParaRPr lang="en-US" altLang="ko-KR" sz="24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ko-KR" sz="2400" dirty="0" smtClean="0"/>
              <a:t>                                                                            </a:t>
            </a:r>
            <a:r>
              <a:rPr lang="ko-KR" altLang="en-US" sz="2400" dirty="0" smtClean="0"/>
              <a:t>→ 男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ko-KR" altLang="en-US" sz="24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ko-KR" altLang="en-US" sz="2400" dirty="0" smtClean="0"/>
              <a:t> </a:t>
            </a:r>
            <a:r>
              <a:rPr lang="en-US" altLang="ko-KR" sz="2400" dirty="0" smtClean="0"/>
              <a:t>※ </a:t>
            </a:r>
            <a:r>
              <a:rPr lang="ko-KR" altLang="en-US" sz="2400" dirty="0" smtClean="0"/>
              <a:t>산토끼의 자궁 → 男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ko-KR" altLang="en-US" sz="2400" dirty="0" smtClean="0"/>
              <a:t> </a:t>
            </a:r>
            <a:r>
              <a:rPr lang="en-US" altLang="ko-KR" sz="2400" dirty="0" smtClean="0"/>
              <a:t>※ </a:t>
            </a:r>
            <a:r>
              <a:rPr lang="ko-KR" altLang="en-US" sz="2400" dirty="0" smtClean="0"/>
              <a:t>자정 이후 성교 → 임신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250825" y="553715"/>
            <a:ext cx="8424863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r>
              <a:rPr lang="en-US" altLang="ko-KR" sz="3600" dirty="0" smtClean="0">
                <a:latin typeface="+mj-ea"/>
                <a:ea typeface="+mj-ea"/>
              </a:rPr>
              <a:t>◦  </a:t>
            </a:r>
            <a:r>
              <a:rPr lang="ko-KR" altLang="en-US" sz="3600" dirty="0" smtClean="0">
                <a:latin typeface="+mj-ea"/>
                <a:ea typeface="+mj-ea"/>
              </a:rPr>
              <a:t>우리나라의 속설</a:t>
            </a:r>
            <a:endParaRPr lang="en-US" altLang="ko-KR" sz="3600" dirty="0" smtClean="0">
              <a:latin typeface="+mj-ea"/>
              <a:ea typeface="+mj-ea"/>
            </a:endParaRPr>
          </a:p>
          <a:p>
            <a:pPr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pPr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r>
              <a:rPr lang="en-US" altLang="ko-KR" sz="2400" dirty="0" smtClean="0"/>
              <a:t>   </a:t>
            </a:r>
          </a:p>
          <a:p>
            <a:pPr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r>
              <a:rPr lang="en-US" altLang="ko-KR" sz="2400" dirty="0" smtClean="0"/>
              <a:t>  ① </a:t>
            </a:r>
            <a:r>
              <a:rPr lang="ko-KR" altLang="en-US" sz="2400" dirty="0"/>
              <a:t>부모의 세는 나이 합이 우</a:t>
            </a:r>
            <a:r>
              <a:rPr lang="en-US" altLang="ko-KR" sz="2400" dirty="0"/>
              <a:t>(</a:t>
            </a:r>
            <a:r>
              <a:rPr lang="ko-KR" altLang="en-US" sz="2400" dirty="0"/>
              <a:t>짝</a:t>
            </a:r>
            <a:r>
              <a:rPr lang="en-US" altLang="ko-KR" sz="2400" dirty="0"/>
              <a:t>)</a:t>
            </a:r>
            <a:r>
              <a:rPr lang="ko-KR" altLang="en-US" sz="2400" dirty="0" smtClean="0"/>
              <a:t>수  </a:t>
            </a:r>
            <a:r>
              <a:rPr lang="ko-KR" altLang="en-US" sz="2400" dirty="0"/>
              <a:t>단오 이전 </a:t>
            </a:r>
            <a:r>
              <a:rPr lang="ko-KR" altLang="en-US" sz="2400" dirty="0" smtClean="0"/>
              <a:t>출산 </a:t>
            </a:r>
            <a:r>
              <a:rPr lang="en-US" altLang="ko-KR" sz="2400" dirty="0" smtClean="0"/>
              <a:t>: </a:t>
            </a:r>
            <a:r>
              <a:rPr lang="ko-KR" altLang="en-US" sz="2400" dirty="0"/>
              <a:t>女</a:t>
            </a:r>
          </a:p>
          <a:p>
            <a:pPr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r>
              <a:rPr lang="ko-KR" altLang="en-US" sz="2400" dirty="0"/>
              <a:t>                                                  </a:t>
            </a:r>
            <a:r>
              <a:rPr lang="ko-KR" altLang="en-US" sz="2400" dirty="0" smtClean="0"/>
              <a:t>  단오 </a:t>
            </a:r>
            <a:r>
              <a:rPr lang="ko-KR" altLang="en-US" sz="2400" dirty="0"/>
              <a:t>이후 </a:t>
            </a:r>
            <a:r>
              <a:rPr lang="ko-KR" altLang="en-US" sz="2400" dirty="0" smtClean="0"/>
              <a:t>출산 </a:t>
            </a:r>
            <a:r>
              <a:rPr lang="en-US" altLang="ko-KR" sz="2400" dirty="0" smtClean="0"/>
              <a:t>: </a:t>
            </a:r>
            <a:r>
              <a:rPr lang="ko-KR" altLang="en-US" sz="2400" dirty="0"/>
              <a:t>男</a:t>
            </a:r>
          </a:p>
          <a:p>
            <a:pPr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r>
              <a:rPr lang="ko-KR" altLang="en-US" sz="2400" dirty="0"/>
              <a:t>      </a:t>
            </a:r>
            <a:r>
              <a:rPr lang="ko-KR" altLang="en-US" sz="2400" dirty="0" smtClean="0"/>
              <a:t>부모의 </a:t>
            </a:r>
            <a:r>
              <a:rPr lang="ko-KR" altLang="en-US" sz="2400" dirty="0"/>
              <a:t>세는 나이 합이 기</a:t>
            </a:r>
            <a:r>
              <a:rPr lang="en-US" altLang="ko-KR" sz="2400" dirty="0"/>
              <a:t>(</a:t>
            </a:r>
            <a:r>
              <a:rPr lang="ko-KR" altLang="en-US" sz="2400" dirty="0"/>
              <a:t>홀</a:t>
            </a:r>
            <a:r>
              <a:rPr lang="en-US" altLang="ko-KR" sz="2400" dirty="0"/>
              <a:t>)</a:t>
            </a:r>
            <a:r>
              <a:rPr lang="ko-KR" altLang="en-US" sz="2400" dirty="0"/>
              <a:t>수 </a:t>
            </a:r>
            <a:r>
              <a:rPr lang="ko-KR" altLang="en-US" sz="2400" dirty="0" smtClean="0"/>
              <a:t> 단오 </a:t>
            </a:r>
            <a:r>
              <a:rPr lang="ko-KR" altLang="en-US" sz="2400" dirty="0"/>
              <a:t>이전 </a:t>
            </a:r>
            <a:r>
              <a:rPr lang="ko-KR" altLang="en-US" sz="2400" dirty="0" smtClean="0"/>
              <a:t>출산 </a:t>
            </a:r>
            <a:r>
              <a:rPr lang="en-US" altLang="ko-KR" sz="2400" dirty="0" smtClean="0"/>
              <a:t>: </a:t>
            </a:r>
            <a:r>
              <a:rPr lang="ko-KR" altLang="en-US" sz="2400" dirty="0"/>
              <a:t>男</a:t>
            </a:r>
          </a:p>
          <a:p>
            <a:pPr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r>
              <a:rPr lang="ko-KR" altLang="en-US" sz="2400" dirty="0"/>
              <a:t>                                          </a:t>
            </a:r>
            <a:r>
              <a:rPr lang="ko-KR" altLang="en-US" sz="2400" dirty="0" smtClean="0"/>
              <a:t>          단오 </a:t>
            </a:r>
            <a:r>
              <a:rPr lang="ko-KR" altLang="en-US" sz="2400" dirty="0"/>
              <a:t>이후 </a:t>
            </a:r>
            <a:r>
              <a:rPr lang="ko-KR" altLang="en-US" sz="2400" dirty="0" smtClean="0"/>
              <a:t>출산 </a:t>
            </a:r>
            <a:r>
              <a:rPr lang="en-US" altLang="ko-KR" sz="2400" dirty="0" smtClean="0"/>
              <a:t>: </a:t>
            </a:r>
            <a:r>
              <a:rPr lang="ko-KR" altLang="en-US" sz="2400" dirty="0"/>
              <a:t>女</a:t>
            </a:r>
          </a:p>
          <a:p>
            <a:pPr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endParaRPr lang="ko-KR" altLang="en-US" sz="2400" dirty="0"/>
          </a:p>
          <a:p>
            <a:pPr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r>
              <a:rPr lang="ko-KR" altLang="en-US" sz="2400" dirty="0"/>
              <a:t>  ② 밤 </a:t>
            </a:r>
            <a:r>
              <a:rPr lang="en-US" altLang="ko-KR" sz="2400" dirty="0"/>
              <a:t>12</a:t>
            </a:r>
            <a:r>
              <a:rPr lang="ko-KR" altLang="en-US" sz="2400" dirty="0"/>
              <a:t>시 이전 </a:t>
            </a:r>
            <a:r>
              <a:rPr lang="en-US" altLang="ko-KR" sz="2400" dirty="0"/>
              <a:t>sex(</a:t>
            </a:r>
            <a:r>
              <a:rPr lang="ko-KR" altLang="en-US" sz="2400" dirty="0"/>
              <a:t>방사</a:t>
            </a:r>
            <a:r>
              <a:rPr lang="en-US" altLang="ko-KR" sz="2400" dirty="0"/>
              <a:t>) : </a:t>
            </a:r>
            <a:r>
              <a:rPr lang="ko-KR" altLang="en-US" sz="2400" dirty="0"/>
              <a:t>女</a:t>
            </a:r>
            <a:r>
              <a:rPr lang="en-US" altLang="ko-KR" sz="2400" dirty="0"/>
              <a:t>,   </a:t>
            </a:r>
            <a:r>
              <a:rPr lang="ko-KR" altLang="en-US" sz="2400" dirty="0"/>
              <a:t>이후 </a:t>
            </a:r>
            <a:r>
              <a:rPr lang="en-US" altLang="ko-KR" sz="2400" dirty="0"/>
              <a:t>: </a:t>
            </a:r>
            <a:r>
              <a:rPr lang="ko-KR" altLang="en-US" sz="2400" dirty="0"/>
              <a:t>男</a:t>
            </a:r>
          </a:p>
          <a:p>
            <a:pPr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endParaRPr lang="ko-KR" altLang="en-US" sz="2400" dirty="0"/>
          </a:p>
          <a:p>
            <a:pPr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r>
              <a:rPr lang="ko-KR" altLang="en-US" sz="2400" dirty="0"/>
              <a:t>  ③ 체위</a:t>
            </a:r>
            <a:r>
              <a:rPr lang="en-US" altLang="ko-KR" sz="2400" dirty="0"/>
              <a:t>, </a:t>
            </a:r>
            <a:r>
              <a:rPr lang="ko-KR" altLang="en-US" sz="2400" dirty="0"/>
              <a:t>용모</a:t>
            </a:r>
            <a:r>
              <a:rPr lang="en-US" altLang="ko-KR" sz="2400" dirty="0"/>
              <a:t>, </a:t>
            </a:r>
            <a:r>
              <a:rPr lang="ko-KR" altLang="en-US" sz="2400" dirty="0"/>
              <a:t>체형과 子의 性</a:t>
            </a:r>
          </a:p>
          <a:p>
            <a:pPr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r>
              <a:rPr lang="ko-KR" altLang="en-US" sz="2400" dirty="0"/>
              <a:t>       </a:t>
            </a:r>
            <a:r>
              <a:rPr lang="en-US" altLang="ko-KR" sz="2400" dirty="0"/>
              <a:t>- </a:t>
            </a:r>
            <a:r>
              <a:rPr lang="ko-KR" altLang="en-US" sz="2400" dirty="0"/>
              <a:t>임산부가 여위면 </a:t>
            </a:r>
            <a:r>
              <a:rPr lang="en-US" altLang="ko-KR" sz="2400" dirty="0"/>
              <a:t>: </a:t>
            </a:r>
            <a:r>
              <a:rPr lang="ko-KR" altLang="en-US" sz="2400" dirty="0"/>
              <a:t>男</a:t>
            </a:r>
            <a:r>
              <a:rPr lang="en-US" altLang="ko-KR" sz="2400" dirty="0"/>
              <a:t>, </a:t>
            </a:r>
            <a:r>
              <a:rPr lang="ko-KR" altLang="en-US" sz="2400" dirty="0"/>
              <a:t>임산부가 풍만</a:t>
            </a:r>
            <a:r>
              <a:rPr lang="en-US" altLang="ko-KR" sz="2400" dirty="0"/>
              <a:t>(</a:t>
            </a:r>
            <a:r>
              <a:rPr lang="ko-KR" altLang="en-US" sz="2400" dirty="0" err="1"/>
              <a:t>뚱뚱</a:t>
            </a:r>
            <a:r>
              <a:rPr lang="en-US" altLang="ko-KR" sz="2400" dirty="0"/>
              <a:t>)</a:t>
            </a:r>
            <a:r>
              <a:rPr lang="ko-KR" altLang="en-US" sz="2400" dirty="0" smtClean="0"/>
              <a:t>하면 </a:t>
            </a:r>
            <a:r>
              <a:rPr lang="en-US" altLang="ko-KR" sz="2400" dirty="0" smtClean="0"/>
              <a:t>: </a:t>
            </a:r>
            <a:r>
              <a:rPr lang="ko-KR" altLang="en-US" sz="2400" dirty="0"/>
              <a:t>女</a:t>
            </a:r>
          </a:p>
          <a:p>
            <a:pPr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r>
              <a:rPr lang="ko-KR" altLang="en-US" sz="2400" dirty="0"/>
              <a:t>       </a:t>
            </a:r>
            <a:r>
              <a:rPr lang="en-US" altLang="ko-KR" sz="2400" dirty="0"/>
              <a:t>- </a:t>
            </a:r>
            <a:r>
              <a:rPr lang="ko-KR" altLang="en-US" sz="2400" dirty="0" err="1"/>
              <a:t>女子가</a:t>
            </a:r>
            <a:r>
              <a:rPr lang="ko-KR" altLang="en-US" sz="2400" dirty="0"/>
              <a:t> </a:t>
            </a:r>
            <a:r>
              <a:rPr lang="ko-KR" altLang="en-US" sz="2400" dirty="0" err="1"/>
              <a:t>左下右上의</a:t>
            </a:r>
            <a:r>
              <a:rPr lang="ko-KR" altLang="en-US" sz="2400" dirty="0"/>
              <a:t> 체위 </a:t>
            </a:r>
            <a:r>
              <a:rPr lang="en-US" altLang="ko-KR" sz="2400" dirty="0"/>
              <a:t>: </a:t>
            </a:r>
            <a:r>
              <a:rPr lang="ko-KR" altLang="en-US" sz="2400" dirty="0"/>
              <a:t>男</a:t>
            </a:r>
            <a:r>
              <a:rPr lang="en-US" altLang="ko-KR" sz="2400" dirty="0"/>
              <a:t>,  </a:t>
            </a:r>
            <a:r>
              <a:rPr lang="ko-KR" altLang="en-US" sz="2400" dirty="0" err="1"/>
              <a:t>左上右下의</a:t>
            </a:r>
            <a:r>
              <a:rPr lang="ko-KR" altLang="en-US" sz="2400" dirty="0"/>
              <a:t> 체위 </a:t>
            </a:r>
            <a:r>
              <a:rPr lang="en-US" altLang="ko-KR" sz="2400" dirty="0"/>
              <a:t>: </a:t>
            </a:r>
            <a:r>
              <a:rPr lang="ko-KR" altLang="en-US" sz="2400" dirty="0"/>
              <a:t>女</a:t>
            </a:r>
          </a:p>
          <a:p>
            <a:pPr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endParaRPr lang="ko-KR" altLang="en-US" sz="2400" dirty="0"/>
          </a:p>
          <a:p>
            <a:pPr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r>
              <a:rPr lang="ko-KR" altLang="en-US" sz="2400" dirty="0"/>
              <a:t>  </a:t>
            </a:r>
            <a:endParaRPr lang="ko-KR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286544"/>
          </a:xfrm>
        </p:spPr>
        <p:txBody>
          <a:bodyPr>
            <a:normAutofit/>
          </a:bodyPr>
          <a:lstStyle/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endParaRPr lang="en-US" altLang="ko-KR" dirty="0" smtClean="0"/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r>
              <a:rPr lang="ko-KR" altLang="en-US" dirty="0" smtClean="0"/>
              <a:t>④ 동의보감</a:t>
            </a:r>
            <a:r>
              <a:rPr lang="en-US" altLang="ko-KR" dirty="0" smtClean="0"/>
              <a:t>(</a:t>
            </a:r>
            <a:r>
              <a:rPr lang="ko-KR" altLang="en-US" dirty="0" smtClean="0"/>
              <a:t>허준</a:t>
            </a:r>
            <a:r>
              <a:rPr lang="en-US" altLang="ko-KR" dirty="0" smtClean="0"/>
              <a:t>)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r>
              <a:rPr lang="en-US" altLang="ko-KR" sz="2800" dirty="0" smtClean="0"/>
              <a:t>     </a:t>
            </a:r>
            <a:r>
              <a:rPr lang="en-US" altLang="ko-KR" sz="2400" dirty="0" smtClean="0"/>
              <a:t>- </a:t>
            </a:r>
            <a:r>
              <a:rPr lang="ko-KR" altLang="en-US" sz="2400" dirty="0" smtClean="0"/>
              <a:t>임산부의 복부가 바가지를 엎어 놓은 것 같을 때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男</a:t>
            </a:r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r>
              <a:rPr lang="ko-KR" altLang="en-US" sz="2400" dirty="0" smtClean="0"/>
              <a:t>         임산부의 발목이 굵으면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女</a:t>
            </a:r>
            <a:endParaRPr lang="en-US" altLang="ko-KR" sz="2400" dirty="0" smtClean="0"/>
          </a:p>
          <a:p>
            <a:pPr>
              <a:buNone/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  <a:tab pos="16256000" algn="l"/>
              </a:tabLst>
            </a:pPr>
            <a:endParaRPr lang="ko-KR" altLang="en-US" sz="2400" dirty="0" smtClean="0"/>
          </a:p>
          <a:p>
            <a:pPr>
              <a:buNone/>
            </a:pPr>
            <a:r>
              <a:rPr lang="en-US" altLang="ko-KR" dirty="0" smtClean="0"/>
              <a:t>⑤ </a:t>
            </a:r>
            <a:r>
              <a:rPr lang="ko-KR" altLang="en-US" dirty="0" smtClean="0"/>
              <a:t>태몽</a:t>
            </a:r>
          </a:p>
          <a:p>
            <a:pPr>
              <a:buNone/>
            </a:pPr>
            <a:r>
              <a:rPr lang="ko-KR" altLang="en-US" dirty="0" smtClean="0"/>
              <a:t>       </a:t>
            </a:r>
            <a:r>
              <a:rPr lang="en-US" altLang="ko-KR" dirty="0" smtClean="0"/>
              <a:t>- </a:t>
            </a:r>
            <a:r>
              <a:rPr lang="ko-KR" altLang="en-US" dirty="0" smtClean="0"/>
              <a:t>꿈에 태양</a:t>
            </a:r>
            <a:r>
              <a:rPr lang="en-US" altLang="ko-KR" dirty="0" smtClean="0"/>
              <a:t>, </a:t>
            </a:r>
            <a:r>
              <a:rPr lang="ko-KR" altLang="en-US" dirty="0" smtClean="0"/>
              <a:t>뱀 </a:t>
            </a:r>
            <a:r>
              <a:rPr lang="en-US" altLang="ko-KR" dirty="0" smtClean="0"/>
              <a:t>: </a:t>
            </a:r>
            <a:r>
              <a:rPr lang="ko-KR" altLang="en-US" dirty="0" smtClean="0"/>
              <a:t>女</a:t>
            </a:r>
          </a:p>
          <a:p>
            <a:pPr>
              <a:buNone/>
            </a:pPr>
            <a:r>
              <a:rPr lang="ko-KR" altLang="en-US" dirty="0" smtClean="0"/>
              <a:t>       </a:t>
            </a:r>
            <a:r>
              <a:rPr lang="en-US" altLang="ko-KR" dirty="0" smtClean="0"/>
              <a:t>- </a:t>
            </a:r>
            <a:r>
              <a:rPr lang="ko-KR" altLang="en-US" dirty="0" smtClean="0"/>
              <a:t>달</a:t>
            </a:r>
            <a:r>
              <a:rPr lang="en-US" altLang="ko-KR" dirty="0" smtClean="0"/>
              <a:t>(</a:t>
            </a:r>
            <a:r>
              <a:rPr lang="ko-KR" altLang="en-US" dirty="0" smtClean="0"/>
              <a:t>月</a:t>
            </a:r>
            <a:r>
              <a:rPr lang="en-US" altLang="ko-KR" dirty="0" smtClean="0"/>
              <a:t>), </a:t>
            </a:r>
            <a:r>
              <a:rPr lang="ko-KR" altLang="en-US" dirty="0" smtClean="0"/>
              <a:t>구렁이 </a:t>
            </a:r>
            <a:r>
              <a:rPr lang="en-US" altLang="ko-KR" dirty="0" smtClean="0"/>
              <a:t>: </a:t>
            </a:r>
            <a:r>
              <a:rPr lang="ko-KR" altLang="en-US" dirty="0" smtClean="0"/>
              <a:t>男</a:t>
            </a:r>
            <a:endParaRPr lang="en-US" altLang="ko-KR" dirty="0" smtClean="0"/>
          </a:p>
          <a:p>
            <a:pPr>
              <a:buNone/>
            </a:pPr>
            <a:endParaRPr lang="ko-KR" altLang="en-US" dirty="0" smtClean="0"/>
          </a:p>
          <a:p>
            <a:pPr>
              <a:buNone/>
            </a:pPr>
            <a:r>
              <a:rPr lang="ko-KR" altLang="en-US" dirty="0" smtClean="0"/>
              <a:t>⑥ 임산부를 급히 부를 때</a:t>
            </a:r>
          </a:p>
          <a:p>
            <a:pPr>
              <a:buNone/>
            </a:pPr>
            <a:r>
              <a:rPr lang="ko-KR" altLang="en-US" dirty="0" smtClean="0"/>
              <a:t>       </a:t>
            </a:r>
            <a:r>
              <a:rPr lang="en-US" altLang="ko-KR" dirty="0" smtClean="0"/>
              <a:t>- </a:t>
            </a:r>
            <a:r>
              <a:rPr lang="ko-KR" altLang="en-US" dirty="0" smtClean="0"/>
              <a:t>목을 左 </a:t>
            </a:r>
            <a:r>
              <a:rPr lang="en-US" altLang="ko-KR" dirty="0" smtClean="0"/>
              <a:t>: </a:t>
            </a:r>
            <a:r>
              <a:rPr lang="ko-KR" altLang="en-US" dirty="0" smtClean="0"/>
              <a:t>男</a:t>
            </a:r>
            <a:r>
              <a:rPr lang="en-US" altLang="ko-KR" dirty="0" smtClean="0"/>
              <a:t>, </a:t>
            </a:r>
          </a:p>
          <a:p>
            <a:pPr>
              <a:buNone/>
            </a:pPr>
            <a:r>
              <a:rPr lang="en-US" altLang="ko-KR" dirty="0" smtClean="0"/>
              <a:t>                 </a:t>
            </a:r>
            <a:r>
              <a:rPr lang="ko-KR" altLang="en-US" dirty="0" smtClean="0"/>
              <a:t>右 </a:t>
            </a:r>
            <a:r>
              <a:rPr lang="en-US" altLang="ko-KR" dirty="0" smtClean="0"/>
              <a:t>: </a:t>
            </a:r>
            <a:r>
              <a:rPr lang="ko-KR" altLang="en-US" dirty="0" smtClean="0"/>
              <a:t>女 </a:t>
            </a:r>
            <a:r>
              <a:rPr lang="en-US" altLang="ko-KR" dirty="0" smtClean="0"/>
              <a:t>(</a:t>
            </a:r>
            <a:r>
              <a:rPr lang="ko-KR" altLang="en-US" dirty="0" smtClean="0"/>
              <a:t>남자를 잉태하면 右측이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              </a:t>
            </a:r>
            <a:r>
              <a:rPr lang="ko-KR" altLang="en-US" dirty="0" smtClean="0"/>
              <a:t>무거워진다 →보호 위해</a:t>
            </a:r>
            <a:r>
              <a:rPr lang="en-US" altLang="ko-KR" dirty="0" smtClean="0"/>
              <a:t>)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404813"/>
            <a:ext cx="8496300" cy="6192837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ko-KR" sz="2800" dirty="0" smtClean="0"/>
          </a:p>
          <a:p>
            <a:pPr eaLnBrk="1" hangingPunct="1">
              <a:buFontTx/>
              <a:buNone/>
            </a:pPr>
            <a:r>
              <a:rPr lang="en-US" altLang="ko-KR" sz="2800" dirty="0" smtClean="0"/>
              <a:t> ※  </a:t>
            </a:r>
            <a:r>
              <a:rPr lang="ko-KR" altLang="en-US" sz="2800" dirty="0" smtClean="0"/>
              <a:t>性交 중 아내의 耳를 깨물면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男</a:t>
            </a:r>
          </a:p>
          <a:p>
            <a:pPr eaLnBrk="1" hangingPunct="1">
              <a:buFontTx/>
              <a:buNone/>
            </a:pPr>
            <a:endParaRPr lang="en-US" altLang="ko-KR" sz="2800" dirty="0"/>
          </a:p>
          <a:p>
            <a:pPr eaLnBrk="1" hangingPunct="1">
              <a:buFontTx/>
              <a:buNone/>
            </a:pPr>
            <a:r>
              <a:rPr lang="en-US" altLang="ko-KR" sz="2800" dirty="0" smtClean="0"/>
              <a:t> ※  </a:t>
            </a:r>
            <a:r>
              <a:rPr lang="ko-KR" altLang="en-US" sz="2800" dirty="0" smtClean="0"/>
              <a:t>戰후에는 여자의 성욕이 강해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男가 </a:t>
            </a:r>
            <a:r>
              <a:rPr lang="ko-KR" altLang="en-US" sz="2800" dirty="0" smtClean="0"/>
              <a:t>  多</a:t>
            </a:r>
            <a:r>
              <a:rPr lang="en-US" altLang="ko-KR" sz="2800" dirty="0" smtClean="0"/>
              <a:t>, </a:t>
            </a:r>
          </a:p>
          <a:p>
            <a:pPr eaLnBrk="1" hangingPunct="1">
              <a:buFontTx/>
              <a:buNone/>
            </a:pPr>
            <a:r>
              <a:rPr lang="en-US" altLang="ko-KR" sz="2800" dirty="0" smtClean="0"/>
              <a:t>     </a:t>
            </a:r>
            <a:r>
              <a:rPr lang="ko-KR" altLang="en-US" sz="2800" dirty="0" smtClean="0"/>
              <a:t>평화 시에는                            </a:t>
            </a:r>
            <a:r>
              <a:rPr lang="ko-KR" altLang="en-US" sz="2800" dirty="0" err="1" smtClean="0"/>
              <a:t>女가</a:t>
            </a:r>
            <a:r>
              <a:rPr lang="ko-KR" altLang="en-US" sz="2800" dirty="0" smtClean="0"/>
              <a:t> </a:t>
            </a:r>
            <a:r>
              <a:rPr lang="ko-KR" altLang="en-US" sz="2800" dirty="0" smtClean="0"/>
              <a:t> 多</a:t>
            </a:r>
            <a:endParaRPr lang="ko-KR" altLang="en-US" sz="2800" dirty="0" smtClean="0"/>
          </a:p>
          <a:p>
            <a:pPr eaLnBrk="1" hangingPunct="1">
              <a:buFontTx/>
              <a:buNone/>
            </a:pPr>
            <a:endParaRPr lang="en-US" altLang="ko-KR" sz="2800" dirty="0" smtClean="0"/>
          </a:p>
          <a:p>
            <a:pPr eaLnBrk="1" hangingPunct="1">
              <a:buFontTx/>
              <a:buNone/>
            </a:pPr>
            <a:r>
              <a:rPr lang="ko-KR" altLang="en-US" sz="2800" dirty="0" smtClean="0"/>
              <a:t> </a:t>
            </a:r>
            <a:r>
              <a:rPr lang="en-US" altLang="ko-KR" sz="2800" dirty="0" smtClean="0"/>
              <a:t>※ </a:t>
            </a:r>
            <a:r>
              <a:rPr lang="ko-KR" altLang="en-US" sz="2800" dirty="0" smtClean="0"/>
              <a:t>다산한 부인의 속옷 → 임신</a:t>
            </a:r>
          </a:p>
          <a:p>
            <a:pPr eaLnBrk="1" hangingPunct="1">
              <a:buFontTx/>
              <a:buNone/>
            </a:pPr>
            <a:r>
              <a:rPr lang="ko-KR" altLang="en-US" sz="2800" dirty="0" smtClean="0"/>
              <a:t> </a:t>
            </a:r>
            <a:endParaRPr lang="en-US" altLang="ko-KR" sz="2800" dirty="0" smtClean="0"/>
          </a:p>
          <a:p>
            <a:pPr eaLnBrk="1" hangingPunct="1">
              <a:buFontTx/>
              <a:buNone/>
            </a:pPr>
            <a:r>
              <a:rPr lang="en-US" altLang="ko-KR" sz="2800" dirty="0" smtClean="0"/>
              <a:t> ※ 100 </a:t>
            </a:r>
            <a:r>
              <a:rPr lang="ko-KR" altLang="en-US" sz="2800" dirty="0" smtClean="0"/>
              <a:t>호 에서 동냥한 쌀로 밥 → 임신</a:t>
            </a:r>
          </a:p>
          <a:p>
            <a:pPr eaLnBrk="1" hangingPunct="1"/>
            <a:endParaRPr lang="en-US" altLang="ko-KR" sz="2800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ko-KR" sz="3600" dirty="0" smtClean="0"/>
              <a:t>⊙ </a:t>
            </a:r>
            <a:r>
              <a:rPr lang="ko-KR" altLang="en-US" sz="3600" dirty="0" smtClean="0"/>
              <a:t>일반적 속설</a:t>
            </a:r>
          </a:p>
          <a:p>
            <a:pPr eaLnBrk="1" hangingPunct="1">
              <a:buFontTx/>
              <a:buNone/>
            </a:pPr>
            <a:endParaRPr lang="ko-KR" altLang="en-US" sz="1200" dirty="0" smtClean="0"/>
          </a:p>
          <a:p>
            <a:pPr eaLnBrk="1" hangingPunct="1">
              <a:buFontTx/>
              <a:buNone/>
            </a:pPr>
            <a:r>
              <a:rPr lang="ko-KR" altLang="en-US" sz="2400" dirty="0" smtClean="0"/>
              <a:t>  ① 양육비가 적게 드는 성 선호</a:t>
            </a:r>
            <a:r>
              <a:rPr lang="en-US" altLang="ko-KR" sz="2400" dirty="0" smtClean="0"/>
              <a:t>(Fisher)</a:t>
            </a:r>
          </a:p>
          <a:p>
            <a:pPr eaLnBrk="1" hangingPunct="1">
              <a:buFontTx/>
              <a:buNone/>
            </a:pPr>
            <a:r>
              <a:rPr lang="en-US" altLang="ko-KR" sz="2400" dirty="0" smtClean="0"/>
              <a:t>  ② </a:t>
            </a:r>
            <a:r>
              <a:rPr lang="ko-KR" altLang="en-US" sz="2400" dirty="0" smtClean="0"/>
              <a:t>생식가능성의 환경</a:t>
            </a:r>
            <a:r>
              <a:rPr lang="en-US" altLang="ko-KR" sz="2400" dirty="0" smtClean="0"/>
              <a:t>(Willard)</a:t>
            </a:r>
          </a:p>
          <a:p>
            <a:pPr eaLnBrk="1" hangingPunct="1">
              <a:buFontTx/>
              <a:buNone/>
            </a:pPr>
            <a:r>
              <a:rPr lang="en-US" altLang="ko-KR" sz="2400" dirty="0" smtClean="0"/>
              <a:t>        </a:t>
            </a:r>
            <a:r>
              <a:rPr lang="ko-KR" altLang="en-US" sz="2400" dirty="0" smtClean="0"/>
              <a:t>좋을 때 </a:t>
            </a:r>
            <a:r>
              <a:rPr lang="en-US" altLang="ko-KR" sz="2400" dirty="0" smtClean="0"/>
              <a:t>: ♂,   </a:t>
            </a:r>
            <a:r>
              <a:rPr lang="ko-KR" altLang="en-US" sz="2400" dirty="0" smtClean="0"/>
              <a:t>나쁠 때 </a:t>
            </a:r>
            <a:r>
              <a:rPr lang="en-US" altLang="ko-KR" sz="2400" dirty="0" smtClean="0"/>
              <a:t>: ♀</a:t>
            </a:r>
          </a:p>
          <a:p>
            <a:pPr eaLnBrk="1" hangingPunct="1">
              <a:buFontTx/>
              <a:buNone/>
            </a:pPr>
            <a:r>
              <a:rPr lang="en-US" altLang="ko-KR" sz="2400" dirty="0" smtClean="0"/>
              <a:t>        </a:t>
            </a:r>
            <a:r>
              <a:rPr lang="ko-KR" altLang="en-US" sz="2400" dirty="0" smtClean="0"/>
              <a:t>예</a:t>
            </a:r>
            <a:r>
              <a:rPr lang="en-US" altLang="ko-KR" sz="2400" dirty="0" smtClean="0"/>
              <a:t>) </a:t>
            </a:r>
            <a:r>
              <a:rPr lang="ko-KR" altLang="en-US" sz="2400" dirty="0" err="1" smtClean="0"/>
              <a:t>남미산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물쥐</a:t>
            </a:r>
            <a:r>
              <a:rPr lang="en-US" altLang="ko-KR" sz="2400" dirty="0" smtClean="0"/>
              <a:t>(nutria)</a:t>
            </a:r>
          </a:p>
          <a:p>
            <a:pPr eaLnBrk="1" hangingPunct="1">
              <a:buFontTx/>
              <a:buNone/>
            </a:pPr>
            <a:r>
              <a:rPr lang="en-US" altLang="ko-KR" sz="2400" dirty="0" smtClean="0"/>
              <a:t>  ③ </a:t>
            </a:r>
            <a:r>
              <a:rPr lang="ko-KR" altLang="en-US" sz="2400" dirty="0" smtClean="0"/>
              <a:t>사회적 지위 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모계사회 </a:t>
            </a:r>
            <a:r>
              <a:rPr lang="en-US" altLang="ko-KR" sz="2400" dirty="0" smtClean="0"/>
              <a:t>: ♀, </a:t>
            </a:r>
            <a:r>
              <a:rPr lang="ko-KR" altLang="en-US" sz="2400" dirty="0" smtClean="0"/>
              <a:t>부계사회 </a:t>
            </a:r>
            <a:r>
              <a:rPr lang="en-US" altLang="ko-KR" sz="2400" dirty="0" smtClean="0"/>
              <a:t>: ♂)</a:t>
            </a:r>
          </a:p>
          <a:p>
            <a:pPr eaLnBrk="1" hangingPunct="1">
              <a:buFontTx/>
              <a:buNone/>
            </a:pPr>
            <a:r>
              <a:rPr lang="en-US" altLang="ko-KR" sz="2400" dirty="0" smtClean="0"/>
              <a:t>  ④ </a:t>
            </a:r>
            <a:r>
              <a:rPr lang="ko-KR" altLang="en-US" sz="2400" dirty="0" smtClean="0"/>
              <a:t>먹이 경쟁</a:t>
            </a:r>
            <a:r>
              <a:rPr lang="en-US" altLang="ko-KR" sz="2400" dirty="0" smtClean="0"/>
              <a:t>(Clark)</a:t>
            </a:r>
          </a:p>
          <a:p>
            <a:pPr eaLnBrk="1" hangingPunct="1">
              <a:buFontTx/>
              <a:buNone/>
            </a:pPr>
            <a:r>
              <a:rPr lang="en-US" altLang="ko-KR" sz="2400" dirty="0" smtClean="0"/>
              <a:t>      </a:t>
            </a:r>
            <a:r>
              <a:rPr lang="ko-KR" altLang="en-US" sz="2400" dirty="0" smtClean="0"/>
              <a:t>예</a:t>
            </a:r>
            <a:r>
              <a:rPr lang="en-US" altLang="ko-KR" sz="2400" dirty="0" smtClean="0"/>
              <a:t>) </a:t>
            </a:r>
            <a:r>
              <a:rPr lang="ko-KR" altLang="en-US" sz="2400" dirty="0" smtClean="0"/>
              <a:t>아프리카 </a:t>
            </a:r>
            <a:r>
              <a:rPr lang="ko-KR" altLang="en-US" sz="2400" dirty="0" err="1" smtClean="0"/>
              <a:t>갈라고원숭이</a:t>
            </a:r>
            <a:r>
              <a:rPr lang="en-US" altLang="ko-KR" sz="2400" dirty="0" smtClean="0"/>
              <a:t>(♂ : </a:t>
            </a:r>
            <a:r>
              <a:rPr lang="ko-KR" altLang="en-US" sz="2400" dirty="0" smtClean="0"/>
              <a:t>어미와 딸이 먹이 경쟁</a:t>
            </a:r>
            <a:r>
              <a:rPr lang="en-US" altLang="ko-KR" sz="2400" dirty="0" smtClean="0"/>
              <a:t>)</a:t>
            </a:r>
          </a:p>
          <a:p>
            <a:pPr eaLnBrk="1" hangingPunct="1">
              <a:buFontTx/>
              <a:buNone/>
            </a:pPr>
            <a:r>
              <a:rPr lang="en-US" altLang="ko-KR" sz="2400" dirty="0" smtClean="0"/>
              <a:t>  ⑤ </a:t>
            </a:r>
            <a:r>
              <a:rPr lang="ko-KR" altLang="en-US" sz="2400" dirty="0" smtClean="0"/>
              <a:t>환경적 요인 </a:t>
            </a:r>
            <a:r>
              <a:rPr lang="en-US" altLang="ko-KR" sz="2400" dirty="0" smtClean="0"/>
              <a:t>(</a:t>
            </a:r>
            <a:r>
              <a:rPr lang="en-US" altLang="ko-KR" sz="2400" dirty="0" err="1" smtClean="0"/>
              <a:t>Trivers</a:t>
            </a:r>
            <a:r>
              <a:rPr lang="en-US" altLang="ko-KR" sz="2400" dirty="0" smtClean="0"/>
              <a:t>)</a:t>
            </a:r>
          </a:p>
          <a:p>
            <a:pPr eaLnBrk="1" hangingPunct="1">
              <a:buFontTx/>
              <a:buNone/>
            </a:pPr>
            <a:r>
              <a:rPr lang="en-US" altLang="ko-KR" sz="2400" dirty="0" smtClean="0"/>
              <a:t>      </a:t>
            </a:r>
            <a:r>
              <a:rPr lang="ko-KR" altLang="en-US" sz="2400" dirty="0" smtClean="0"/>
              <a:t>예</a:t>
            </a:r>
            <a:r>
              <a:rPr lang="en-US" altLang="ko-KR" sz="2400" dirty="0" smtClean="0"/>
              <a:t>) </a:t>
            </a:r>
            <a:r>
              <a:rPr lang="ko-KR" altLang="en-US" sz="2400" dirty="0" smtClean="0"/>
              <a:t>포르투갈</a:t>
            </a:r>
            <a:r>
              <a:rPr lang="en-US" altLang="ko-KR" sz="2400" dirty="0" smtClean="0"/>
              <a:t>(`50~`60)  </a:t>
            </a:r>
            <a:r>
              <a:rPr lang="ko-KR" altLang="en-US" sz="2400" dirty="0" smtClean="0"/>
              <a:t>흉년 </a:t>
            </a:r>
            <a:r>
              <a:rPr lang="en-US" altLang="ko-KR" sz="2400" dirty="0" smtClean="0"/>
              <a:t>: 90.7,  </a:t>
            </a:r>
            <a:r>
              <a:rPr lang="ko-KR" altLang="en-US" sz="2400" dirty="0" smtClean="0"/>
              <a:t>풍년 </a:t>
            </a:r>
            <a:r>
              <a:rPr lang="en-US" altLang="ko-KR" sz="2400" dirty="0" smtClean="0"/>
              <a:t>: 112.1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4"/>
          <p:cNvSpPr>
            <a:spLocks noChangeArrowheads="1"/>
          </p:cNvSpPr>
          <p:nvPr/>
        </p:nvSpPr>
        <p:spPr bwMode="auto">
          <a:xfrm>
            <a:off x="468313" y="1773238"/>
            <a:ext cx="822960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ko-KR" sz="3200" dirty="0"/>
              <a:t>⊙ sex control (</a:t>
            </a:r>
            <a:r>
              <a:rPr lang="ko-KR" altLang="en-US" sz="3200" dirty="0"/>
              <a:t>성비조절</a:t>
            </a:r>
            <a:r>
              <a:rPr lang="en-US" altLang="ko-KR" sz="3200" dirty="0"/>
              <a:t>)</a:t>
            </a:r>
          </a:p>
          <a:p>
            <a:pPr marL="342900" indent="-342900">
              <a:spcBef>
                <a:spcPct val="20000"/>
              </a:spcBef>
            </a:pPr>
            <a:endParaRPr lang="en-US" altLang="ko-KR" sz="2000" dirty="0"/>
          </a:p>
          <a:p>
            <a:pPr marL="342900" indent="-342900">
              <a:spcBef>
                <a:spcPct val="20000"/>
              </a:spcBef>
            </a:pPr>
            <a:r>
              <a:rPr lang="en-US" altLang="ko-KR" sz="3200" dirty="0"/>
              <a:t>  </a:t>
            </a:r>
            <a:r>
              <a:rPr lang="ko-KR" altLang="en-US" sz="2400" dirty="0"/>
              <a:t>인류 </a:t>
            </a:r>
            <a:r>
              <a:rPr lang="en-US" altLang="ko-KR" sz="2400" dirty="0"/>
              <a:t>: </a:t>
            </a:r>
            <a:r>
              <a:rPr lang="ko-KR" altLang="en-US" sz="2400" dirty="0"/>
              <a:t>남아선호사상</a:t>
            </a:r>
            <a:r>
              <a:rPr lang="en-US" altLang="ko-KR" sz="2400" dirty="0"/>
              <a:t>(</a:t>
            </a:r>
            <a:r>
              <a:rPr lang="ko-KR" altLang="en-US" sz="2400" dirty="0"/>
              <a:t>양수검사</a:t>
            </a:r>
            <a:r>
              <a:rPr lang="en-US" altLang="ko-KR" sz="2400" dirty="0"/>
              <a:t>, </a:t>
            </a:r>
            <a:r>
              <a:rPr lang="ko-KR" altLang="en-US" sz="2400" dirty="0"/>
              <a:t>초음파검사</a:t>
            </a:r>
            <a:r>
              <a:rPr lang="en-US" altLang="ko-KR" sz="2400" dirty="0"/>
              <a:t>, </a:t>
            </a:r>
            <a:r>
              <a:rPr lang="ko-KR" altLang="en-US" sz="2400" dirty="0"/>
              <a:t>염색체검사</a:t>
            </a:r>
            <a:r>
              <a:rPr lang="en-US" altLang="ko-KR" sz="2400" dirty="0" smtClean="0"/>
              <a:t>)</a:t>
            </a:r>
          </a:p>
          <a:p>
            <a:pPr marL="342900" indent="-342900">
              <a:spcBef>
                <a:spcPct val="20000"/>
              </a:spcBef>
            </a:pPr>
            <a:endParaRPr lang="en-US" altLang="ko-KR" sz="2400" dirty="0"/>
          </a:p>
          <a:p>
            <a:pPr marL="342900" indent="-342900">
              <a:spcBef>
                <a:spcPct val="20000"/>
              </a:spcBef>
            </a:pPr>
            <a:r>
              <a:rPr lang="en-US" altLang="ko-KR" sz="2400" dirty="0"/>
              <a:t>   </a:t>
            </a:r>
            <a:r>
              <a:rPr lang="ko-KR" altLang="en-US" sz="2400" dirty="0"/>
              <a:t>가축 </a:t>
            </a:r>
            <a:r>
              <a:rPr lang="en-US" altLang="ko-KR" sz="2400" dirty="0"/>
              <a:t>: </a:t>
            </a:r>
            <a:r>
              <a:rPr lang="ko-KR" altLang="en-US" sz="2400" dirty="0"/>
              <a:t>생산성 향상 </a:t>
            </a:r>
            <a:r>
              <a:rPr lang="en-US" altLang="ko-KR" sz="2400" dirty="0"/>
              <a:t>(</a:t>
            </a:r>
            <a:r>
              <a:rPr lang="en-US" altLang="ko-KR" sz="2400" dirty="0" smtClean="0"/>
              <a:t>H-Y </a:t>
            </a:r>
            <a:r>
              <a:rPr lang="ko-KR" altLang="en-US" sz="2400" dirty="0" smtClean="0"/>
              <a:t>항체</a:t>
            </a:r>
            <a:r>
              <a:rPr lang="en-US" altLang="ko-KR" sz="2400" dirty="0"/>
              <a:t>, </a:t>
            </a:r>
            <a:r>
              <a:rPr lang="en-US" altLang="ko-KR" sz="2400" dirty="0" smtClean="0"/>
              <a:t>PCR : DNA </a:t>
            </a:r>
            <a:r>
              <a:rPr lang="ko-KR" altLang="en-US" sz="2400" dirty="0" smtClean="0"/>
              <a:t>증폭</a:t>
            </a:r>
            <a:r>
              <a:rPr lang="en-US" altLang="ko-KR" sz="2400" dirty="0"/>
              <a:t>)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ko-KR" sz="2400" dirty="0"/>
              <a:t>            </a:t>
            </a:r>
            <a:r>
              <a:rPr lang="ko-KR" altLang="en-US" sz="2400" dirty="0"/>
              <a:t>젖소 → ♀</a:t>
            </a:r>
            <a:r>
              <a:rPr lang="en-US" altLang="ko-KR" sz="2400" dirty="0"/>
              <a:t>,    </a:t>
            </a:r>
            <a:r>
              <a:rPr lang="en-US" altLang="ko-KR" sz="2400" dirty="0" smtClean="0"/>
              <a:t>     </a:t>
            </a:r>
            <a:r>
              <a:rPr lang="ko-KR" altLang="en-US" sz="2400" dirty="0" smtClean="0"/>
              <a:t>육우 </a:t>
            </a:r>
            <a:r>
              <a:rPr lang="ko-KR" altLang="en-US" sz="2400" dirty="0"/>
              <a:t>→ ♂</a:t>
            </a:r>
          </a:p>
          <a:p>
            <a:pPr marL="342900" indent="-342900">
              <a:spcBef>
                <a:spcPct val="20000"/>
              </a:spcBef>
            </a:pPr>
            <a:r>
              <a:rPr lang="ko-KR" altLang="en-US" sz="2400" dirty="0"/>
              <a:t>            </a:t>
            </a:r>
            <a:r>
              <a:rPr lang="ko-KR" altLang="en-US" sz="2400" dirty="0" err="1"/>
              <a:t>산란계</a:t>
            </a:r>
            <a:r>
              <a:rPr lang="ko-KR" altLang="en-US" sz="2400" dirty="0"/>
              <a:t> → ♀</a:t>
            </a:r>
            <a:r>
              <a:rPr lang="en-US" altLang="ko-KR" sz="2400" dirty="0"/>
              <a:t>,  </a:t>
            </a:r>
            <a:r>
              <a:rPr lang="en-US" altLang="ko-KR" sz="2400" dirty="0" smtClean="0"/>
              <a:t>    </a:t>
            </a:r>
            <a:r>
              <a:rPr lang="ko-KR" altLang="en-US" sz="2400" dirty="0"/>
              <a:t>육계 → ♂    </a:t>
            </a:r>
          </a:p>
          <a:p>
            <a:pPr marL="342900" indent="-342900">
              <a:spcBef>
                <a:spcPct val="20000"/>
              </a:spcBef>
            </a:pPr>
            <a:r>
              <a:rPr lang="ko-KR" altLang="en-US" sz="2400" dirty="0"/>
              <a:t>         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altLang="ko-KR" sz="2400" dirty="0"/>
          </a:p>
        </p:txBody>
      </p:sp>
      <p:sp>
        <p:nvSpPr>
          <p:cNvPr id="51203" name="Rectangle 5"/>
          <p:cNvSpPr>
            <a:spLocks noChangeArrowheads="1"/>
          </p:cNvSpPr>
          <p:nvPr/>
        </p:nvSpPr>
        <p:spPr bwMode="auto">
          <a:xfrm>
            <a:off x="179388" y="404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ko-KR" sz="3600" b="1" dirty="0"/>
              <a:t>4. </a:t>
            </a:r>
            <a:r>
              <a:rPr lang="ko-KR" altLang="en-US" sz="3600" b="1" dirty="0"/>
              <a:t>인간과 동물의 성비조절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836613"/>
            <a:ext cx="8135938" cy="5329237"/>
          </a:xfrm>
        </p:spPr>
        <p:txBody>
          <a:bodyPr/>
          <a:lstStyle/>
          <a:p>
            <a:pPr marL="361950" indent="-36195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sz="2400" dirty="0" smtClean="0"/>
              <a:t> • </a:t>
            </a:r>
            <a:r>
              <a:rPr lang="ko-KR" altLang="en-US" sz="2400" dirty="0" smtClean="0"/>
              <a:t>영양에 의한 성 지배</a:t>
            </a:r>
            <a:r>
              <a:rPr lang="en-US" altLang="ko-KR" sz="2400" dirty="0" smtClean="0"/>
              <a:t>(cattle): </a:t>
            </a:r>
            <a:r>
              <a:rPr lang="ko-KR" altLang="en-US" sz="2400" dirty="0" smtClean="0"/>
              <a:t>사료 중 </a:t>
            </a:r>
            <a:r>
              <a:rPr lang="en-US" altLang="ko-KR" sz="2400" dirty="0" smtClean="0"/>
              <a:t>K. Ca, Mg </a:t>
            </a:r>
            <a:r>
              <a:rPr lang="ko-KR" altLang="en-US" sz="2400" dirty="0" smtClean="0"/>
              <a:t>이온       </a:t>
            </a:r>
            <a:endParaRPr lang="en-US" altLang="ko-KR" sz="2400" dirty="0" smtClean="0"/>
          </a:p>
          <a:p>
            <a:pPr marL="361950" indent="-36195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sz="2400" dirty="0" smtClean="0"/>
              <a:t>                                             </a:t>
            </a:r>
            <a:r>
              <a:rPr lang="ko-KR" altLang="en-US" sz="2400" dirty="0" smtClean="0"/>
              <a:t>합계의 비율</a:t>
            </a:r>
          </a:p>
          <a:p>
            <a:pPr marL="800100" lvl="1" indent="-3429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sz="2400" dirty="0" smtClean="0"/>
              <a:t>1 &lt; K/Ca</a:t>
            </a:r>
            <a:r>
              <a:rPr lang="en-US" altLang="ko-KR" sz="2400" baseline="30000" dirty="0" smtClean="0"/>
              <a:t>2+</a:t>
            </a:r>
            <a:r>
              <a:rPr lang="en-US" altLang="ko-KR" sz="2400" dirty="0" smtClean="0"/>
              <a:t>Mg</a:t>
            </a:r>
            <a:r>
              <a:rPr lang="en-US" altLang="ko-KR" sz="2400" baseline="30000" dirty="0" smtClean="0"/>
              <a:t>2+</a:t>
            </a:r>
            <a:r>
              <a:rPr lang="en-US" altLang="ko-KR" sz="2400" dirty="0" smtClean="0"/>
              <a:t> &lt; 1.5 </a:t>
            </a:r>
            <a:r>
              <a:rPr lang="en-US" altLang="ko-KR" sz="2400" dirty="0" smtClean="0"/>
              <a:t> :  </a:t>
            </a:r>
            <a:r>
              <a:rPr lang="ko-KR" altLang="en-US" sz="2400" dirty="0" smtClean="0"/>
              <a:t>雌雄 </a:t>
            </a:r>
            <a:r>
              <a:rPr lang="ko-KR" altLang="en-US" sz="2400" dirty="0" smtClean="0"/>
              <a:t> 동수 </a:t>
            </a:r>
            <a:endParaRPr lang="ko-KR" altLang="en-US" sz="2400" dirty="0" smtClean="0"/>
          </a:p>
          <a:p>
            <a:pPr marL="800100" lvl="1" indent="-3429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sz="2400" dirty="0" smtClean="0"/>
              <a:t>K/Ca</a:t>
            </a:r>
            <a:r>
              <a:rPr lang="en-US" altLang="ko-KR" sz="2400" baseline="30000" dirty="0" smtClean="0"/>
              <a:t>2+ </a:t>
            </a:r>
            <a:r>
              <a:rPr lang="en-US" altLang="ko-KR" sz="2400" dirty="0" smtClean="0"/>
              <a:t>Mg</a:t>
            </a:r>
            <a:r>
              <a:rPr lang="en-US" altLang="ko-KR" sz="2400" baseline="30000" dirty="0" smtClean="0"/>
              <a:t>2+</a:t>
            </a:r>
            <a:r>
              <a:rPr lang="en-US" altLang="ko-KR" sz="2400" dirty="0" smtClean="0"/>
              <a:t> &lt; 1.0      </a:t>
            </a:r>
            <a:r>
              <a:rPr lang="en-US" altLang="ko-KR" sz="2400" dirty="0" smtClean="0"/>
              <a:t>  </a:t>
            </a:r>
            <a:r>
              <a:rPr lang="en-US" altLang="ko-KR" sz="2400" dirty="0" smtClean="0"/>
              <a:t>:  </a:t>
            </a:r>
            <a:r>
              <a:rPr lang="ko-KR" altLang="en-US" sz="2400" dirty="0" smtClean="0"/>
              <a:t>수컷  </a:t>
            </a:r>
            <a:r>
              <a:rPr lang="ko-KR" altLang="en-US" sz="2400" dirty="0" smtClean="0"/>
              <a:t>多</a:t>
            </a:r>
          </a:p>
          <a:p>
            <a:pPr marL="800100" lvl="1" indent="-342900" eaLnBrk="1" hangingPunct="1">
              <a:lnSpc>
                <a:spcPct val="80000"/>
              </a:lnSpc>
              <a:buFont typeface="Wingdings" pitchFamily="2" charset="2"/>
              <a:buNone/>
            </a:pPr>
            <a:endParaRPr lang="ko-KR" altLang="en-US" sz="2400" dirty="0" smtClean="0"/>
          </a:p>
          <a:p>
            <a:pPr marL="361950" indent="-36195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ko-KR" altLang="en-US" sz="2400" dirty="0" smtClean="0"/>
              <a:t> </a:t>
            </a:r>
            <a:r>
              <a:rPr lang="en-US" altLang="ko-KR" sz="2400" dirty="0" smtClean="0"/>
              <a:t>• </a:t>
            </a:r>
            <a:r>
              <a:rPr lang="ko-KR" altLang="en-US" sz="2400" dirty="0" smtClean="0"/>
              <a:t>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알칼리 처리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교미 전 토끼의 질 내 투여</a:t>
            </a:r>
            <a:r>
              <a:rPr lang="en-US" altLang="ko-KR" sz="2400" dirty="0" smtClean="0"/>
              <a:t>)</a:t>
            </a:r>
          </a:p>
          <a:p>
            <a:pPr marL="800100" lvl="1" indent="-3429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ko-KR" altLang="en-US" sz="2400" dirty="0" smtClean="0"/>
              <a:t>대조 </a:t>
            </a:r>
            <a:r>
              <a:rPr lang="en-US" altLang="ko-KR" sz="2400" dirty="0" smtClean="0"/>
              <a:t>: 33.3±5.1, </a:t>
            </a:r>
            <a:r>
              <a:rPr lang="ko-KR" altLang="en-US" sz="2400" dirty="0" smtClean="0"/>
              <a:t>알칼리 </a:t>
            </a:r>
            <a:r>
              <a:rPr lang="en-US" altLang="ko-KR" sz="2400" dirty="0" smtClean="0"/>
              <a:t>: 66.1±4.4, </a:t>
            </a:r>
            <a:r>
              <a:rPr lang="ko-KR" altLang="en-US" sz="2400" dirty="0" smtClean="0"/>
              <a:t>산 </a:t>
            </a:r>
            <a:r>
              <a:rPr lang="en-US" altLang="ko-KR" sz="2400" dirty="0" smtClean="0"/>
              <a:t>: 23.8±9.3</a:t>
            </a:r>
          </a:p>
          <a:p>
            <a:pPr marL="800100" lvl="1" indent="-3429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ko-KR" sz="2400" dirty="0" smtClean="0"/>
          </a:p>
          <a:p>
            <a:pPr marL="361950" indent="-36195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sz="2400" dirty="0" smtClean="0"/>
              <a:t> • </a:t>
            </a:r>
            <a:r>
              <a:rPr lang="ko-KR" altLang="en-US" sz="2400" dirty="0" smtClean="0"/>
              <a:t>정자두부의 무게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비중</a:t>
            </a:r>
            <a:r>
              <a:rPr lang="en-US" altLang="ko-KR" sz="2400" dirty="0" smtClean="0"/>
              <a:t>) : </a:t>
            </a:r>
            <a:r>
              <a:rPr lang="ko-KR" altLang="en-US" sz="2400" dirty="0" smtClean="0"/>
              <a:t>소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무거운 정자</a:t>
            </a:r>
            <a:r>
              <a:rPr lang="en-US" altLang="ko-KR" sz="2400" dirty="0" smtClean="0"/>
              <a:t>: 66.1∼85.7%</a:t>
            </a:r>
          </a:p>
          <a:p>
            <a:pPr marL="361950" indent="-36195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ko-KR" sz="2400" dirty="0" smtClean="0"/>
          </a:p>
          <a:p>
            <a:pPr marL="361950" indent="-36195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sz="2400" dirty="0" smtClean="0"/>
              <a:t> • F-body, (Y-chromatin)</a:t>
            </a:r>
          </a:p>
          <a:p>
            <a:pPr marL="800100" lvl="1" indent="-3429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ko-KR" altLang="en-US" sz="2400" dirty="0" smtClean="0"/>
              <a:t>형광색소에 염색되는 </a:t>
            </a:r>
            <a:r>
              <a:rPr lang="en-US" altLang="ko-KR" sz="2400" dirty="0" smtClean="0"/>
              <a:t>F-body</a:t>
            </a:r>
            <a:r>
              <a:rPr lang="ko-KR" altLang="en-US" sz="2400" dirty="0" smtClean="0"/>
              <a:t>는 </a:t>
            </a:r>
            <a:r>
              <a:rPr lang="en-US" altLang="ko-KR" sz="2400" dirty="0" smtClean="0"/>
              <a:t>Y</a:t>
            </a:r>
            <a:r>
              <a:rPr lang="ko-KR" altLang="en-US" sz="2400" dirty="0" smtClean="0"/>
              <a:t>성염색체에 존재한다</a:t>
            </a:r>
            <a:r>
              <a:rPr lang="en-US" altLang="ko-KR" sz="2400" dirty="0" smtClean="0"/>
              <a:t>.</a:t>
            </a:r>
          </a:p>
          <a:p>
            <a:pPr marL="800100" lvl="1" indent="-3429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ko-KR" altLang="en-US" sz="2400" dirty="0" smtClean="0"/>
              <a:t>임신 </a:t>
            </a:r>
            <a:r>
              <a:rPr lang="en-US" altLang="ko-KR" sz="2400" dirty="0" smtClean="0"/>
              <a:t>14∼18</a:t>
            </a:r>
            <a:r>
              <a:rPr lang="ko-KR" altLang="en-US" sz="2400" dirty="0" smtClean="0"/>
              <a:t>주의 임부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태아세포의 </a:t>
            </a:r>
            <a:r>
              <a:rPr lang="en-US" altLang="ko-KR" sz="2400" dirty="0" smtClean="0"/>
              <a:t>Y-body 90% </a:t>
            </a:r>
            <a:r>
              <a:rPr lang="ko-KR" altLang="en-US" sz="2400" dirty="0" smtClean="0"/>
              <a:t>남아</a:t>
            </a:r>
          </a:p>
          <a:p>
            <a:pPr marL="800100" lvl="1" indent="-3429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ko-KR" altLang="en-US" sz="2400" dirty="0" smtClean="0"/>
              <a:t> 적중률</a:t>
            </a:r>
            <a:r>
              <a:rPr lang="en-US" altLang="ko-KR" sz="2400" dirty="0" smtClean="0"/>
              <a:t>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333375"/>
            <a:ext cx="8229600" cy="6048375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400" dirty="0" smtClean="0"/>
              <a:t>• </a:t>
            </a:r>
            <a:r>
              <a:rPr lang="ko-KR" altLang="en-US" sz="2400" dirty="0" smtClean="0"/>
              <a:t>성염색체 검사법 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r>
              <a:rPr lang="ko-KR" altLang="en-US" sz="2400" dirty="0" smtClean="0"/>
              <a:t>수정란 </a:t>
            </a:r>
            <a:r>
              <a:rPr lang="en-US" altLang="ko-KR" sz="2400" dirty="0" smtClean="0"/>
              <a:t>2</a:t>
            </a:r>
            <a:r>
              <a:rPr lang="ko-KR" altLang="en-US" sz="2400" dirty="0" smtClean="0"/>
              <a:t>등분 혹은 수정란내의 </a:t>
            </a:r>
            <a:r>
              <a:rPr lang="ko-KR" altLang="en-US" sz="2400" dirty="0" err="1" smtClean="0"/>
              <a:t>할구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세포유전학적</a:t>
            </a:r>
            <a:endParaRPr lang="en-US" altLang="ko-KR" sz="2400" dirty="0" smtClean="0"/>
          </a:p>
          <a:p>
            <a:pPr marL="990600" lvl="1" indent="-533400" eaLnBrk="1" hangingPunct="1">
              <a:buFont typeface="Wingdings" pitchFamily="2" charset="2"/>
              <a:buNone/>
            </a:pPr>
            <a:r>
              <a:rPr lang="en-US" altLang="ko-KR" sz="2400" dirty="0" smtClean="0"/>
              <a:t>    </a:t>
            </a:r>
            <a:r>
              <a:rPr lang="ko-KR" altLang="en-US" sz="2400" dirty="0" smtClean="0"/>
              <a:t>                      방법으로 </a:t>
            </a:r>
            <a:r>
              <a:rPr lang="en-US" altLang="ko-KR" sz="2400" dirty="0" smtClean="0"/>
              <a:t>X, Y </a:t>
            </a:r>
            <a:r>
              <a:rPr lang="ko-KR" altLang="en-US" sz="2400" dirty="0" smtClean="0"/>
              <a:t>염색체 유무로 판단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endParaRPr lang="ko-KR" altLang="en-US" sz="2400" dirty="0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400" dirty="0" smtClean="0"/>
              <a:t>• </a:t>
            </a:r>
            <a:r>
              <a:rPr lang="ko-KR" altLang="en-US" sz="2400" dirty="0" smtClean="0"/>
              <a:t>수컷 특이 항체</a:t>
            </a:r>
            <a:r>
              <a:rPr lang="en-US" altLang="ko-KR" sz="2400" dirty="0" smtClean="0"/>
              <a:t>(H-Y </a:t>
            </a:r>
            <a:r>
              <a:rPr lang="ko-KR" altLang="en-US" sz="2400" dirty="0" smtClean="0"/>
              <a:t>항체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의 이용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r>
              <a:rPr lang="ko-KR" altLang="en-US" sz="2400" dirty="0" smtClean="0"/>
              <a:t>수컷 특이 항원</a:t>
            </a:r>
            <a:r>
              <a:rPr lang="en-US" altLang="ko-KR" sz="2400" dirty="0" smtClean="0"/>
              <a:t>(H-Y antigen)</a:t>
            </a:r>
            <a:r>
              <a:rPr lang="ko-KR" altLang="en-US" sz="2400" dirty="0" smtClean="0"/>
              <a:t>으로부터 항체를 만듦 </a:t>
            </a:r>
            <a:r>
              <a:rPr lang="en-US" altLang="ko-KR" sz="2400" dirty="0" smtClean="0">
                <a:latin typeface="Arial" pitchFamily="34" charset="0"/>
              </a:rPr>
              <a:t>–</a:t>
            </a:r>
            <a:r>
              <a:rPr lang="en-US" altLang="ko-KR" sz="2400" dirty="0" smtClean="0"/>
              <a:t> 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r>
              <a:rPr lang="ko-KR" altLang="en-US" sz="2400" dirty="0" smtClean="0"/>
              <a:t>수정란 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r>
              <a:rPr lang="ko-KR" altLang="en-US" sz="2400" dirty="0" smtClean="0"/>
              <a:t>배양 시 수컷의 수정란은 발생 중지 </a:t>
            </a:r>
            <a:r>
              <a:rPr lang="en-US" altLang="ko-KR" sz="2400" dirty="0" smtClean="0"/>
              <a:t>: 77-88% </a:t>
            </a:r>
            <a:r>
              <a:rPr lang="ko-KR" altLang="en-US" sz="2400" dirty="0" smtClean="0"/>
              <a:t>정확도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endParaRPr lang="ko-KR" altLang="en-US" sz="2400" dirty="0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400" dirty="0" smtClean="0"/>
              <a:t>• PCR</a:t>
            </a:r>
            <a:r>
              <a:rPr lang="ko-KR" altLang="en-US" sz="2400" dirty="0" smtClean="0"/>
              <a:t>법의 이용</a:t>
            </a:r>
            <a:r>
              <a:rPr lang="en-US" altLang="ko-KR" sz="2400" dirty="0" smtClean="0"/>
              <a:t>(DNA </a:t>
            </a:r>
            <a:r>
              <a:rPr lang="ko-KR" altLang="en-US" sz="2400" dirty="0" smtClean="0"/>
              <a:t>증폭</a:t>
            </a:r>
            <a:r>
              <a:rPr lang="en-US" altLang="ko-KR" sz="2400" dirty="0" smtClean="0"/>
              <a:t>)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altLang="ko-KR" sz="2400" dirty="0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400" dirty="0" smtClean="0"/>
              <a:t>• </a:t>
            </a:r>
            <a:r>
              <a:rPr lang="ko-KR" altLang="en-US" sz="2400" dirty="0" smtClean="0"/>
              <a:t>초음파 검사법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dirty="0" smtClean="0"/>
              <a:t> 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0"/>
            <a:ext cx="77771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ko-KR" sz="2400" dirty="0" smtClean="0"/>
              <a:t>• </a:t>
            </a:r>
            <a:r>
              <a:rPr lang="ko-KR" altLang="en-US" sz="2400" dirty="0" err="1" smtClean="0"/>
              <a:t>성성숙</a:t>
            </a:r>
            <a:r>
              <a:rPr lang="en-US" altLang="ko-KR" sz="2400" dirty="0" smtClean="0"/>
              <a:t>(puberty)</a:t>
            </a:r>
            <a:r>
              <a:rPr lang="ko-KR" altLang="en-US" sz="2400" dirty="0" smtClean="0"/>
              <a:t>이 되면</a:t>
            </a:r>
          </a:p>
          <a:p>
            <a:pPr eaLnBrk="1" hangingPunct="1">
              <a:buFontTx/>
              <a:buNone/>
            </a:pPr>
            <a:endParaRPr lang="ko-KR" altLang="en-US" sz="2400" dirty="0" smtClean="0"/>
          </a:p>
          <a:p>
            <a:pPr eaLnBrk="1" hangingPunct="1">
              <a:buFontTx/>
              <a:buNone/>
            </a:pPr>
            <a:r>
              <a:rPr lang="ko-KR" altLang="en-US" sz="2200" dirty="0" smtClean="0"/>
              <a:t>   뇌하수체 </a:t>
            </a:r>
            <a:r>
              <a:rPr lang="en-US" altLang="ko-KR" sz="2200" dirty="0" smtClean="0"/>
              <a:t>: FSH(</a:t>
            </a:r>
            <a:r>
              <a:rPr lang="ko-KR" altLang="en-US" sz="2200" dirty="0" smtClean="0"/>
              <a:t>난포자극호르몬</a:t>
            </a:r>
            <a:r>
              <a:rPr lang="en-US" altLang="ko-KR" sz="2200" dirty="0" smtClean="0"/>
              <a:t>), LH(</a:t>
            </a:r>
            <a:r>
              <a:rPr lang="ko-KR" altLang="en-US" sz="2200" dirty="0" smtClean="0"/>
              <a:t>황체형성 호르몬</a:t>
            </a:r>
            <a:r>
              <a:rPr lang="en-US" altLang="ko-KR" sz="2200" dirty="0" smtClean="0"/>
              <a:t>) </a:t>
            </a:r>
            <a:r>
              <a:rPr lang="ko-KR" altLang="en-US" sz="2200" dirty="0" smtClean="0"/>
              <a:t>분비</a:t>
            </a:r>
          </a:p>
          <a:p>
            <a:pPr eaLnBrk="1" hangingPunct="1">
              <a:buFontTx/>
              <a:buNone/>
            </a:pPr>
            <a:r>
              <a:rPr lang="ko-KR" altLang="en-US" sz="2200" dirty="0" smtClean="0"/>
              <a:t>                → 수컷 정소 </a:t>
            </a:r>
            <a:r>
              <a:rPr lang="en-US" altLang="ko-KR" sz="2200" dirty="0" smtClean="0"/>
              <a:t>: androgen(</a:t>
            </a:r>
            <a:r>
              <a:rPr lang="ko-KR" altLang="en-US" sz="2200" dirty="0" smtClean="0"/>
              <a:t>웅성호르몬</a:t>
            </a:r>
            <a:r>
              <a:rPr lang="en-US" altLang="ko-KR" sz="2200" dirty="0" smtClean="0"/>
              <a:t>) , </a:t>
            </a:r>
            <a:r>
              <a:rPr lang="ko-KR" altLang="en-US" sz="2200" dirty="0" smtClean="0"/>
              <a:t>정자 생산</a:t>
            </a:r>
            <a:endParaRPr lang="en-US" altLang="ko-KR" sz="2200" dirty="0" smtClean="0"/>
          </a:p>
          <a:p>
            <a:pPr eaLnBrk="1" hangingPunct="1">
              <a:buFontTx/>
              <a:buNone/>
            </a:pPr>
            <a:r>
              <a:rPr lang="en-US" altLang="ko-KR" sz="2200" dirty="0" smtClean="0"/>
              <a:t>                    </a:t>
            </a:r>
            <a:r>
              <a:rPr lang="ko-KR" altLang="en-US" sz="2200" dirty="0" smtClean="0"/>
              <a:t>암컷 난소 </a:t>
            </a:r>
            <a:r>
              <a:rPr lang="en-US" altLang="ko-KR" sz="2200" dirty="0" smtClean="0"/>
              <a:t>: estrogen (</a:t>
            </a:r>
            <a:r>
              <a:rPr lang="ko-KR" altLang="en-US" sz="2200" dirty="0" smtClean="0"/>
              <a:t>자성호르몬</a:t>
            </a:r>
            <a:r>
              <a:rPr lang="en-US" altLang="ko-KR" sz="2200" dirty="0" smtClean="0"/>
              <a:t>),  </a:t>
            </a:r>
            <a:r>
              <a:rPr lang="ko-KR" altLang="en-US" sz="2200" dirty="0" smtClean="0"/>
              <a:t>난자 생산</a:t>
            </a:r>
            <a:endParaRPr lang="en-US" altLang="ko-KR" sz="2200" dirty="0" smtClean="0"/>
          </a:p>
          <a:p>
            <a:pPr eaLnBrk="1" hangingPunct="1">
              <a:buFontTx/>
              <a:buNone/>
            </a:pPr>
            <a:r>
              <a:rPr lang="en-US" altLang="ko-KR" sz="2200" dirty="0" smtClean="0"/>
              <a:t>                                     progesterone(</a:t>
            </a:r>
            <a:r>
              <a:rPr lang="ko-KR" altLang="en-US" sz="2200" dirty="0" smtClean="0"/>
              <a:t>황체호르몬</a:t>
            </a:r>
            <a:r>
              <a:rPr lang="en-US" altLang="ko-KR" sz="2200" dirty="0" smtClean="0"/>
              <a:t>) </a:t>
            </a:r>
          </a:p>
          <a:p>
            <a:pPr eaLnBrk="1" hangingPunct="1">
              <a:buFontTx/>
              <a:buNone/>
            </a:pPr>
            <a:endParaRPr lang="en-US" altLang="ko-KR" sz="2200" dirty="0" smtClean="0"/>
          </a:p>
          <a:p>
            <a:pPr>
              <a:buNone/>
            </a:pPr>
            <a:r>
              <a:rPr lang="en-US" altLang="ko-KR" sz="2400" dirty="0" smtClean="0"/>
              <a:t>    ┌ </a:t>
            </a:r>
            <a:r>
              <a:rPr lang="ko-KR" altLang="en-US" sz="2400" dirty="0" smtClean="0"/>
              <a:t>내분비 자극 </a:t>
            </a:r>
            <a:r>
              <a:rPr lang="en-US" altLang="ko-KR" sz="2400" dirty="0" smtClean="0"/>
              <a:t>: androgen, estrogen, progesterone, </a:t>
            </a:r>
          </a:p>
          <a:p>
            <a:pPr eaLnBrk="1" hangingPunct="1">
              <a:buFontTx/>
              <a:buNone/>
            </a:pPr>
            <a:r>
              <a:rPr lang="en-US" altLang="ko-KR" sz="2400" dirty="0" smtClean="0"/>
              <a:t>    └ </a:t>
            </a:r>
            <a:r>
              <a:rPr lang="ko-KR" altLang="en-US" sz="2400" dirty="0" smtClean="0"/>
              <a:t>환경적 자극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시각적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후각적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청각적 발정자극</a:t>
            </a:r>
            <a:r>
              <a:rPr lang="en-US" altLang="ko-KR" sz="2400" dirty="0" smtClean="0"/>
              <a:t>,</a:t>
            </a:r>
          </a:p>
          <a:p>
            <a:pPr eaLnBrk="1" hangingPunct="1">
              <a:buFontTx/>
              <a:buNone/>
            </a:pPr>
            <a:r>
              <a:rPr lang="en-US" altLang="ko-KR" sz="2400" dirty="0" smtClean="0"/>
              <a:t>                           pheromone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571500"/>
            <a:ext cx="8280400" cy="5761038"/>
          </a:xfrm>
        </p:spPr>
        <p:txBody>
          <a:bodyPr/>
          <a:lstStyle/>
          <a:p>
            <a:pPr>
              <a:buNone/>
            </a:pPr>
            <a:r>
              <a:rPr lang="en-US" altLang="ko-KR" sz="2800" dirty="0" smtClean="0"/>
              <a:t>◦ </a:t>
            </a:r>
            <a:r>
              <a:rPr lang="ko-KR" altLang="en-US" sz="2800" dirty="0" smtClean="0"/>
              <a:t>성 행동</a:t>
            </a:r>
          </a:p>
          <a:p>
            <a:pPr eaLnBrk="1" hangingPunct="1"/>
            <a:endParaRPr lang="ko-KR" altLang="en-US" sz="2200" dirty="0" smtClean="0"/>
          </a:p>
          <a:p>
            <a:pPr eaLnBrk="1" hangingPunct="1">
              <a:buFontTx/>
              <a:buNone/>
            </a:pPr>
            <a:r>
              <a:rPr lang="ko-KR" altLang="en-US" sz="2200" dirty="0" smtClean="0"/>
              <a:t>     암컷 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성현상 </a:t>
            </a:r>
            <a:r>
              <a:rPr lang="en-US" altLang="ko-KR" sz="2200" dirty="0" smtClean="0">
                <a:latin typeface="Arial" pitchFamily="34" charset="0"/>
              </a:rPr>
              <a:t>–</a:t>
            </a:r>
            <a:r>
              <a:rPr lang="en-US" altLang="ko-KR" sz="2200" dirty="0" smtClean="0"/>
              <a:t> </a:t>
            </a:r>
            <a:r>
              <a:rPr lang="ko-KR" altLang="en-US" sz="2200" dirty="0" smtClean="0"/>
              <a:t>난포발육</a:t>
            </a:r>
            <a:r>
              <a:rPr lang="en-US" altLang="ko-KR" sz="2200" dirty="0" smtClean="0"/>
              <a:t>, </a:t>
            </a:r>
            <a:r>
              <a:rPr lang="ko-KR" altLang="en-US" sz="2200" dirty="0" err="1" smtClean="0"/>
              <a:t>성성숙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배란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수정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착상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임신</a:t>
            </a:r>
            <a:r>
              <a:rPr lang="en-US" altLang="ko-KR" sz="2200" dirty="0" smtClean="0"/>
              <a:t>, </a:t>
            </a:r>
          </a:p>
          <a:p>
            <a:pPr eaLnBrk="1" hangingPunct="1">
              <a:buFontTx/>
              <a:buNone/>
            </a:pPr>
            <a:r>
              <a:rPr lang="en-US" altLang="ko-KR" sz="2200" dirty="0" smtClean="0"/>
              <a:t>                           </a:t>
            </a:r>
            <a:r>
              <a:rPr lang="ko-KR" altLang="en-US" sz="2200" dirty="0" smtClean="0"/>
              <a:t>분만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비유 </a:t>
            </a:r>
            <a:r>
              <a:rPr lang="en-US" altLang="ko-KR" sz="2200" dirty="0" smtClean="0"/>
              <a:t>: </a:t>
            </a:r>
            <a:r>
              <a:rPr lang="ko-KR" altLang="en-US" sz="2200" dirty="0" err="1" smtClean="0"/>
              <a:t>초발정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사춘기</a:t>
            </a:r>
          </a:p>
          <a:p>
            <a:pPr eaLnBrk="1" hangingPunct="1">
              <a:buFontTx/>
              <a:buNone/>
            </a:pPr>
            <a:r>
              <a:rPr lang="ko-KR" altLang="en-US" sz="2200" dirty="0" smtClean="0"/>
              <a:t>    </a:t>
            </a:r>
            <a:endParaRPr lang="en-US" altLang="ko-KR" sz="2200" dirty="0" smtClean="0"/>
          </a:p>
          <a:p>
            <a:pPr eaLnBrk="1" hangingPunct="1">
              <a:buFontTx/>
              <a:buNone/>
            </a:pPr>
            <a:r>
              <a:rPr lang="en-US" altLang="ko-KR" sz="2200" dirty="0" smtClean="0"/>
              <a:t>    </a:t>
            </a:r>
            <a:r>
              <a:rPr lang="ko-KR" altLang="en-US" sz="2200" dirty="0" smtClean="0"/>
              <a:t> 수컷 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구애동작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성적과시 </a:t>
            </a:r>
            <a:r>
              <a:rPr lang="en-US" altLang="ko-KR" sz="2200" dirty="0" smtClean="0">
                <a:latin typeface="Arial" pitchFamily="34" charset="0"/>
              </a:rPr>
              <a:t>–</a:t>
            </a:r>
            <a:r>
              <a:rPr lang="en-US" altLang="ko-KR" sz="2200" dirty="0" smtClean="0"/>
              <a:t> </a:t>
            </a:r>
            <a:r>
              <a:rPr lang="ko-KR" altLang="en-US" sz="2200" dirty="0" smtClean="0"/>
              <a:t>조류</a:t>
            </a:r>
            <a:r>
              <a:rPr lang="en-US" altLang="ko-KR" sz="2200" dirty="0" smtClean="0"/>
              <a:t>(</a:t>
            </a:r>
            <a:r>
              <a:rPr lang="ko-KR" altLang="en-US" sz="2200" dirty="0" smtClean="0"/>
              <a:t>공작</a:t>
            </a:r>
            <a:r>
              <a:rPr lang="en-US" altLang="ko-KR" sz="2200" dirty="0" smtClean="0"/>
              <a:t>), </a:t>
            </a:r>
            <a:r>
              <a:rPr lang="ko-KR" altLang="en-US" sz="2200" dirty="0" smtClean="0"/>
              <a:t>사슴</a:t>
            </a:r>
            <a:r>
              <a:rPr lang="en-US" altLang="ko-KR" sz="2200" dirty="0" smtClean="0"/>
              <a:t>(</a:t>
            </a:r>
            <a:r>
              <a:rPr lang="ko-KR" altLang="en-US" sz="2200" dirty="0" err="1" smtClean="0"/>
              <a:t>호쟁성</a:t>
            </a:r>
            <a:r>
              <a:rPr lang="en-US" altLang="ko-KR" sz="2200" dirty="0" smtClean="0"/>
              <a:t>), </a:t>
            </a:r>
            <a:r>
              <a:rPr lang="ko-KR" altLang="en-US" sz="2200" dirty="0" smtClean="0"/>
              <a:t>발성     </a:t>
            </a:r>
          </a:p>
          <a:p>
            <a:pPr eaLnBrk="1" hangingPunct="1">
              <a:buFontTx/>
              <a:buNone/>
            </a:pPr>
            <a:r>
              <a:rPr lang="ko-KR" altLang="en-US" sz="2200" dirty="0" smtClean="0"/>
              <a:t>                                             </a:t>
            </a:r>
            <a:r>
              <a:rPr lang="en-US" altLang="ko-KR" sz="2200" dirty="0" smtClean="0"/>
              <a:t>(</a:t>
            </a:r>
            <a:r>
              <a:rPr lang="ko-KR" altLang="en-US" sz="2200" dirty="0" smtClean="0"/>
              <a:t>청각자극</a:t>
            </a:r>
            <a:r>
              <a:rPr lang="en-US" altLang="ko-KR" sz="2200" dirty="0" smtClean="0"/>
              <a:t>)</a:t>
            </a:r>
          </a:p>
          <a:p>
            <a:pPr eaLnBrk="1" hangingPunct="1">
              <a:buFontTx/>
              <a:buNone/>
            </a:pPr>
            <a:endParaRPr lang="en-US" altLang="ko-KR" sz="2200" dirty="0" smtClean="0"/>
          </a:p>
          <a:p>
            <a:pPr eaLnBrk="1" hangingPunct="1">
              <a:buFontTx/>
              <a:buNone/>
            </a:pPr>
            <a:r>
              <a:rPr lang="en-US" altLang="ko-KR" sz="2200" dirty="0" smtClean="0"/>
              <a:t>               </a:t>
            </a:r>
            <a:r>
              <a:rPr lang="ko-KR" altLang="en-US" sz="2200" dirty="0" smtClean="0"/>
              <a:t>교미동작 </a:t>
            </a:r>
            <a:r>
              <a:rPr lang="en-US" altLang="ko-KR" sz="2200" dirty="0" smtClean="0">
                <a:latin typeface="Arial" pitchFamily="34" charset="0"/>
              </a:rPr>
              <a:t>–</a:t>
            </a:r>
            <a:r>
              <a:rPr lang="en-US" altLang="ko-KR" sz="2200" dirty="0" smtClean="0"/>
              <a:t> </a:t>
            </a:r>
            <a:r>
              <a:rPr lang="ko-KR" altLang="en-US" sz="2200" dirty="0" smtClean="0"/>
              <a:t>성적자극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구애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발기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음경돌출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승가</a:t>
            </a:r>
            <a:r>
              <a:rPr lang="en-US" altLang="ko-KR" sz="2200" dirty="0" smtClean="0"/>
              <a:t>,</a:t>
            </a:r>
          </a:p>
          <a:p>
            <a:pPr eaLnBrk="1" hangingPunct="1">
              <a:buFontTx/>
              <a:buNone/>
            </a:pPr>
            <a:r>
              <a:rPr lang="en-US" altLang="ko-KR" sz="2200" dirty="0" smtClean="0"/>
              <a:t>                               </a:t>
            </a:r>
            <a:r>
              <a:rPr lang="ko-KR" altLang="en-US" sz="2200" dirty="0" smtClean="0"/>
              <a:t>삽입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사정</a:t>
            </a:r>
            <a:r>
              <a:rPr lang="en-US" altLang="ko-KR" sz="2200" dirty="0" smtClean="0"/>
              <a:t>, </a:t>
            </a:r>
            <a:r>
              <a:rPr lang="ko-KR" altLang="en-US" sz="2200" dirty="0" smtClean="0"/>
              <a:t>하강과 무기력</a:t>
            </a:r>
          </a:p>
          <a:p>
            <a:pPr eaLnBrk="1" hangingPunct="1">
              <a:buFontTx/>
              <a:buNone/>
            </a:pPr>
            <a:endParaRPr lang="ko-KR" alt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o-KR" altLang="en-US" dirty="0" smtClean="0"/>
              <a:t> * 번식계절 </a:t>
            </a:r>
            <a:r>
              <a:rPr lang="en-US" altLang="ko-KR" dirty="0" smtClean="0"/>
              <a:t>:  continuous breeder,</a:t>
            </a:r>
          </a:p>
          <a:p>
            <a:pPr>
              <a:buNone/>
            </a:pPr>
            <a:r>
              <a:rPr lang="en-US" altLang="ko-KR" dirty="0" smtClean="0"/>
              <a:t>                     seasonal breeder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* estrus(</a:t>
            </a:r>
            <a:r>
              <a:rPr lang="ko-KR" altLang="en-US" dirty="0" smtClean="0"/>
              <a:t>발정적 증식변화</a:t>
            </a:r>
            <a:r>
              <a:rPr lang="en-US" altLang="ko-KR" dirty="0" smtClean="0"/>
              <a:t>)</a:t>
            </a:r>
            <a:r>
              <a:rPr lang="ko-KR" altLang="en-US" dirty="0" smtClean="0"/>
              <a:t>과 </a:t>
            </a:r>
            <a:r>
              <a:rPr lang="en-US" altLang="ko-KR" dirty="0" smtClean="0"/>
              <a:t>menstruation              </a:t>
            </a:r>
          </a:p>
          <a:p>
            <a:pPr>
              <a:buNone/>
            </a:pPr>
            <a:r>
              <a:rPr lang="en-US" altLang="ko-KR" dirty="0" smtClean="0"/>
              <a:t>                                          (</a:t>
            </a:r>
            <a:r>
              <a:rPr lang="ko-KR" altLang="en-US" dirty="0" smtClean="0"/>
              <a:t>착상적 증식변화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 err="1" smtClean="0"/>
              <a:t>단발정</a:t>
            </a:r>
            <a:r>
              <a:rPr lang="en-US" altLang="ko-KR" dirty="0" smtClean="0"/>
              <a:t>(</a:t>
            </a:r>
            <a:r>
              <a:rPr lang="ko-KR" altLang="en-US" dirty="0" smtClean="0"/>
              <a:t>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여우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코끼리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족제비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다람쥐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- </a:t>
            </a:r>
            <a:r>
              <a:rPr lang="ko-KR" altLang="en-US" dirty="0" err="1" smtClean="0"/>
              <a:t>다발정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46113" y="476250"/>
            <a:ext cx="8497887" cy="58324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ko-KR" altLang="en-US" sz="3200" dirty="0" smtClean="0"/>
              <a:t>교미시간과 교미빈도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ko-KR" altLang="en-US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800" dirty="0" smtClean="0"/>
              <a:t>   </a:t>
            </a:r>
            <a:r>
              <a:rPr lang="en-US" altLang="ko-KR" sz="2800" dirty="0" smtClean="0"/>
              <a:t>- </a:t>
            </a:r>
            <a:r>
              <a:rPr lang="ko-KR" altLang="en-US" sz="2800" dirty="0" smtClean="0"/>
              <a:t>교미시간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육식 </a:t>
            </a:r>
            <a:r>
              <a:rPr lang="en-US" altLang="ko-KR" sz="2800" dirty="0" smtClean="0"/>
              <a:t>&gt; </a:t>
            </a:r>
            <a:r>
              <a:rPr lang="ko-KR" altLang="en-US" sz="2800" dirty="0" smtClean="0"/>
              <a:t>초식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조류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800" dirty="0" smtClean="0"/>
              <a:t>                     </a:t>
            </a:r>
            <a:r>
              <a:rPr lang="en-US" altLang="ko-KR" sz="2800" dirty="0" smtClean="0"/>
              <a:t>(</a:t>
            </a:r>
            <a:r>
              <a:rPr lang="ko-KR" altLang="en-US" sz="2800" dirty="0" smtClean="0"/>
              <a:t>소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면양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염소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조류 </a:t>
            </a:r>
            <a:r>
              <a:rPr lang="en-US" altLang="ko-KR" sz="2800" dirty="0" smtClean="0"/>
              <a:t>:  </a:t>
            </a:r>
            <a:r>
              <a:rPr lang="ko-KR" altLang="en-US" sz="2800" dirty="0" smtClean="0"/>
              <a:t>수초</a:t>
            </a:r>
            <a:r>
              <a:rPr lang="en-US" altLang="ko-KR" sz="2800" dirty="0" smtClean="0"/>
              <a:t>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800" dirty="0" smtClean="0"/>
              <a:t>                      </a:t>
            </a:r>
            <a:r>
              <a:rPr lang="ko-KR" altLang="en-US" sz="2800" dirty="0" smtClean="0"/>
              <a:t>말 </a:t>
            </a:r>
            <a:r>
              <a:rPr lang="en-US" altLang="ko-KR" sz="2800" dirty="0" smtClean="0"/>
              <a:t>:  40</a:t>
            </a:r>
            <a:r>
              <a:rPr lang="ko-KR" altLang="en-US" sz="2800" dirty="0" smtClean="0"/>
              <a:t>초</a:t>
            </a:r>
            <a:r>
              <a:rPr lang="en-US" altLang="ko-KR" sz="2800" dirty="0" smtClean="0"/>
              <a:t>,    </a:t>
            </a:r>
            <a:r>
              <a:rPr lang="ko-KR" altLang="en-US" sz="2800" dirty="0" smtClean="0"/>
              <a:t>돼지</a:t>
            </a:r>
            <a:r>
              <a:rPr lang="en-US" altLang="ko-KR" sz="2800" dirty="0" smtClean="0"/>
              <a:t>:  5</a:t>
            </a:r>
            <a:r>
              <a:rPr lang="ko-KR" altLang="en-US" sz="2800" dirty="0" smtClean="0"/>
              <a:t>분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800" dirty="0" smtClean="0"/>
              <a:t>                      개 </a:t>
            </a:r>
            <a:r>
              <a:rPr lang="en-US" altLang="ko-KR" sz="2800" dirty="0" smtClean="0"/>
              <a:t>:  30</a:t>
            </a:r>
            <a:r>
              <a:rPr lang="ko-KR" altLang="en-US" sz="2800" dirty="0" smtClean="0"/>
              <a:t>분</a:t>
            </a:r>
            <a:r>
              <a:rPr lang="en-US" altLang="ko-KR" sz="2800" dirty="0" smtClean="0"/>
              <a:t>,    </a:t>
            </a:r>
            <a:r>
              <a:rPr lang="ko-KR" altLang="en-US" sz="2800" dirty="0" smtClean="0"/>
              <a:t>수금 </a:t>
            </a:r>
            <a:r>
              <a:rPr lang="en-US" altLang="ko-KR" sz="2800" dirty="0" smtClean="0"/>
              <a:t>: 1</a:t>
            </a:r>
            <a:r>
              <a:rPr lang="ko-KR" altLang="en-US" sz="2800" dirty="0" smtClean="0"/>
              <a:t>분</a:t>
            </a:r>
            <a:r>
              <a:rPr lang="en-US" altLang="ko-KR" sz="2800" dirty="0" smtClean="0"/>
              <a:t>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800" dirty="0" smtClean="0"/>
              <a:t>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800" dirty="0" smtClean="0"/>
              <a:t>  </a:t>
            </a:r>
            <a:r>
              <a:rPr lang="ko-KR" altLang="en-US" sz="2800" dirty="0" smtClean="0"/>
              <a:t>사람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브라질인 </a:t>
            </a:r>
            <a:r>
              <a:rPr lang="en-US" altLang="ko-KR" sz="2800" dirty="0" smtClean="0"/>
              <a:t>- 30</a:t>
            </a:r>
            <a:r>
              <a:rPr lang="ko-KR" altLang="en-US" sz="2800" dirty="0" smtClean="0"/>
              <a:t>분</a:t>
            </a:r>
            <a:r>
              <a:rPr lang="en-US" altLang="ko-KR" sz="2800" dirty="0" smtClean="0"/>
              <a:t>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800" dirty="0" smtClean="0"/>
              <a:t>           호주인 </a:t>
            </a:r>
            <a:r>
              <a:rPr lang="en-US" altLang="ko-KR" sz="2800" dirty="0" smtClean="0"/>
              <a:t>- 23</a:t>
            </a:r>
            <a:r>
              <a:rPr lang="ko-KR" altLang="en-US" sz="2800" dirty="0" smtClean="0"/>
              <a:t>분</a:t>
            </a:r>
            <a:r>
              <a:rPr lang="en-US" altLang="ko-KR" sz="2800" dirty="0" smtClean="0"/>
              <a:t>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800" dirty="0" smtClean="0"/>
              <a:t>           홍콩인  </a:t>
            </a:r>
            <a:r>
              <a:rPr lang="en-US" altLang="ko-KR" sz="2800" dirty="0" smtClean="0">
                <a:latin typeface="Arial" pitchFamily="34" charset="0"/>
              </a:rPr>
              <a:t>–</a:t>
            </a:r>
            <a:r>
              <a:rPr lang="en-US" altLang="ko-KR" sz="2800" dirty="0" smtClean="0"/>
              <a:t> 13</a:t>
            </a:r>
            <a:r>
              <a:rPr lang="ko-KR" altLang="en-US" sz="2800" dirty="0" smtClean="0"/>
              <a:t>분</a:t>
            </a:r>
            <a:r>
              <a:rPr lang="en-US" altLang="ko-KR" sz="2800" dirty="0" smtClean="0"/>
              <a:t>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800" dirty="0" smtClean="0"/>
              <a:t>           태국인 </a:t>
            </a:r>
            <a:r>
              <a:rPr lang="en-US" altLang="ko-KR" sz="2800" dirty="0" smtClean="0">
                <a:latin typeface="Arial" pitchFamily="34" charset="0"/>
              </a:rPr>
              <a:t>–</a:t>
            </a:r>
            <a:r>
              <a:rPr lang="en-US" altLang="ko-KR" sz="2800" dirty="0" smtClean="0"/>
              <a:t> 10</a:t>
            </a:r>
            <a:r>
              <a:rPr lang="ko-KR" altLang="en-US" sz="2800" dirty="0" smtClean="0"/>
              <a:t>분</a:t>
            </a:r>
          </a:p>
          <a:p>
            <a:pPr eaLnBrk="1" hangingPunct="1">
              <a:lnSpc>
                <a:spcPct val="90000"/>
              </a:lnSpc>
            </a:pPr>
            <a:endParaRPr lang="en-US" altLang="ko-K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692150"/>
            <a:ext cx="8424862" cy="54340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ko-KR" sz="2800" dirty="0" smtClean="0"/>
              <a:t> </a:t>
            </a:r>
            <a:r>
              <a:rPr lang="en-US" altLang="ko-KR" sz="2400" dirty="0" smtClean="0"/>
              <a:t>- </a:t>
            </a:r>
            <a:r>
              <a:rPr lang="ko-KR" altLang="en-US" sz="2400" dirty="0" smtClean="0"/>
              <a:t>교미빈도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사정횟수</a:t>
            </a:r>
            <a:r>
              <a:rPr lang="en-US" altLang="ko-KR" sz="2400" dirty="0" smtClean="0"/>
              <a:t>) : </a:t>
            </a:r>
            <a:r>
              <a:rPr lang="ko-KR" altLang="en-US" sz="2400" dirty="0" smtClean="0"/>
              <a:t>소               </a:t>
            </a:r>
            <a:r>
              <a:rPr lang="en-US" altLang="ko-KR" sz="2400" dirty="0" smtClean="0"/>
              <a:t>20(80)</a:t>
            </a:r>
            <a:r>
              <a:rPr lang="ko-KR" altLang="en-US" sz="2400" dirty="0" smtClean="0"/>
              <a:t>회</a:t>
            </a:r>
            <a:r>
              <a:rPr lang="en-US" altLang="ko-KR" sz="2400" dirty="0" smtClean="0"/>
              <a:t> </a:t>
            </a:r>
          </a:p>
          <a:p>
            <a:pPr eaLnBrk="1" hangingPunct="1">
              <a:buFontTx/>
              <a:buNone/>
            </a:pPr>
            <a:r>
              <a:rPr lang="en-US" altLang="ko-KR" sz="2400" dirty="0" smtClean="0"/>
              <a:t>				       </a:t>
            </a:r>
            <a:r>
              <a:rPr lang="ko-KR" altLang="en-US" sz="2400" dirty="0" smtClean="0"/>
              <a:t>면양과 염소  </a:t>
            </a:r>
            <a:r>
              <a:rPr lang="en-US" altLang="ko-KR" sz="2400" dirty="0" smtClean="0"/>
              <a:t>10(40)</a:t>
            </a:r>
            <a:r>
              <a:rPr lang="ko-KR" altLang="en-US" sz="2400" dirty="0" smtClean="0"/>
              <a:t>회</a:t>
            </a:r>
            <a:r>
              <a:rPr lang="en-US" altLang="ko-KR" sz="2400" dirty="0" smtClean="0"/>
              <a:t> </a:t>
            </a:r>
          </a:p>
          <a:p>
            <a:pPr eaLnBrk="1" hangingPunct="1">
              <a:buFontTx/>
              <a:buNone/>
            </a:pPr>
            <a:r>
              <a:rPr lang="ko-KR" altLang="en-US" sz="2400" dirty="0" smtClean="0"/>
              <a:t>                                  돼지               </a:t>
            </a:r>
            <a:r>
              <a:rPr lang="en-US" altLang="ko-KR" sz="2400" dirty="0" smtClean="0"/>
              <a:t>3(  8)</a:t>
            </a:r>
            <a:r>
              <a:rPr lang="ko-KR" altLang="en-US" sz="2400" dirty="0" smtClean="0"/>
              <a:t>회 </a:t>
            </a:r>
            <a:endParaRPr lang="en-US" altLang="ko-KR" sz="2400" dirty="0" smtClean="0"/>
          </a:p>
          <a:p>
            <a:pPr eaLnBrk="1" hangingPunct="1">
              <a:buFontTx/>
              <a:buNone/>
            </a:pPr>
            <a:r>
              <a:rPr lang="en-US" altLang="ko-KR" sz="2400" dirty="0" smtClean="0"/>
              <a:t> 				       </a:t>
            </a:r>
            <a:r>
              <a:rPr lang="ko-KR" altLang="en-US" sz="2400" dirty="0" smtClean="0"/>
              <a:t>말                  </a:t>
            </a:r>
            <a:r>
              <a:rPr lang="en-US" altLang="ko-KR" sz="2400" dirty="0" smtClean="0"/>
              <a:t>3(20)</a:t>
            </a:r>
            <a:r>
              <a:rPr lang="ko-KR" altLang="en-US" sz="2400" dirty="0" smtClean="0"/>
              <a:t>회</a:t>
            </a:r>
          </a:p>
          <a:p>
            <a:pPr eaLnBrk="1" hangingPunct="1">
              <a:buFontTx/>
              <a:buNone/>
            </a:pPr>
            <a:endParaRPr lang="ko-KR" altLang="en-US" sz="2400" dirty="0" smtClean="0"/>
          </a:p>
          <a:p>
            <a:pPr eaLnBrk="1" hangingPunct="1">
              <a:buFontTx/>
              <a:buNone/>
            </a:pPr>
            <a:r>
              <a:rPr lang="ko-KR" altLang="en-US" sz="2400" dirty="0" smtClean="0"/>
              <a:t>    사람</a:t>
            </a:r>
            <a:r>
              <a:rPr lang="en-US" altLang="ko-KR" sz="2400" dirty="0" smtClean="0"/>
              <a:t>(15-55</a:t>
            </a:r>
            <a:r>
              <a:rPr lang="ko-KR" altLang="en-US" sz="2400" dirty="0" smtClean="0"/>
              <a:t>세 기준</a:t>
            </a:r>
            <a:r>
              <a:rPr lang="en-US" altLang="ko-KR" sz="2400" dirty="0" smtClean="0"/>
              <a:t>) :</a:t>
            </a:r>
          </a:p>
          <a:p>
            <a:pPr eaLnBrk="1" hangingPunct="1">
              <a:buFontTx/>
              <a:buNone/>
            </a:pPr>
            <a:r>
              <a:rPr lang="en-US" altLang="ko-KR" sz="2400" dirty="0" smtClean="0"/>
              <a:t>    </a:t>
            </a:r>
            <a:r>
              <a:rPr lang="ko-KR" altLang="en-US" sz="2400" dirty="0" smtClean="0"/>
              <a:t>    미국인            </a:t>
            </a:r>
            <a:r>
              <a:rPr lang="en-US" altLang="ko-KR" sz="2400" dirty="0" smtClean="0"/>
              <a:t>138</a:t>
            </a:r>
            <a:r>
              <a:rPr lang="ko-KR" altLang="en-US" sz="2400" dirty="0" smtClean="0"/>
              <a:t>회</a:t>
            </a:r>
            <a:r>
              <a:rPr lang="en-US" altLang="ko-KR" sz="2400" dirty="0" smtClean="0"/>
              <a:t>,   </a:t>
            </a:r>
            <a:r>
              <a:rPr lang="ko-KR" altLang="en-US" sz="2400" dirty="0" smtClean="0"/>
              <a:t>그리스인     </a:t>
            </a:r>
            <a:r>
              <a:rPr lang="en-US" altLang="ko-KR" sz="2400" dirty="0" smtClean="0"/>
              <a:t>117</a:t>
            </a:r>
            <a:r>
              <a:rPr lang="ko-KR" altLang="en-US" sz="2400" dirty="0" smtClean="0"/>
              <a:t>회</a:t>
            </a:r>
            <a:r>
              <a:rPr lang="en-US" altLang="ko-KR" sz="2400" dirty="0" smtClean="0"/>
              <a:t>,  </a:t>
            </a:r>
          </a:p>
          <a:p>
            <a:pPr eaLnBrk="1" hangingPunct="1">
              <a:buFontTx/>
              <a:buNone/>
            </a:pPr>
            <a:r>
              <a:rPr lang="ko-KR" altLang="en-US" sz="2400" dirty="0" smtClean="0"/>
              <a:t>        남미인            </a:t>
            </a:r>
            <a:r>
              <a:rPr lang="en-US" altLang="ko-KR" sz="2400" dirty="0" smtClean="0"/>
              <a:t>116</a:t>
            </a:r>
            <a:r>
              <a:rPr lang="ko-KR" altLang="en-US" sz="2400" dirty="0" smtClean="0"/>
              <a:t>회</a:t>
            </a:r>
            <a:r>
              <a:rPr lang="en-US" altLang="ko-KR" sz="2400" dirty="0" smtClean="0"/>
              <a:t>,   </a:t>
            </a:r>
            <a:r>
              <a:rPr lang="ko-KR" altLang="en-US" sz="2400" dirty="0" smtClean="0"/>
              <a:t>뉴질랜드인  </a:t>
            </a:r>
            <a:r>
              <a:rPr lang="en-US" altLang="ko-KR" sz="2400" dirty="0" smtClean="0"/>
              <a:t>115</a:t>
            </a:r>
            <a:r>
              <a:rPr lang="ko-KR" altLang="en-US" sz="2400" dirty="0" smtClean="0"/>
              <a:t>회</a:t>
            </a:r>
            <a:r>
              <a:rPr lang="en-US" altLang="ko-KR" sz="2400" dirty="0" smtClean="0"/>
              <a:t>, </a:t>
            </a:r>
          </a:p>
          <a:p>
            <a:pPr eaLnBrk="1" hangingPunct="1">
              <a:buFontTx/>
              <a:buNone/>
            </a:pPr>
            <a:r>
              <a:rPr lang="ko-KR" altLang="en-US" sz="2400" dirty="0" smtClean="0"/>
              <a:t>        영국과 호주인  </a:t>
            </a:r>
            <a:r>
              <a:rPr lang="en-US" altLang="ko-KR" sz="2400" dirty="0" smtClean="0"/>
              <a:t>112</a:t>
            </a:r>
            <a:r>
              <a:rPr lang="ko-KR" altLang="en-US" sz="2400" dirty="0" smtClean="0"/>
              <a:t>회</a:t>
            </a:r>
            <a:r>
              <a:rPr lang="en-US" altLang="ko-KR" sz="2400" dirty="0" smtClean="0"/>
              <a:t>,   </a:t>
            </a:r>
            <a:r>
              <a:rPr lang="ko-KR" altLang="en-US" sz="2400" dirty="0" smtClean="0"/>
              <a:t>태국인          </a:t>
            </a:r>
            <a:r>
              <a:rPr lang="en-US" altLang="ko-KR" sz="2400" dirty="0" smtClean="0"/>
              <a:t>80</a:t>
            </a:r>
            <a:r>
              <a:rPr lang="ko-KR" altLang="en-US" sz="2400" dirty="0" smtClean="0"/>
              <a:t>회</a:t>
            </a:r>
            <a:r>
              <a:rPr lang="en-US" altLang="ko-KR" sz="2400" dirty="0" smtClean="0"/>
              <a:t>, </a:t>
            </a:r>
          </a:p>
          <a:p>
            <a:pPr eaLnBrk="1" hangingPunct="1">
              <a:buFontTx/>
              <a:buNone/>
            </a:pPr>
            <a:r>
              <a:rPr lang="ko-KR" altLang="en-US" sz="2400" dirty="0" smtClean="0"/>
              <a:t>        중국인               </a:t>
            </a:r>
            <a:r>
              <a:rPr lang="en-US" altLang="ko-KR" sz="2400" dirty="0" smtClean="0"/>
              <a:t>72</a:t>
            </a:r>
            <a:r>
              <a:rPr lang="ko-KR" altLang="en-US" sz="2400" dirty="0" smtClean="0"/>
              <a:t>회</a:t>
            </a:r>
            <a:r>
              <a:rPr lang="en-US" altLang="ko-KR" sz="2400" dirty="0" smtClean="0"/>
              <a:t>,  </a:t>
            </a:r>
            <a:r>
              <a:rPr lang="ko-KR" altLang="en-US" sz="2400" dirty="0" smtClean="0"/>
              <a:t>대만인          </a:t>
            </a:r>
            <a:r>
              <a:rPr lang="en-US" altLang="ko-KR" sz="2400" dirty="0" smtClean="0"/>
              <a:t>65</a:t>
            </a:r>
            <a:r>
              <a:rPr lang="ko-KR" altLang="en-US" sz="2400" dirty="0" smtClean="0"/>
              <a:t>회</a:t>
            </a:r>
            <a:r>
              <a:rPr lang="en-US" altLang="ko-KR" sz="2400" dirty="0" smtClean="0"/>
              <a:t>,</a:t>
            </a:r>
          </a:p>
          <a:p>
            <a:pPr eaLnBrk="1" hangingPunct="1">
              <a:buFontTx/>
              <a:buNone/>
            </a:pPr>
            <a:r>
              <a:rPr lang="en-US" altLang="ko-KR" sz="2400" dirty="0" smtClean="0"/>
              <a:t>        </a:t>
            </a:r>
            <a:r>
              <a:rPr lang="ko-KR" altLang="en-US" sz="2400" dirty="0" smtClean="0"/>
              <a:t>일본인               </a:t>
            </a:r>
            <a:r>
              <a:rPr lang="en-US" altLang="ko-KR" sz="2400" dirty="0" smtClean="0"/>
              <a:t>36</a:t>
            </a:r>
            <a:r>
              <a:rPr lang="ko-KR" altLang="en-US" sz="2400" dirty="0" smtClean="0"/>
              <a:t>회</a:t>
            </a:r>
            <a:r>
              <a:rPr lang="en-US" altLang="ko-KR" sz="2400" dirty="0" smtClean="0"/>
              <a:t>/</a:t>
            </a:r>
            <a:r>
              <a:rPr lang="ko-KR" altLang="en-US" sz="2400" dirty="0" smtClean="0"/>
              <a:t>年</a:t>
            </a:r>
          </a:p>
          <a:p>
            <a:pPr eaLnBrk="1" hangingPunct="1"/>
            <a:endParaRPr lang="en-US" altLang="ko-KR" sz="2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916113"/>
            <a:ext cx="8229600" cy="4525962"/>
          </a:xfrm>
        </p:spPr>
        <p:txBody>
          <a:bodyPr/>
          <a:lstStyle/>
          <a:p>
            <a:pPr eaLnBrk="1" hangingPunct="1"/>
            <a:r>
              <a:rPr lang="en-US" altLang="ko-KR" sz="2400" b="1" dirty="0" smtClean="0"/>
              <a:t>Total sex ratio(=overall sex ratio, </a:t>
            </a:r>
            <a:r>
              <a:rPr lang="ko-KR" altLang="en-US" sz="2400" b="1" dirty="0" err="1" smtClean="0"/>
              <a:t>총성비</a:t>
            </a:r>
            <a:r>
              <a:rPr lang="en-US" altLang="ko-KR" sz="2400" b="1" dirty="0" smtClean="0"/>
              <a:t>)</a:t>
            </a:r>
          </a:p>
          <a:p>
            <a:pPr eaLnBrk="1" hangingPunct="1">
              <a:buFontTx/>
              <a:buNone/>
            </a:pPr>
            <a:endParaRPr lang="en-US" altLang="ko-KR" sz="2400" dirty="0" smtClean="0"/>
          </a:p>
          <a:p>
            <a:pPr eaLnBrk="1" hangingPunct="1">
              <a:buFontTx/>
              <a:buNone/>
            </a:pPr>
            <a:r>
              <a:rPr lang="en-US" altLang="ko-KR" sz="2400" dirty="0" smtClean="0"/>
              <a:t>    </a:t>
            </a:r>
            <a:r>
              <a:rPr lang="ko-KR" altLang="en-US" sz="2400" dirty="0" smtClean="0"/>
              <a:t>제</a:t>
            </a:r>
            <a:r>
              <a:rPr lang="en-US" altLang="ko-KR" sz="2400" dirty="0" smtClean="0"/>
              <a:t>1</a:t>
            </a:r>
            <a:r>
              <a:rPr lang="ko-KR" altLang="en-US" sz="2400" dirty="0" smtClean="0"/>
              <a:t>차 성비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교미시의 성비</a:t>
            </a:r>
          </a:p>
          <a:p>
            <a:pPr eaLnBrk="1" hangingPunct="1">
              <a:buFontTx/>
              <a:buNone/>
            </a:pPr>
            <a:r>
              <a:rPr lang="ko-KR" altLang="en-US" sz="2400" dirty="0" smtClean="0"/>
              <a:t>    제</a:t>
            </a:r>
            <a:r>
              <a:rPr lang="en-US" altLang="ko-KR" sz="2400" dirty="0" smtClean="0"/>
              <a:t>2</a:t>
            </a:r>
            <a:r>
              <a:rPr lang="ko-KR" altLang="en-US" sz="2400" dirty="0" smtClean="0"/>
              <a:t>차 성비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일반적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출생 시</a:t>
            </a:r>
            <a:r>
              <a:rPr lang="en-US" altLang="ko-KR" sz="2400" dirty="0" smtClean="0"/>
              <a:t>) </a:t>
            </a:r>
            <a:r>
              <a:rPr lang="ko-KR" altLang="en-US" sz="2400" dirty="0" smtClean="0"/>
              <a:t>성비</a:t>
            </a:r>
          </a:p>
          <a:p>
            <a:pPr eaLnBrk="1" hangingPunct="1">
              <a:buFontTx/>
              <a:buNone/>
            </a:pPr>
            <a:r>
              <a:rPr lang="ko-KR" altLang="en-US" sz="2400" dirty="0" smtClean="0"/>
              <a:t>    제</a:t>
            </a:r>
            <a:r>
              <a:rPr lang="en-US" altLang="ko-KR" sz="2400" dirty="0" smtClean="0"/>
              <a:t>3</a:t>
            </a:r>
            <a:r>
              <a:rPr lang="ko-KR" altLang="en-US" sz="2400" dirty="0" smtClean="0"/>
              <a:t>차 성비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일정시기의 성비</a:t>
            </a:r>
          </a:p>
          <a:p>
            <a:pPr eaLnBrk="1" hangingPunct="1">
              <a:buFontTx/>
              <a:buNone/>
            </a:pPr>
            <a:endParaRPr lang="ko-KR" altLang="en-US" sz="1800" dirty="0" smtClean="0"/>
          </a:p>
          <a:p>
            <a:pPr eaLnBrk="1" hangingPunct="1"/>
            <a:r>
              <a:rPr lang="en-US" altLang="ko-KR" sz="2400" dirty="0" smtClean="0"/>
              <a:t>sex ratio : 1:1, 50:50, 100:100, 1,000:1,000 </a:t>
            </a:r>
            <a:r>
              <a:rPr lang="ko-KR" altLang="en-US" sz="2400" dirty="0" smtClean="0"/>
              <a:t>등으로</a:t>
            </a:r>
          </a:p>
          <a:p>
            <a:pPr eaLnBrk="1" hangingPunct="1">
              <a:buFontTx/>
              <a:buNone/>
            </a:pPr>
            <a:r>
              <a:rPr lang="ko-KR" altLang="en-US" sz="2400" dirty="0" smtClean="0"/>
              <a:t>                   ♀을 </a:t>
            </a:r>
            <a:r>
              <a:rPr lang="en-US" altLang="ko-KR" sz="2400" dirty="0" smtClean="0"/>
              <a:t>1, 50, 100, 1,000</a:t>
            </a:r>
            <a:r>
              <a:rPr lang="ko-KR" altLang="en-US" sz="2400" dirty="0" smtClean="0"/>
              <a:t>으로 고정하고</a:t>
            </a:r>
            <a:r>
              <a:rPr lang="en-US" altLang="ko-KR" sz="2400" dirty="0" smtClean="0"/>
              <a:t>,</a:t>
            </a:r>
          </a:p>
          <a:p>
            <a:pPr eaLnBrk="1" hangingPunct="1">
              <a:buFontTx/>
              <a:buNone/>
            </a:pPr>
            <a:r>
              <a:rPr lang="ko-KR" altLang="en-US" sz="2400" dirty="0" smtClean="0"/>
              <a:t>                   ♂의 숫자만 표시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8229600" cy="1143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ko-KR" sz="3600" dirty="0" smtClean="0">
                <a:solidFill>
                  <a:schemeClr val="tx1"/>
                </a:solidFill>
                <a:effectLst/>
              </a:rPr>
              <a:t>2. </a:t>
            </a:r>
            <a:r>
              <a:rPr lang="ko-KR" altLang="en-US" sz="3600" dirty="0" smtClean="0">
                <a:solidFill>
                  <a:schemeClr val="tx1"/>
                </a:solidFill>
                <a:effectLst/>
              </a:rPr>
              <a:t>인간과 동물의 성비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44" y="571480"/>
            <a:ext cx="7524751" cy="936625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ko-KR" sz="3600" dirty="0" smtClean="0">
                <a:solidFill>
                  <a:schemeClr val="tx1"/>
                </a:solidFill>
                <a:effectLst/>
              </a:rPr>
              <a:t>※  </a:t>
            </a:r>
            <a:r>
              <a:rPr lang="ko-KR" altLang="en-US" sz="3600" dirty="0" smtClean="0">
                <a:solidFill>
                  <a:schemeClr val="tx1"/>
                </a:solidFill>
                <a:effectLst/>
              </a:rPr>
              <a:t>성 염색체에 의한 성 결정</a:t>
            </a:r>
          </a:p>
        </p:txBody>
      </p:sp>
      <p:graphicFrame>
        <p:nvGraphicFramePr>
          <p:cNvPr id="80899" name="Group 3"/>
          <p:cNvGraphicFramePr>
            <a:graphicFrameLocks noGrp="1"/>
          </p:cNvGraphicFramePr>
          <p:nvPr>
            <p:ph type="tbl" idx="1"/>
          </p:nvPr>
        </p:nvGraphicFramePr>
        <p:xfrm>
          <a:off x="1042988" y="2214553"/>
          <a:ext cx="6697662" cy="3497962"/>
        </p:xfrm>
        <a:graphic>
          <a:graphicData uri="http://schemas.openxmlformats.org/drawingml/2006/table">
            <a:tbl>
              <a:tblPr/>
              <a:tblGrid>
                <a:gridCol w="2232025"/>
                <a:gridCol w="2233612"/>
                <a:gridCol w="2232025"/>
              </a:tblGrid>
              <a:tr h="10207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           ♂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 ♀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9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X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XX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XY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6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X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XX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XY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7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2(XX)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2(XY)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838" name="Line 30"/>
          <p:cNvSpPr>
            <a:spLocks noChangeShapeType="1"/>
          </p:cNvSpPr>
          <p:nvPr/>
        </p:nvSpPr>
        <p:spPr bwMode="auto">
          <a:xfrm>
            <a:off x="1116013" y="2276475"/>
            <a:ext cx="2160587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</TotalTime>
  <Words>1639</Words>
  <Application>Microsoft Office PowerPoint</Application>
  <PresentationFormat>화면 슬라이드 쇼(4:3)</PresentationFormat>
  <Paragraphs>444</Paragraphs>
  <Slides>29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29</vt:i4>
      </vt:variant>
    </vt:vector>
  </HeadingPairs>
  <TitlesOfParts>
    <vt:vector size="30" baseType="lpstr">
      <vt:lpstr>광장</vt:lpstr>
      <vt:lpstr>제 9 장 인간과 동물의 성비(sex ratio)</vt:lpstr>
      <vt:lpstr>1.  성행동(sex behaviors)</vt:lpstr>
      <vt:lpstr>슬라이드 3</vt:lpstr>
      <vt:lpstr>슬라이드 4</vt:lpstr>
      <vt:lpstr>슬라이드 5</vt:lpstr>
      <vt:lpstr>슬라이드 6</vt:lpstr>
      <vt:lpstr>슬라이드 7</vt:lpstr>
      <vt:lpstr>2. 인간과 동물의 성비</vt:lpstr>
      <vt:lpstr>※  성 염색체에 의한 성 결정</vt:lpstr>
      <vt:lpstr>※ 인간의 성비 (인종)</vt:lpstr>
      <vt:lpstr>※ 인간의 성비(혼혈인)</vt:lpstr>
      <vt:lpstr>  ※  인간의 성비 (유 ㆍ사산)</vt:lpstr>
      <vt:lpstr>◦  인간의 성비 (산자수)</vt:lpstr>
      <vt:lpstr>※  인간의 성비 (산차) (1959년)</vt:lpstr>
      <vt:lpstr>슬라이드 15</vt:lpstr>
      <vt:lpstr>슬라이드 16</vt:lpstr>
      <vt:lpstr>슬라이드 17</vt:lpstr>
      <vt:lpstr>슬라이드 18</vt:lpstr>
      <vt:lpstr>3. 성비에 관한 속설</vt:lpstr>
      <vt:lpstr>슬라이드 20</vt:lpstr>
      <vt:lpstr>슬라이드 21</vt:lpstr>
      <vt:lpstr>슬라이드 22</vt:lpstr>
      <vt:lpstr>슬라이드 23</vt:lpstr>
      <vt:lpstr>슬라이드 24</vt:lpstr>
      <vt:lpstr>슬라이드 25</vt:lpstr>
      <vt:lpstr>슬라이드 26</vt:lpstr>
      <vt:lpstr>슬라이드 27</vt:lpstr>
      <vt:lpstr>슬라이드 28</vt:lpstr>
      <vt:lpstr>슬라이드 29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 9 장 인간과 동물의 성비(sex ratio)</dc:title>
  <dc:creator>user</dc:creator>
  <cp:lastModifiedBy>user</cp:lastModifiedBy>
  <cp:revision>3</cp:revision>
  <dcterms:created xsi:type="dcterms:W3CDTF">2010-06-03T06:44:52Z</dcterms:created>
  <dcterms:modified xsi:type="dcterms:W3CDTF">2010-06-03T07:18:13Z</dcterms:modified>
</cp:coreProperties>
</file>