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45CCEB-3E57-48CB-8DA6-B67B750D0A92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A067C5-3256-4F10-9FD6-A7D1D623BB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57290" y="1214422"/>
            <a:ext cx="7354282" cy="147218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중독무기물에 대해서</a:t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85852" y="4214818"/>
            <a:ext cx="7406640" cy="1752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 smtClean="0"/>
              <a:t>                                         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대구대학교</a:t>
            </a:r>
            <a:endParaRPr lang="en-US" altLang="ko-KR" dirty="0" smtClean="0"/>
          </a:p>
          <a:p>
            <a:pPr>
              <a:lnSpc>
                <a:spcPct val="80000"/>
              </a:lnSpc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                        </a:t>
            </a:r>
            <a:r>
              <a:rPr lang="ko-KR" altLang="en-US" dirty="0" smtClean="0"/>
              <a:t>동물자원학과</a:t>
            </a:r>
            <a:r>
              <a:rPr lang="en-US" altLang="ko-KR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                              20537730</a:t>
            </a:r>
          </a:p>
          <a:p>
            <a:pPr>
              <a:lnSpc>
                <a:spcPct val="80000"/>
              </a:lnSpc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                                 </a:t>
            </a:r>
            <a:r>
              <a:rPr lang="ko-KR" altLang="en-US" dirty="0" smtClean="0"/>
              <a:t>권경익</a:t>
            </a:r>
            <a:r>
              <a:rPr lang="en-US" altLang="ko-KR" dirty="0" smtClean="0"/>
              <a:t>                                  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황 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(S)</a:t>
            </a:r>
          </a:p>
          <a:p>
            <a:pPr>
              <a:lnSpc>
                <a:spcPct val="90000"/>
              </a:lnSpc>
            </a:pPr>
            <a:endParaRPr lang="en-US" altLang="ko-KR" b="1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황유황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아미노선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조직호흡에서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SH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기의 기능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ko-KR" altLang="en-US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소화율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유생산량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감소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식욕부진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허약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후각기능 상실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곡류 부산물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어분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화본과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목초</a:t>
            </a:r>
            <a:r>
              <a:rPr lang="ko-KR" altLang="en-US" dirty="0" smtClean="0"/>
              <a:t> </a:t>
            </a:r>
          </a:p>
          <a:p>
            <a:pPr>
              <a:lnSpc>
                <a:spcPct val="80000"/>
              </a:lnSpc>
              <a:buNone/>
            </a:pPr>
            <a:endParaRPr lang="ko-KR" altLang="en-US" sz="2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중독무기물의 </a:t>
            </a: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r>
              <a:rPr lang="ko-KR" altLang="en-US" sz="4000" dirty="0" smtClean="0"/>
              <a:t/>
            </a:r>
            <a:br>
              <a:rPr lang="ko-KR" altLang="en-US" sz="4000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망간 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en-US" altLang="ko-KR" dirty="0" err="1" smtClean="0">
                <a:latin typeface="HY목각파임B" pitchFamily="18" charset="-127"/>
                <a:ea typeface="HY목각파임B" pitchFamily="18" charset="-127"/>
              </a:rPr>
              <a:t>Mn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Mn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은 뼈의 형성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번식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신경계의 정상적 기능을 위해서 매우 중요함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산화적 인산화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아미노산 대사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지방산 합성 및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cholesterol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대사에 관여된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효소계의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활성제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골격형성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유기세포간질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성장과 번식에 필요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Mn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공급이 부족하면 </a:t>
            </a:r>
            <a:r>
              <a:rPr lang="en-US" altLang="ko-KR" dirty="0" smtClean="0">
                <a:latin typeface="Arial"/>
                <a:ea typeface="HY엽서M" pitchFamily="18" charset="-127"/>
              </a:rPr>
              <a:t>–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성 성숙의 지연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불규칙적인 배란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약한 새끼의 분만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정충 생산 부진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성장장애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골격형성 불량 및 각기병 등의 결핍증세가 나타난다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 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altLang="ko-KR" sz="3600" b="1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철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(Fe)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적혈구수 감소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점막위축증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소화기 질병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위의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무염산증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빈혈증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구루병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식욕부진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혈청 내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p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수준 감소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난황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청초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우유간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콩과식물</a:t>
            </a:r>
            <a:r>
              <a:rPr lang="ko-KR" altLang="en-US" sz="3600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ko-KR" altLang="en-US" sz="36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Fe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의 가장 현저한 결핍증은 빈혈증이다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빈혈증에 걸리면 적혈구 수가 줄고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세포의 크기도 주는 경우가 있다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.</a:t>
            </a:r>
            <a:r>
              <a:rPr lang="en-US" altLang="ko-KR" sz="2400" dirty="0" smtClean="0"/>
              <a:t> </a:t>
            </a:r>
            <a:endParaRPr lang="en-US" altLang="ko-K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214414" y="571480"/>
            <a:ext cx="7719274" cy="56769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코발트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Co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는 다른 중독성 광물질에 비해 독성은 낮으나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Co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과다 섭취는 증체율과 식욕을 저하시키고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Fe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흡수가 불량해져서 빈혈증이 생기게 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활력 상실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쇠약증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피모불량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적혈구 생성불량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체중감소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비유량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 감소 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빈혈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증체율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식욕저하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구토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척추신경 마비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갑상선 점액부종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214414" y="714356"/>
            <a:ext cx="7719274" cy="5534044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Cu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는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Fe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과 비슷한 물리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화학적 특성을 가지고 있는 광물질이다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여러 산화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환원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효소계의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보조인자로 골격형성하고 털 색소를 형성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Cu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결핍증은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Cu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공급이 부족하면 빈혈증이 발생한다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양아지의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경우에는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후구마비명에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걸린다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소에 있어서는 다리를 잘 쓰지 못하고 비틀거리며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자주 넘어지는 병에 걸린다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None/>
            </a:pP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빈혈증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보행실조증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골격이상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모발 및 양모의 색소 침착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근위침식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장염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폐사율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증가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황달 용혈에 의한 빈혈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소간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굴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CuO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142976" y="642918"/>
            <a:ext cx="7643866" cy="571504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ko-KR" altLang="en-US" sz="3000" dirty="0" smtClean="0">
                <a:latin typeface="HY목각파임B" pitchFamily="18" charset="-127"/>
                <a:ea typeface="HY목각파임B" pitchFamily="18" charset="-127"/>
              </a:rPr>
              <a:t>아연 </a:t>
            </a:r>
            <a:r>
              <a:rPr lang="en-US" altLang="ko-KR" sz="3000" dirty="0" smtClean="0">
                <a:latin typeface="HY목각파임B" pitchFamily="18" charset="-127"/>
                <a:ea typeface="HY목각파임B" pitchFamily="18" charset="-127"/>
              </a:rPr>
              <a:t>(Zn)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  peptidase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와 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carbonic </a:t>
            </a:r>
            <a:r>
              <a:rPr lang="en-US" altLang="ko-KR" sz="3000" dirty="0" err="1" smtClean="0">
                <a:latin typeface="HY엽서M" pitchFamily="18" charset="-127"/>
                <a:ea typeface="HY엽서M" pitchFamily="18" charset="-127"/>
              </a:rPr>
              <a:t>anhydrase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를 포함한 여러 </a:t>
            </a:r>
            <a:r>
              <a:rPr lang="ko-KR" altLang="en-US" sz="3000" dirty="0" err="1" smtClean="0">
                <a:latin typeface="HY엽서M" pitchFamily="18" charset="-127"/>
                <a:ea typeface="HY엽서M" pitchFamily="18" charset="-127"/>
              </a:rPr>
              <a:t>효소계의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성분 혹은 보조인자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 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뼈와 깃털의 발달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ko-KR" sz="30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Zn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이 결핍되면 성장억제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소장에서의 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Zn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의 흡수 불량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모발의 퇴색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사료 이용성 감퇴 등의 증세가 일어난다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돼지의 경우 피부병에 걸리는 수도 있다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ko-KR" sz="30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: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빈혈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모발탈색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관절염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위염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과다출혈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sz="3000" dirty="0" err="1" smtClean="0">
                <a:latin typeface="HY엽서M" pitchFamily="18" charset="-127"/>
                <a:ea typeface="HY엽서M" pitchFamily="18" charset="-127"/>
              </a:rPr>
              <a:t>폐사율증가</a:t>
            </a:r>
            <a:endParaRPr lang="ko-KR" altLang="en-US" sz="30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: 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굴 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해산물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견과류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3000" dirty="0" smtClean="0"/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35608" y="428604"/>
            <a:ext cx="7498080" cy="581979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err="1" smtClean="0">
                <a:latin typeface="HY목각파임B" pitchFamily="18" charset="-127"/>
                <a:ea typeface="HY목각파임B" pitchFamily="18" charset="-127"/>
              </a:rPr>
              <a:t>셀레늄</a:t>
            </a: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(Se)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3600" dirty="0" smtClean="0">
                <a:latin typeface="HY엽서M" pitchFamily="18" charset="-127"/>
                <a:ea typeface="HY엽서M" pitchFamily="18" charset="-127"/>
              </a:rPr>
              <a:t>완전히 알려지지 않았지만 비타민 </a:t>
            </a: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E </a:t>
            </a:r>
            <a:r>
              <a:rPr lang="ko-KR" altLang="en-US" sz="3600" dirty="0" smtClean="0">
                <a:latin typeface="HY엽서M" pitchFamily="18" charset="-127"/>
                <a:ea typeface="HY엽서M" pitchFamily="18" charset="-127"/>
              </a:rPr>
              <a:t>흡수와 보유에 관계된다고 함</a:t>
            </a: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Se</a:t>
            </a:r>
            <a:r>
              <a:rPr lang="ko-KR" altLang="en-US" sz="3600" dirty="0" smtClean="0">
                <a:latin typeface="HY엽서M" pitchFamily="18" charset="-127"/>
                <a:ea typeface="HY엽서M" pitchFamily="18" charset="-127"/>
              </a:rPr>
              <a:t>중독 증상은</a:t>
            </a: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,</a:t>
            </a:r>
          </a:p>
          <a:p>
            <a:pPr>
              <a:buFont typeface="Wingdings" pitchFamily="2" charset="2"/>
              <a:buNone/>
            </a:pP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  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-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호흡이 거칠어지고 동작이 우둔하다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  -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이를 갈며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과다한 타액을 분비하고 식욕이 감퇴한다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  -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장골의 연결부위에 이상이 오고 꼬리 등이 끊어진다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  -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심장이 위축되고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간경련과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빈혈이 생긴다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  -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과다한 타액 분비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시야장애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복통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전신마비 등을 수반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285852" y="428604"/>
            <a:ext cx="7647836" cy="5819796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latin typeface="HY목각파임B" pitchFamily="18" charset="-127"/>
                <a:ea typeface="HY목각파임B" pitchFamily="18" charset="-127"/>
              </a:rPr>
              <a:t>몰리브덴</a:t>
            </a: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(Mo)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Purine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대사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반추위에서 미생물체 활성자극 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Mo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은 유기태이든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무기태이든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모두 잘 흡수된다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특히 수용성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Mo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염은 잘 흡수된다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몰리브덴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중독으로는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심한설사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성장률 저하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체중감소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피모 탈색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탈모증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부종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빈혈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정충 생산 부진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유생산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감소등이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있다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Mo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중독의 치료나 예방을 위해서는 충분한 양의 동물성 단백질을 공급하여야 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35608" y="428604"/>
            <a:ext cx="7498080" cy="5819796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규소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(Si)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정상적인 성장이나 발육이 곤란하다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피부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점막등에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빈혈증이 나타난다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닭의 경우 고기수염이 생기지 않으며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벼슬이 심하게 찌그러진다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뼈의 발육이 부진해진다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즉 골수부분이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적어지도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다리뼈의 경우 탄력성이 줄어들어 부러지기 쉽다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이빨의 착색이 불량해진다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골격 형성의 초기반응이 정상적으로 진행되지 않는다</a:t>
            </a:r>
          </a:p>
          <a:p>
            <a:pPr>
              <a:buFont typeface="Wingdings" pitchFamily="2" charset="2"/>
              <a:buChar char="Ø"/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35608" y="428604"/>
            <a:ext cx="7498080" cy="5819796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니켈</a:t>
            </a: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(Ni)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피부의 착색도가 나빠진다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이는 황색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lipochrome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합성이 불량해진 까닭이다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다리 뼈가 굽고 굵어진다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 * 쥐의 경우에는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성장이 불량해진다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번식력이 약화된다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폐사율이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높아진다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>
                <a:effectLst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무기물이란</a:t>
            </a:r>
            <a:endParaRPr lang="ko-KR" altLang="en-US" b="1" dirty="0">
              <a:effectLst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엽서M" pitchFamily="18" charset="-127"/>
                <a:ea typeface="HY엽서M" pitchFamily="18" charset="-127"/>
              </a:rPr>
              <a:t>함유량이 대단히 적은 상태에서는 체내에서 중요한 생리적 기능을 수행하지만 필요량 이상으로 존재할 때는 대사작용이라든가 생명유지에 심히 나쁜 결과를 초래하는 것들을 중독광물질</a:t>
            </a:r>
            <a:r>
              <a:rPr lang="en-US" altLang="ko-KR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엽서M" pitchFamily="18" charset="-127"/>
                <a:ea typeface="HY엽서M" pitchFamily="18" charset="-127"/>
              </a:rPr>
              <a:t>(toxic elements)</a:t>
            </a:r>
            <a:r>
              <a:rPr lang="ko-KR" altLang="en-US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엽서M" pitchFamily="18" charset="-127"/>
                <a:ea typeface="HY엽서M" pitchFamily="18" charset="-127"/>
              </a:rPr>
              <a:t>이라고 한다</a:t>
            </a:r>
            <a:r>
              <a:rPr lang="en-US" altLang="ko-KR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엽서M" pitchFamily="18" charset="-127"/>
                <a:ea typeface="HY엽서M" pitchFamily="18" charset="-127"/>
              </a:rPr>
              <a:t>.</a:t>
            </a:r>
            <a:r>
              <a:rPr lang="en-US" altLang="ko-KR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r>
              <a:rPr lang="ko-KR" altLang="en-US" dirty="0" smtClean="0"/>
              <a:t> 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28728" y="1428736"/>
            <a:ext cx="7498080" cy="4800600"/>
          </a:xfrm>
        </p:spPr>
        <p:txBody>
          <a:bodyPr>
            <a:normAutofit/>
          </a:bodyPr>
          <a:lstStyle/>
          <a:p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칼슘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(Ca)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과 인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(P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황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(S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) 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망간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en-US" altLang="ko-KR" sz="3600" dirty="0" err="1" smtClean="0">
                <a:latin typeface="HY목각파임B" pitchFamily="18" charset="-127"/>
                <a:ea typeface="HY목각파임B" pitchFamily="18" charset="-127"/>
              </a:rPr>
              <a:t>Mn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)</a:t>
            </a:r>
            <a:endParaRPr lang="en-US" altLang="ko-KR" sz="3600" b="1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나트륨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(Na),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칼륨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(K),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염소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(CI)</a:t>
            </a:r>
          </a:p>
          <a:p>
            <a:r>
              <a:rPr lang="en-US" altLang="ko-KR" sz="3600" dirty="0" smtClean="0"/>
              <a:t>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철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(Fe),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구리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(Cu), </a:t>
            </a:r>
            <a:r>
              <a:rPr lang="ko-KR" altLang="en-US" sz="3600" b="1" dirty="0" smtClean="0">
                <a:latin typeface="HY엽서M" pitchFamily="18" charset="-127"/>
                <a:ea typeface="HY엽서M" pitchFamily="18" charset="-127"/>
              </a:rPr>
              <a:t>코발트 </a:t>
            </a:r>
            <a:r>
              <a:rPr lang="en-US" altLang="ko-KR" sz="3600" b="1" dirty="0" smtClean="0">
                <a:latin typeface="HY엽서M" pitchFamily="18" charset="-127"/>
                <a:ea typeface="HY엽서M" pitchFamily="18" charset="-127"/>
              </a:rPr>
              <a:t>(Co)</a:t>
            </a:r>
          </a:p>
          <a:p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아연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(Zn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)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3600" dirty="0" err="1" smtClean="0">
                <a:latin typeface="HY목각파임B" pitchFamily="18" charset="-127"/>
                <a:ea typeface="HY목각파임B" pitchFamily="18" charset="-127"/>
              </a:rPr>
              <a:t>셀레늄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(Se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)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3600" dirty="0" err="1" smtClean="0">
                <a:latin typeface="HY목각파임B" pitchFamily="18" charset="-127"/>
                <a:ea typeface="HY목각파임B" pitchFamily="18" charset="-127"/>
              </a:rPr>
              <a:t>몰리브덴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(Mo)</a:t>
            </a:r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 </a:t>
            </a:r>
            <a:endParaRPr lang="en-US" altLang="ko-KR" sz="3600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36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규소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(Si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) </a:t>
            </a:r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니켈</a:t>
            </a:r>
            <a:r>
              <a:rPr lang="en-US" altLang="ko-KR" sz="3600" dirty="0" smtClean="0">
                <a:latin typeface="HY목각파임B" pitchFamily="18" charset="-127"/>
                <a:ea typeface="HY목각파임B" pitchFamily="18" charset="-127"/>
              </a:rPr>
              <a:t>(Ni)</a:t>
            </a:r>
          </a:p>
          <a:p>
            <a:endParaRPr lang="en-US" altLang="ko-KR" sz="2800" dirty="0" smtClean="0"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sz="2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04960" cy="1143000"/>
          </a:xfrm>
        </p:spPr>
        <p:txBody>
          <a:bodyPr/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r>
              <a:rPr lang="ko-KR" altLang="en-US" dirty="0" smtClean="0"/>
              <a:t> 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609600" indent="-609600">
              <a:buFont typeface="Wingdings" pitchFamily="2" charset="2"/>
              <a:buNone/>
            </a:pPr>
            <a:endParaRPr lang="en-US" altLang="ko-KR" sz="2000" b="1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buFont typeface="Wingdings" pitchFamily="2" charset="2"/>
              <a:buChar char="v"/>
            </a:pPr>
            <a:r>
              <a:rPr lang="ko-KR" altLang="en-US" sz="2000" dirty="0" smtClean="0">
                <a:latin typeface="HY목각파임B" pitchFamily="18" charset="-127"/>
                <a:ea typeface="HY목각파임B" pitchFamily="18" charset="-127"/>
              </a:rPr>
              <a:t>칼슘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과 인의 기능</a:t>
            </a:r>
            <a:endParaRPr lang="ko-KR" altLang="en-US" sz="2000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세포막의 투과성을 조절하여 세포 내로의 영양소의 이입을 조절한다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근육의 수축을 조절한다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Acetylcholine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의 조절을 통하여 자극의 전도를 돕는다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1800" dirty="0" smtClean="0">
                <a:latin typeface="HY엽서M" pitchFamily="18" charset="-127"/>
                <a:ea typeface="HY엽서M" pitchFamily="18" charset="-127"/>
              </a:rPr>
              <a:t>지방의 대사과정에서 </a:t>
            </a:r>
            <a:r>
              <a:rPr lang="en-US" altLang="ko-KR" sz="1800" dirty="0" err="1" smtClean="0">
                <a:latin typeface="HY엽서M" pitchFamily="18" charset="-127"/>
                <a:ea typeface="HY엽서M" pitchFamily="18" charset="-127"/>
              </a:rPr>
              <a:t>hexosephosphate,adenosine</a:t>
            </a:r>
            <a:r>
              <a:rPr lang="en-US" altLang="ko-KR" sz="1800" dirty="0" smtClean="0">
                <a:latin typeface="HY엽서M" pitchFamily="18" charset="-127"/>
                <a:ea typeface="HY엽서M" pitchFamily="18" charset="-127"/>
              </a:rPr>
              <a:t> phosphate, </a:t>
            </a:r>
            <a:r>
              <a:rPr lang="en-US" altLang="ko-KR" sz="1800" dirty="0" err="1" smtClean="0">
                <a:latin typeface="HY엽서M" pitchFamily="18" charset="-127"/>
                <a:ea typeface="HY엽서M" pitchFamily="18" charset="-127"/>
              </a:rPr>
              <a:t>creatine</a:t>
            </a:r>
            <a:r>
              <a:rPr lang="en-US" altLang="ko-KR" sz="1800" dirty="0" smtClean="0">
                <a:latin typeface="HY엽서M" pitchFamily="18" charset="-127"/>
                <a:ea typeface="HY엽서M" pitchFamily="18" charset="-127"/>
              </a:rPr>
              <a:t> phosphates</a:t>
            </a:r>
            <a:r>
              <a:rPr lang="ko-KR" altLang="en-US" sz="1800" dirty="0" smtClean="0">
                <a:latin typeface="HY엽서M" pitchFamily="18" charset="-127"/>
                <a:ea typeface="HY엽서M" pitchFamily="18" charset="-127"/>
              </a:rPr>
              <a:t>의 형성에 중추적 역할을 한다</a:t>
            </a:r>
            <a:r>
              <a:rPr lang="en-US" altLang="ko-KR" sz="18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ko-KR" sz="2000" dirty="0" smtClean="0"/>
              <a:t>  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지방의 대사에 있어서 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lecithin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의 중간 대사물 형성에 관여한다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2000" dirty="0" err="1" smtClean="0">
                <a:latin typeface="HY엽서M" pitchFamily="18" charset="-127"/>
                <a:ea typeface="HY엽서M" pitchFamily="18" charset="-127"/>
              </a:rPr>
              <a:t>신경조직등에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 풍부하게 들어 있는 인지질의 구성 성분이다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 marL="609600" indent="-609600">
              <a:buNone/>
            </a:pP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Casein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에 들어있는 인단백질이나 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chromatin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의 핵단백질의 구성 성분이다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None/>
            </a:pPr>
            <a:endParaRPr lang="en-US" altLang="ko-KR" sz="2000" dirty="0" smtClean="0"/>
          </a:p>
          <a:p>
            <a:pPr marL="609600" indent="-609600">
              <a:buFont typeface="Wingdings" pitchFamily="2" charset="2"/>
              <a:buNone/>
            </a:pPr>
            <a:endParaRPr lang="ko-KR" altLang="en-US" sz="2000" dirty="0" smtClean="0">
              <a:latin typeface="HY엽서M" pitchFamily="18" charset="-127"/>
              <a:ea typeface="HY엽서M" pitchFamily="18" charset="-127"/>
            </a:endParaRPr>
          </a:p>
          <a:p>
            <a:endParaRPr lang="ko-KR" altLang="en-US" sz="20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   중독무기물의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357290" y="1500174"/>
            <a:ext cx="7498080" cy="480060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Char char="v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칼슘과 인의 결핍증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v"/>
            </a:pPr>
            <a:endParaRPr lang="ko-KR" altLang="en-US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Ø"/>
            </a:pPr>
            <a:r>
              <a:rPr lang="ko-KR" altLang="en-US" u="sng" dirty="0" smtClean="0">
                <a:latin typeface="HY엽서M" pitchFamily="18" charset="-127"/>
                <a:ea typeface="HY엽서M" pitchFamily="18" charset="-127"/>
              </a:rPr>
              <a:t>어린 동물의 </a:t>
            </a:r>
            <a:r>
              <a:rPr lang="ko-KR" altLang="en-US" u="sng" dirty="0" err="1" smtClean="0">
                <a:latin typeface="HY엽서M" pitchFamily="18" charset="-127"/>
                <a:ea typeface="HY엽서M" pitchFamily="18" charset="-127"/>
              </a:rPr>
              <a:t>골연증</a:t>
            </a:r>
            <a:endParaRPr lang="ko-KR" altLang="en-US" u="sng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Ø"/>
            </a:pPr>
            <a:endParaRPr lang="ko-KR" altLang="en-US" u="sng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Ca , p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또는 비타민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D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공급량이 요구량에 미치지 못하거나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Ca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과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P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흡수가 원활하지 못할 때 뼈의 성장은 정상적으로 이루어지지않는다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이러한 현상을 </a:t>
            </a:r>
            <a:r>
              <a:rPr lang="ko-KR" altLang="en-US" b="1" u="sng" dirty="0" smtClean="0">
                <a:latin typeface="HY엽서M" pitchFamily="18" charset="-127"/>
                <a:ea typeface="HY엽서M" pitchFamily="18" charset="-127"/>
              </a:rPr>
              <a:t>구루병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이라고 한다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circleNumDbPlain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뼈의 연결부위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관절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가 비정상적으로 비대해진다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circleNumDbPlain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갈비뼈가 비정상적으로 발육한다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circleNumDbPlain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다리가 굽는다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circleNumDbPlain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보행이 부자연스럽다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관절부의 경직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circleNumDbPlain"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혈중의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Ca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과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P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의 농도가 낮아진다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 </a:t>
            </a:r>
          </a:p>
          <a:p>
            <a:pPr>
              <a:buNone/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400" dirty="0" smtClean="0"/>
              <a:t/>
            </a:r>
            <a:br>
              <a:rPr lang="ko-KR" altLang="en-US" sz="4400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142976" y="357166"/>
            <a:ext cx="7790712" cy="5891234"/>
          </a:xfrm>
        </p:spPr>
        <p:txBody>
          <a:bodyPr>
            <a:normAutofit/>
          </a:bodyPr>
          <a:lstStyle/>
          <a:p>
            <a:pPr marL="609600" indent="-609600">
              <a:buFont typeface="Wingdings" pitchFamily="2" charset="2"/>
              <a:buChar char="Ø"/>
            </a:pP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성숙한 동물의 </a:t>
            </a:r>
            <a:r>
              <a:rPr lang="ko-KR" altLang="en-US" sz="2400" dirty="0" err="1" smtClean="0">
                <a:latin typeface="HY엽서M" pitchFamily="18" charset="-127"/>
                <a:ea typeface="HY엽서M" pitchFamily="18" charset="-127"/>
              </a:rPr>
              <a:t>골연증</a:t>
            </a:r>
            <a:endParaRPr lang="ko-KR" altLang="en-US" sz="2400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 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성숙한 동물의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골연증은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 두 가지의 원인으로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부터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 나온다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pPr marL="609600" indent="-609600">
              <a:buFont typeface="Wingdings" pitchFamily="2" charset="2"/>
              <a:buNone/>
            </a:pPr>
            <a:endParaRPr lang="en-US" altLang="ko-KR" sz="2800" dirty="0" smtClean="0">
              <a:latin typeface="HY엽서M" pitchFamily="18" charset="-127"/>
              <a:ea typeface="HY엽서M" pitchFamily="18" charset="-127"/>
            </a:endParaRPr>
          </a:p>
          <a:p>
            <a:pPr marL="609600" indent="-609600">
              <a:buFont typeface="Wingdings" pitchFamily="2" charset="2"/>
              <a:buAutoNum type="circleNumDbPlain"/>
            </a:pPr>
            <a:r>
              <a:rPr lang="ko-KR" altLang="en-US" sz="2400" dirty="0" err="1" smtClean="0">
                <a:latin typeface="HY엽서M" pitchFamily="18" charset="-127"/>
                <a:ea typeface="HY엽서M" pitchFamily="18" charset="-127"/>
              </a:rPr>
              <a:t>오즘으로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 배설되는 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Ca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의 조절이 불량하거나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400" dirty="0" err="1" smtClean="0">
                <a:latin typeface="HY엽서M" pitchFamily="18" charset="-127"/>
                <a:ea typeface="HY엽서M" pitchFamily="18" charset="-127"/>
              </a:rPr>
              <a:t>조골작용보다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 칼슘분해작용이 더 왕성하기 때문이다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. 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또한 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Ca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의 흡수가 원활하지 못할 때에도 </a:t>
            </a:r>
            <a:r>
              <a:rPr lang="ko-KR" altLang="en-US" sz="2400" b="1" u="sng" dirty="0" smtClean="0">
                <a:latin typeface="HY엽서M" pitchFamily="18" charset="-127"/>
                <a:ea typeface="HY엽서M" pitchFamily="18" charset="-127"/>
              </a:rPr>
              <a:t>골연증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은 발생한다 ➪ 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osteoporosis </a:t>
            </a:r>
          </a:p>
          <a:p>
            <a:pPr marL="609600" indent="-609600">
              <a:buFont typeface="Wingdings" pitchFamily="2" charset="2"/>
              <a:buAutoNum type="circleNumDbPlain"/>
            </a:pP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임신이나 비유로 인해 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Ca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과 </a:t>
            </a:r>
            <a:r>
              <a:rPr lang="en-US" altLang="ko-KR" sz="2400" dirty="0" smtClean="0">
                <a:latin typeface="HY엽서M" pitchFamily="18" charset="-127"/>
                <a:ea typeface="HY엽서M" pitchFamily="18" charset="-127"/>
              </a:rPr>
              <a:t>P</a:t>
            </a:r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의 요구량이 급증하고 사료로서 이들의 공급이 충분하지 못해 골수에 축적된 부분이 완전히 이용되고 장골까지 분해되었기 때문이다 ➪ </a:t>
            </a:r>
            <a:r>
              <a:rPr lang="en-US" altLang="ko-KR" sz="2400" dirty="0" err="1" smtClean="0">
                <a:latin typeface="HY엽서M" pitchFamily="18" charset="-127"/>
                <a:ea typeface="HY엽서M" pitchFamily="18" charset="-127"/>
              </a:rPr>
              <a:t>osteomalacia</a:t>
            </a:r>
            <a:endParaRPr lang="en-US" altLang="ko-KR" sz="24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90000"/>
              </a:lnSpc>
            </a:pPr>
            <a:endParaRPr lang="en-US" altLang="ko-KR" sz="2400" b="1" dirty="0" smtClean="0">
              <a:latin typeface="돋움" pitchFamily="50" charset="-127"/>
              <a:ea typeface="돋움" pitchFamily="50" charset="-127"/>
              <a:cs typeface="안상수2006중간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buFont typeface="Wingdings" pitchFamily="2" charset="2"/>
              <a:buChar char="v"/>
            </a:pP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000" dirty="0" smtClean="0">
                <a:latin typeface="HY목각파임B" pitchFamily="18" charset="-127"/>
                <a:ea typeface="HY목각파임B" pitchFamily="18" charset="-127"/>
              </a:rPr>
              <a:t>나트륨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의 기능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3000" dirty="0" err="1" smtClean="0">
                <a:latin typeface="HY엽서M" pitchFamily="18" charset="-127"/>
                <a:ea typeface="HY엽서M" pitchFamily="18" charset="-127"/>
              </a:rPr>
              <a:t>세포외액의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주요 양이온으로 삼투압 및 산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염기 평형에 관계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정상적인 근육세포 자극 반응을 보존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세포 투과성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칼륨의 기능</a:t>
            </a:r>
          </a:p>
          <a:p>
            <a:pPr marL="609600" indent="-609600">
              <a:buFont typeface="Wingdings" pitchFamily="2" charset="2"/>
              <a:buNone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     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-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삼투압과 산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염기 균형에 관계하는 </a:t>
            </a:r>
            <a:r>
              <a:rPr lang="ko-KR" altLang="en-US" sz="3000" dirty="0" err="1" smtClean="0">
                <a:latin typeface="HY엽서M" pitchFamily="18" charset="-127"/>
                <a:ea typeface="HY엽서M" pitchFamily="18" charset="-127"/>
              </a:rPr>
              <a:t>세포내액의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주요 양이온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근육활동 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염소의 기능</a:t>
            </a:r>
          </a:p>
          <a:p>
            <a:pPr marL="609600" indent="-609600">
              <a:buFont typeface="Wingdings" pitchFamily="2" charset="2"/>
              <a:buNone/>
            </a:pP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     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- 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산</a:t>
            </a:r>
            <a:r>
              <a:rPr lang="en-US" altLang="ko-KR" sz="3000" dirty="0" smtClean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염기 균형 및 </a:t>
            </a:r>
            <a:r>
              <a:rPr lang="ko-KR" altLang="en-US" sz="3000" dirty="0" err="1" smtClean="0">
                <a:latin typeface="HY엽서M" pitchFamily="18" charset="-127"/>
                <a:ea typeface="HY엽서M" pitchFamily="18" charset="-127"/>
              </a:rPr>
              <a:t>상투압에</a:t>
            </a:r>
            <a:r>
              <a:rPr lang="ko-KR" altLang="en-US" sz="3000" dirty="0" smtClean="0">
                <a:latin typeface="HY엽서M" pitchFamily="18" charset="-127"/>
                <a:ea typeface="HY엽서M" pitchFamily="18" charset="-127"/>
              </a:rPr>
              <a:t> 관계하는 주요 음이온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285852" y="357166"/>
            <a:ext cx="7504960" cy="6072230"/>
          </a:xfrm>
        </p:spPr>
        <p:txBody>
          <a:bodyPr>
            <a:normAutofit lnSpcReduction="10000"/>
          </a:bodyPr>
          <a:lstStyle/>
          <a:p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나트륨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에너지 축적 불량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부신비대체지방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번식능력감퇴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가려움증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변비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보행이상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신경마비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NaCI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칼륨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근육약화 또는 경련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구토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설사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테타니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근육경련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증체량감소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피모불량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KCI</a:t>
            </a:r>
          </a:p>
          <a:p>
            <a:r>
              <a:rPr lang="ko-KR" altLang="en-US" sz="3600" dirty="0" smtClean="0">
                <a:latin typeface="HY목각파임B" pitchFamily="18" charset="-127"/>
                <a:ea typeface="HY목각파임B" pitchFamily="18" charset="-127"/>
              </a:rPr>
              <a:t>염소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체중감소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근육경련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구토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설사 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가려움증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변비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보행이상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신경마비</a:t>
            </a:r>
          </a:p>
          <a:p>
            <a:pPr>
              <a:buFont typeface="Wingdings" pitchFamily="2" charset="2"/>
              <a:buNone/>
            </a:pP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en-US" altLang="ko-KR" dirty="0" err="1" smtClean="0">
                <a:latin typeface="HY엽서M" pitchFamily="18" charset="-127"/>
                <a:ea typeface="HY엽서M" pitchFamily="18" charset="-127"/>
              </a:rPr>
              <a:t>NaCI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 KCI</a:t>
            </a:r>
            <a:endParaRPr lang="en-US" altLang="ko-KR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en-US" altLang="ko-KR" sz="4400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400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4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4400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중독무기물의 </a:t>
            </a:r>
            <a:r>
              <a:rPr lang="ko-KR" altLang="en-US" sz="44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>
                <a:latin typeface="HY목각파임B" pitchFamily="18" charset="-127"/>
                <a:ea typeface="HY목각파임B" pitchFamily="18" charset="-127"/>
              </a:rPr>
              <a:t>마그네슘 </a:t>
            </a:r>
            <a:r>
              <a:rPr lang="en-US" altLang="ko-KR" sz="2800" dirty="0" smtClean="0">
                <a:latin typeface="HY목각파임B" pitchFamily="18" charset="-127"/>
                <a:ea typeface="HY목각파임B" pitchFamily="18" charset="-127"/>
              </a:rPr>
              <a:t>(Mg)</a:t>
            </a:r>
          </a:p>
          <a:p>
            <a:endParaRPr lang="en-US" altLang="ko-KR" sz="2800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주로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해당계에서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 효소 활성제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골격형성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결핍증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혈압강하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신경과민증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근육경련 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중독증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설사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식욕부진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빈혈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신경이상</a:t>
            </a:r>
          </a:p>
          <a:p>
            <a:pPr>
              <a:buFont typeface="Wingdings" pitchFamily="2" charset="2"/>
              <a:buNone/>
            </a:pP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공급원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:  </a:t>
            </a:r>
            <a:r>
              <a:rPr lang="ko-KR" altLang="en-US" sz="2800" dirty="0" err="1" smtClean="0">
                <a:latin typeface="HY엽서M" pitchFamily="18" charset="-127"/>
                <a:ea typeface="HY엽서M" pitchFamily="18" charset="-127"/>
              </a:rPr>
              <a:t>대두박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청초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800" dirty="0" smtClean="0">
                <a:latin typeface="HY엽서M" pitchFamily="18" charset="-127"/>
                <a:ea typeface="HY엽서M" pitchFamily="18" charset="-127"/>
              </a:rPr>
              <a:t>옥수수</a:t>
            </a:r>
            <a:r>
              <a:rPr lang="en-US" altLang="ko-KR" sz="2800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en-US" altLang="ko-KR" sz="2800" dirty="0" err="1" smtClean="0">
                <a:latin typeface="HY엽서M" pitchFamily="18" charset="-127"/>
                <a:ea typeface="HY엽서M" pitchFamily="18" charset="-127"/>
              </a:rPr>
              <a:t>MgO</a:t>
            </a:r>
            <a:endParaRPr lang="en-US" altLang="ko-KR" sz="2800" dirty="0" smtClean="0">
              <a:latin typeface="HY엽서M" pitchFamily="18" charset="-127"/>
              <a:ea typeface="HY엽서M" pitchFamily="18" charset="-127"/>
            </a:endParaRPr>
          </a:p>
          <a:p>
            <a:pPr>
              <a:lnSpc>
                <a:spcPct val="80000"/>
              </a:lnSpc>
              <a:buNone/>
            </a:pPr>
            <a:endParaRPr lang="en-US" altLang="ko-KR" sz="24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endParaRPr lang="ko-KR" altLang="en-US" sz="18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</TotalTime>
  <Words>1057</Words>
  <Application>Microsoft Office PowerPoint</Application>
  <PresentationFormat>화면 슬라이드 쇼(4:3)</PresentationFormat>
  <Paragraphs>145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오렌지</vt:lpstr>
      <vt:lpstr>중독무기물에 대해서 </vt:lpstr>
      <vt:lpstr>무기물이란</vt:lpstr>
      <vt:lpstr>   중독무기물의 종류 </vt:lpstr>
      <vt:lpstr>   중독무기물의 종류 </vt:lpstr>
      <vt:lpstr>   중독무기물의 종류</vt:lpstr>
      <vt:lpstr> </vt:lpstr>
      <vt:lpstr>   중독무기물의 종류</vt:lpstr>
      <vt:lpstr>슬라이드 8</vt:lpstr>
      <vt:lpstr>         중독무기물의 종류 </vt:lpstr>
      <vt:lpstr>   중독무기물의 종류</vt:lpstr>
      <vt:lpstr>        중독무기물의 종류 </vt:lpstr>
      <vt:lpstr>    중독무기물의 종류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대해서</dc:title>
  <dc:creator>서지원</dc:creator>
  <cp:lastModifiedBy>서지원</cp:lastModifiedBy>
  <cp:revision>14</cp:revision>
  <dcterms:created xsi:type="dcterms:W3CDTF">2009-12-01T14:08:06Z</dcterms:created>
  <dcterms:modified xsi:type="dcterms:W3CDTF">2009-12-01T16:27:00Z</dcterms:modified>
</cp:coreProperties>
</file>