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EE22B09-A477-4A24-BA4B-3030CB8E7DF0}" type="datetimeFigureOut">
              <a:rPr lang="ko-KR" altLang="en-US" smtClean="0"/>
              <a:pPr/>
              <a:t>2010-06-04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16379DC-A65A-49BD-8D3E-B76A5A197B5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42976" y="2000240"/>
            <a:ext cx="7406640" cy="2283284"/>
          </a:xfrm>
        </p:spPr>
        <p:txBody>
          <a:bodyPr>
            <a:normAutofit/>
          </a:bodyPr>
          <a:lstStyle/>
          <a:p>
            <a:pPr algn="ctr"/>
            <a:r>
              <a:rPr lang="ko-KR" altLang="en-US" sz="4000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제 </a:t>
            </a:r>
            <a:r>
              <a:rPr lang="en-US" altLang="ko-KR" sz="4000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4</a:t>
            </a:r>
            <a:r>
              <a:rPr lang="ko-KR" altLang="en-US" sz="4000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장</a:t>
            </a:r>
            <a:r>
              <a:rPr lang="ko-KR" altLang="en-US" sz="40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54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/>
            </a:r>
            <a:br>
              <a:rPr lang="en-US" altLang="ko-KR" sz="54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</a:br>
            <a:r>
              <a:rPr lang="en-US" altLang="ko-KR" sz="54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/>
            </a:r>
            <a:br>
              <a:rPr lang="en-US" altLang="ko-KR" sz="54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</a:br>
            <a:r>
              <a:rPr lang="ko-KR" altLang="en-US" sz="44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현대사회와 동물</a:t>
            </a:r>
            <a:endParaRPr lang="ko-KR" altLang="en-US" sz="44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428604"/>
            <a:ext cx="8719406" cy="5643602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○ 재활승마치료</a:t>
            </a:r>
            <a:endParaRPr lang="en-US" altLang="ko-KR" sz="2400" b="1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말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전투력의 상징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기마병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사역동물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마력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→ 경마장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재활승마치료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정신적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육체적 장애 극복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재활승마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신체의 운동감각과 균형감각 향상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		 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사회적응 활동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기원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전쟁부상과 치료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영국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1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차 세계대전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    1953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→ 소아마비 치료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노르웨이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       1960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→ 세계승마치료학회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(30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여 개 국가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		       2005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→ 한국재활승마협회 발족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사업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심리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정서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사회적 훈련 →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발육장애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정신장애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                                      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학습장애의 치료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774720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4. </a:t>
            </a:r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생명산업과 동물</a:t>
            </a:r>
            <a:endParaRPr lang="ko-KR" altLang="en-US" sz="40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71546"/>
            <a:ext cx="8719406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가축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인간의 식량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산업동물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유전공학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 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품종의 개량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       	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수정란이식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	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복제동물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	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이종장기이식 → 형질전환 무균돼지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	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줄기세포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실험동물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형질전환 동물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반려동물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애완동물 복제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785794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제 </a:t>
            </a:r>
            <a:r>
              <a:rPr lang="en-US" altLang="ko-KR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4</a:t>
            </a:r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장 현대사회와 동물</a:t>
            </a:r>
            <a:endParaRPr lang="ko-KR" altLang="en-US" sz="40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1071546"/>
            <a:ext cx="8576530" cy="5176854"/>
          </a:xfrm>
        </p:spPr>
        <p:txBody>
          <a:bodyPr/>
          <a:lstStyle/>
          <a:p>
            <a:pPr>
              <a:buNone/>
            </a:pP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1.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반려동물과 인간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2.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동물과 레저산업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3.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인간과 동물의 유대관계</a:t>
            </a: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4.  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생명산업과 동물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774720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1. </a:t>
            </a:r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반려동물과 인간</a:t>
            </a:r>
            <a:endParaRPr lang="ko-KR" altLang="en-US" sz="40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00108"/>
            <a:ext cx="8719406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○ 개 </a:t>
            </a: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(dog)</a:t>
            </a: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1)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개의 기원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12,000 ~ 20.000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전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늑대 → 순화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       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집 지키기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맹수의 접근 감시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동반 사냥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                    가축화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덴마크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발틱해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연안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2)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현대사회와 개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반려동물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가족의 일원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스트레스 해소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                         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치료견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안내견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청도견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구조견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탐지견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 	             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목양견 등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3)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개의 품종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400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여 종 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                   치와와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500g ~2.5Kg</a:t>
            </a: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                  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세인트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버나드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90Kg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이상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4)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인간과 개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옛날 → 사냥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수렵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감시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목양견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                    현대 → 반려동물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친구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동반자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자식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  <a:endParaRPr lang="ko-KR" altLang="en-US" sz="24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00108"/>
            <a:ext cx="8719406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5)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특수목적을 수행하는 개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</a:t>
            </a: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○ 경찰견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셰퍼드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도베르만 피셔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에어데일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테리어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등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○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안내견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래브라도리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트리버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셰퍼드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에어레일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테리어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등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○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청도견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미니에이쳐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핀서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푸들 등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소형견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○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구조견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세인트버나드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뉴파운드랜드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래브라도리트리버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등 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○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탐지견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셰버드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래브라도리트리버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등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○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치료도우미견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래트라도리트리버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골든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리트리버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등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              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동물매개치료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온순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친화성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심리치료 등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  <a:endParaRPr lang="ko-KR" altLang="en-US" sz="24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774720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2. </a:t>
            </a:r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동물과 레저산업</a:t>
            </a:r>
            <a:endParaRPr lang="ko-KR" altLang="en-US" sz="40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00108"/>
            <a:ext cx="8719406" cy="56436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○ 경마 </a:t>
            </a: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스피드</a:t>
            </a:r>
            <a:endParaRPr lang="en-US" altLang="ko-KR" sz="2400" b="1" dirty="0" smtClean="0">
              <a:latin typeface="바탕" pitchFamily="18" charset="-127"/>
              <a:ea typeface="바탕" pitchFamily="18" charset="-127"/>
            </a:endParaRPr>
          </a:p>
          <a:p>
            <a:pPr algn="ctr"/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경마의 기원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BC 800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경 → 전차 경마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오디세이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 algn="ctr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     BC 766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→ 마차경주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그리스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 algn="ctr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BC 648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→ 고대 올림픽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algn="ctr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중세기 → 사냥게임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영국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 algn="ctr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1540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경마장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영국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 algn="ctr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	     1780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현대경마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(derby)</a:t>
            </a:r>
          </a:p>
          <a:p>
            <a:pPr algn="ctr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    1922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조선경마구락부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창립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algn="ctr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    1942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조선마사회 창설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algn="ctr"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algn="ctr"/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경마 관련산업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경마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마필 생산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말의 품종 개량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algn="ctr"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algn="ctr"/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경마 수익금의 사회 환원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 </a:t>
            </a:r>
            <a:r>
              <a:rPr lang="ko-KR" altLang="en-US" sz="2400" dirty="0" smtClean="0">
                <a:solidFill>
                  <a:schemeClr val="bg1"/>
                </a:solidFill>
                <a:latin typeface="바탕" pitchFamily="18" charset="-127"/>
                <a:ea typeface="바탕" pitchFamily="18" charset="-127"/>
              </a:rPr>
              <a:t>원</a:t>
            </a:r>
            <a:endParaRPr lang="ko-KR" altLang="en-US" sz="2400" dirty="0">
              <a:solidFill>
                <a:schemeClr val="bg1"/>
              </a:solidFill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00108"/>
            <a:ext cx="8719406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○ 승마 </a:t>
            </a: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레저 승마</a:t>
            </a: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경기 승마</a:t>
            </a:r>
            <a:r>
              <a:rPr lang="en-US" altLang="ko-KR" sz="2400" b="1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Font typeface="Wingdings" pitchFamily="2" charset="2"/>
              <a:buChar char="l"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승마의 기원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BC 648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고대올림픽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		     1912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국제 승마연맹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			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고대 한국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기사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격구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마상재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馬上才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무과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 lvl="1"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		     1934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승마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구락부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		     1935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년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장애물 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비월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경기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Font typeface="Wingdings" pitchFamily="2" charset="2"/>
              <a:buChar char="l"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승마의 효과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신체를 바르게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허리가 유연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신체의 리듬감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</a:t>
            </a:r>
          </a:p>
          <a:p>
            <a:pPr lvl="1"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		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정신집중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대담성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동물애호정신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</a:t>
            </a:r>
          </a:p>
          <a:p>
            <a:pPr lvl="1"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		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폐활량 증가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여성들의 몸매 관리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골반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 lvl="1">
              <a:buNone/>
            </a:pP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			    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전신율동 → 위장병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소화기계의 건강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 lvl="1">
              <a:buFont typeface="Wingdings" pitchFamily="2" charset="2"/>
              <a:buChar char="l"/>
            </a:pPr>
            <a:endParaRPr lang="en-US" altLang="ko-KR" sz="1200" dirty="0" smtClean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774720"/>
          </a:xfrm>
        </p:spPr>
        <p:txBody>
          <a:bodyPr>
            <a:normAutofit/>
          </a:bodyPr>
          <a:lstStyle/>
          <a:p>
            <a:r>
              <a:rPr lang="en-US" altLang="ko-KR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3. </a:t>
            </a:r>
            <a:r>
              <a:rPr lang="ko-KR" altLang="en-US" sz="4000" b="1" dirty="0" smtClean="0"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</a:rPr>
              <a:t>인간과 동물의 유대관계</a:t>
            </a:r>
            <a:endParaRPr lang="ko-KR" altLang="en-US" sz="4000" b="1" dirty="0">
              <a:solidFill>
                <a:schemeClr val="tx1"/>
              </a:solidFill>
              <a:effectLst/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071546"/>
            <a:ext cx="8719406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HAB (human and animal bond) 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반려동물과 인간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기원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1970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년 대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정신과의사  중심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동물매개활동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(AAA, animal assist activity) 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심리적 안정감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동물매개치료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(AAT, animal assist therapy)  or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동물요법        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(animal therapy) 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치료개념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반려동물요법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(companion animal therapy) : pat therapy</a:t>
            </a:r>
          </a:p>
          <a:p>
            <a:pPr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재활승마치료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(Hippo therapy) 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장애아동들의 정신 건강효과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>
              <a:buNone/>
            </a:pPr>
            <a:endParaRPr lang="ko-KR" altLang="en-US" sz="24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428604"/>
            <a:ext cx="8719406" cy="5643602"/>
          </a:xfrm>
        </p:spPr>
        <p:txBody>
          <a:bodyPr>
            <a:normAutofit fontScale="92500" lnSpcReduction="10000"/>
          </a:bodyPr>
          <a:lstStyle/>
          <a:p>
            <a:pPr lvl="1">
              <a:buNone/>
            </a:pP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○ 동물매개치료</a:t>
            </a:r>
            <a:endParaRPr lang="en-US" altLang="ko-KR" sz="2400" b="1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신체적 반응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err="1" smtClean="0">
                <a:latin typeface="바탕" pitchFamily="18" charset="-127"/>
                <a:ea typeface="바탕" pitchFamily="18" charset="-127"/>
              </a:rPr>
              <a:t>엔돌핀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생성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혈압의 저하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스트레스 감소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신체적 건강 향상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정신과학적 반응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스트레스 → 면역력 감소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	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독거노인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애완동물을 가족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	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치매환자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사회적 상호 반응 증가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 			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우울증 감소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삶의 만족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자기의식  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smtClean="0">
                <a:latin typeface="바탕" pitchFamily="18" charset="-127"/>
                <a:ea typeface="바탕" pitchFamily="18" charset="-127"/>
              </a:rPr>
              <a:t>                                               </a:t>
            </a:r>
            <a:r>
              <a:rPr lang="ko-KR" altLang="en-US" sz="2400" smtClean="0">
                <a:latin typeface="바탕" pitchFamily="18" charset="-127"/>
                <a:ea typeface="바탕" pitchFamily="18" charset="-127"/>
              </a:rPr>
              <a:t>향상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정신적 기능 개선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접촉의 이점 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: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분노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적대감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긴장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근심의 감소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428604"/>
            <a:ext cx="8719406" cy="5643602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ko-KR" altLang="en-US" sz="2400" b="1" dirty="0" smtClean="0">
                <a:latin typeface="바탕" pitchFamily="18" charset="-127"/>
                <a:ea typeface="바탕" pitchFamily="18" charset="-127"/>
              </a:rPr>
              <a:t>○ 동물매개치료의 이점</a:t>
            </a:r>
            <a:endParaRPr lang="en-US" altLang="ko-KR" sz="2400" b="1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혈압의 저하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콜레스테롤 수치 감소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생존율 향상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고독감의 개선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의사소통의 향상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신뢰의 증진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	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인지기능의 향상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주의력 분산으로 통증에 대한 약물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				  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처방의 필요성 감소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	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신체적 상태의 향상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수술 등에 대한 두려움 극복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</a:t>
            </a:r>
          </a:p>
          <a:p>
            <a:pPr lvl="1">
              <a:buNone/>
            </a:pP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  <a:p>
            <a:pPr lvl="1">
              <a:buNone/>
            </a:pP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     환자에게 빠른 회복에 대한 동기 부여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환자와 가족에게 스트레스와 근심 감소</a:t>
            </a: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, </a:t>
            </a:r>
          </a:p>
          <a:p>
            <a:pPr lvl="1">
              <a:buNone/>
            </a:pPr>
            <a:r>
              <a:rPr lang="en-US" altLang="ko-KR" sz="2400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ko-KR" altLang="en-US" sz="2400" dirty="0" smtClean="0">
                <a:latin typeface="바탕" pitchFamily="18" charset="-127"/>
                <a:ea typeface="바탕" pitchFamily="18" charset="-127"/>
              </a:rPr>
              <a:t>조건 없는 사랑 → 사회성 향상</a:t>
            </a:r>
            <a:endParaRPr lang="en-US" altLang="ko-KR" sz="2400" dirty="0" smtClean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146</TotalTime>
  <Words>248</Words>
  <Application>Microsoft Office PowerPoint</Application>
  <PresentationFormat>화면 슬라이드 쇼(4:3)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태양</vt:lpstr>
      <vt:lpstr>제 4장   현대사회와 동물</vt:lpstr>
      <vt:lpstr>제 4장 현대사회와 동물</vt:lpstr>
      <vt:lpstr>1. 반려동물과 인간</vt:lpstr>
      <vt:lpstr>슬라이드 4</vt:lpstr>
      <vt:lpstr>2. 동물과 레저산업</vt:lpstr>
      <vt:lpstr>슬라이드 6</vt:lpstr>
      <vt:lpstr>3. 인간과 동물의 유대관계</vt:lpstr>
      <vt:lpstr>슬라이드 8</vt:lpstr>
      <vt:lpstr>슬라이드 9</vt:lpstr>
      <vt:lpstr>슬라이드 10</vt:lpstr>
      <vt:lpstr>4. 생명산업과 동물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4장   현대사회와 동물</dc:title>
  <dc:creator>user</dc:creator>
  <cp:lastModifiedBy>user</cp:lastModifiedBy>
  <cp:revision>17</cp:revision>
  <dcterms:created xsi:type="dcterms:W3CDTF">2010-03-19T10:05:14Z</dcterms:created>
  <dcterms:modified xsi:type="dcterms:W3CDTF">2010-06-04T09:07:03Z</dcterms:modified>
</cp:coreProperties>
</file>