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2" r:id="rId16"/>
    <p:sldId id="270" r:id="rId17"/>
    <p:sldId id="271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5" d="100"/>
          <a:sy n="35" d="100"/>
        </p:scale>
        <p:origin x="-12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083D8C-A28A-4912-9A8E-CF687F90270B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2131C7-EF01-4DBC-B0D9-5A04594649C5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2131C7-EF01-4DBC-B0D9-5A04594649C5}" type="slidenum">
              <a:rPr lang="ko-KR" altLang="en-US" smtClean="0"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2131C7-EF01-4DBC-B0D9-5A04594649C5}" type="slidenum">
              <a:rPr lang="ko-KR" altLang="en-US" smtClean="0"/>
              <a:t>10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D3CE2-2192-4810-A0C9-9BCE7B3033A5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EBE45-A86F-4312-BB4C-98A8516AD82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  <p:transition spd="med">
    <p:newsflash/>
    <p:sndAc>
      <p:stSnd>
        <p:snd r:embed="rId1" name="camera.wav" builtIn="1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D3CE2-2192-4810-A0C9-9BCE7B3033A5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EBE45-A86F-4312-BB4C-98A8516AD82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  <p:transition spd="med">
    <p:newsflash/>
    <p:sndAc>
      <p:stSnd>
        <p:snd r:embed="rId1" name="camera.wav" builtIn="1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D3CE2-2192-4810-A0C9-9BCE7B3033A5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EBE45-A86F-4312-BB4C-98A8516AD82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  <p:transition spd="med">
    <p:newsflash/>
    <p:sndAc>
      <p:stSnd>
        <p:snd r:embed="rId1" name="camera.wav" builtIn="1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D3CE2-2192-4810-A0C9-9BCE7B3033A5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EBE45-A86F-4312-BB4C-98A8516AD82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  <p:transition spd="med">
    <p:newsflash/>
    <p:sndAc>
      <p:stSnd>
        <p:snd r:embed="rId1" name="camera.wav" builtIn="1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D3CE2-2192-4810-A0C9-9BCE7B3033A5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EBE45-A86F-4312-BB4C-98A8516AD82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  <p:transition spd="med">
    <p:newsflash/>
    <p:sndAc>
      <p:stSnd>
        <p:snd r:embed="rId1" name="camera.wav" builtIn="1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D3CE2-2192-4810-A0C9-9BCE7B3033A5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EBE45-A86F-4312-BB4C-98A8516AD82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  <p:transition spd="med">
    <p:newsflash/>
    <p:sndAc>
      <p:stSnd>
        <p:snd r:embed="rId1" name="camera.wav" builtIn="1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D3CE2-2192-4810-A0C9-9BCE7B3033A5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EBE45-A86F-4312-BB4C-98A8516AD82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  <p:transition spd="med">
    <p:newsflash/>
    <p:sndAc>
      <p:stSnd>
        <p:snd r:embed="rId1" name="camera.wav" builtIn="1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D3CE2-2192-4810-A0C9-9BCE7B3033A5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EBE45-A86F-4312-BB4C-98A8516AD82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  <p:transition spd="med">
    <p:newsflash/>
    <p:sndAc>
      <p:stSnd>
        <p:snd r:embed="rId1" name="camera.wav" builtIn="1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D3CE2-2192-4810-A0C9-9BCE7B3033A5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EBE45-A86F-4312-BB4C-98A8516AD82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  <p:transition spd="med">
    <p:newsflash/>
    <p:sndAc>
      <p:stSnd>
        <p:snd r:embed="rId1" name="camera.wav" builtIn="1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D3CE2-2192-4810-A0C9-9BCE7B3033A5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EBE45-A86F-4312-BB4C-98A8516AD82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  <p:transition spd="med">
    <p:newsflash/>
    <p:sndAc>
      <p:stSnd>
        <p:snd r:embed="rId1" name="camera.wav" builtIn="1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D3CE2-2192-4810-A0C9-9BCE7B3033A5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EBE45-A86F-4312-BB4C-98A8516AD82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  <p:transition spd="med">
    <p:newsflash/>
    <p:sndAc>
      <p:stSnd>
        <p:snd r:embed="rId1" name="camera.wav" builtIn="1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D3CE2-2192-4810-A0C9-9BCE7B3033A5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1EBE45-A86F-4312-BB4C-98A8516AD82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newsflash/>
    <p:sndAc>
      <p:stSnd>
        <p:snd r:embed="rId13" name="camera.wav" builtIn="1"/>
      </p:stSnd>
    </p:sndAc>
  </p:transition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42910" y="428604"/>
            <a:ext cx="7772400" cy="1470025"/>
          </a:xfrm>
        </p:spPr>
        <p:txBody>
          <a:bodyPr/>
          <a:lstStyle/>
          <a:p>
            <a:r>
              <a:rPr lang="ko-KR" altLang="en-US" dirty="0" smtClean="0">
                <a:latin typeface="안상수2006굵은" pitchFamily="18" charset="-127"/>
                <a:ea typeface="안상수2006굵은" pitchFamily="18" charset="-127"/>
              </a:rPr>
              <a:t>중독 무기물에 대하여</a:t>
            </a:r>
            <a:endParaRPr lang="ko-KR" altLang="en-US" dirty="0">
              <a:latin typeface="안상수2006굵은" pitchFamily="18" charset="-127"/>
              <a:ea typeface="안상수2006굵은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1571612"/>
            <a:ext cx="6400800" cy="5000660"/>
          </a:xfrm>
        </p:spPr>
        <p:txBody>
          <a:bodyPr>
            <a:normAutofit lnSpcReduction="10000"/>
          </a:bodyPr>
          <a:lstStyle/>
          <a:p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sz="2000" dirty="0" smtClean="0"/>
              <a:t>                                            </a:t>
            </a:r>
            <a:endParaRPr lang="en-US" altLang="ko-KR" sz="2000" dirty="0" smtClean="0"/>
          </a:p>
          <a:p>
            <a:endParaRPr lang="en-US" altLang="ko-KR" sz="2000" dirty="0"/>
          </a:p>
          <a:p>
            <a:endParaRPr lang="en-US" altLang="ko-KR" sz="2000" dirty="0" smtClean="0"/>
          </a:p>
          <a:p>
            <a:endParaRPr lang="en-US" altLang="ko-KR" sz="2000" dirty="0"/>
          </a:p>
          <a:p>
            <a:endParaRPr lang="en-US" altLang="ko-KR" sz="2000" dirty="0" smtClean="0"/>
          </a:p>
          <a:p>
            <a:endParaRPr lang="en-US" altLang="ko-KR" sz="2000" dirty="0"/>
          </a:p>
          <a:p>
            <a:endParaRPr lang="en-US" altLang="ko-KR" sz="2000" dirty="0" smtClean="0"/>
          </a:p>
          <a:p>
            <a:endParaRPr lang="en-US" altLang="ko-KR" sz="2000" dirty="0"/>
          </a:p>
          <a:p>
            <a:r>
              <a:rPr lang="en-US" altLang="ko-KR" sz="2400" dirty="0" smtClean="0">
                <a:solidFill>
                  <a:schemeClr val="tx1"/>
                </a:solidFill>
                <a:latin typeface="안상수2006굵은" pitchFamily="18" charset="-127"/>
                <a:ea typeface="안상수2006굵은" pitchFamily="18" charset="-127"/>
              </a:rPr>
              <a:t>                                            </a:t>
            </a:r>
            <a:r>
              <a:rPr lang="ko-KR" altLang="en-US" sz="2400" b="1" dirty="0" smtClean="0">
                <a:solidFill>
                  <a:schemeClr val="tx1"/>
                </a:solidFill>
                <a:latin typeface="안상수2006굵은" pitchFamily="18" charset="-127"/>
                <a:ea typeface="안상수2006굵은" pitchFamily="18" charset="-127"/>
              </a:rPr>
              <a:t>학과 </a:t>
            </a:r>
            <a:r>
              <a:rPr lang="en-US" altLang="ko-KR" sz="2400" b="1" dirty="0" smtClean="0">
                <a:solidFill>
                  <a:schemeClr val="tx1"/>
                </a:solidFill>
                <a:latin typeface="안상수2006굵은" pitchFamily="18" charset="-127"/>
                <a:ea typeface="안상수2006굵은" pitchFamily="18" charset="-127"/>
              </a:rPr>
              <a:t>: </a:t>
            </a:r>
            <a:r>
              <a:rPr lang="ko-KR" altLang="en-US" sz="2400" b="1" dirty="0" smtClean="0">
                <a:solidFill>
                  <a:schemeClr val="tx1"/>
                </a:solidFill>
                <a:latin typeface="안상수2006굵은" pitchFamily="18" charset="-127"/>
                <a:ea typeface="안상수2006굵은" pitchFamily="18" charset="-127"/>
              </a:rPr>
              <a:t>동물자원학과</a:t>
            </a:r>
            <a:endParaRPr lang="en-US" altLang="ko-KR" sz="2400" b="1" dirty="0" smtClean="0">
              <a:solidFill>
                <a:schemeClr val="tx1"/>
              </a:solidFill>
              <a:latin typeface="안상수2006굵은" pitchFamily="18" charset="-127"/>
              <a:ea typeface="안상수2006굵은" pitchFamily="18" charset="-127"/>
            </a:endParaRPr>
          </a:p>
          <a:p>
            <a:r>
              <a:rPr lang="en-US" altLang="ko-KR" sz="2400" b="1" dirty="0" smtClean="0">
                <a:solidFill>
                  <a:schemeClr val="tx1"/>
                </a:solidFill>
                <a:latin typeface="안상수2006굵은" pitchFamily="18" charset="-127"/>
                <a:ea typeface="안상수2006굵은" pitchFamily="18" charset="-127"/>
              </a:rPr>
              <a:t>                                          </a:t>
            </a:r>
            <a:r>
              <a:rPr lang="ko-KR" altLang="en-US" sz="2400" b="1" dirty="0" smtClean="0">
                <a:solidFill>
                  <a:schemeClr val="tx1"/>
                </a:solidFill>
                <a:latin typeface="안상수2006굵은" pitchFamily="18" charset="-127"/>
                <a:ea typeface="안상수2006굵은" pitchFamily="18" charset="-127"/>
              </a:rPr>
              <a:t>학번 </a:t>
            </a:r>
            <a:r>
              <a:rPr lang="en-US" altLang="ko-KR" sz="2400" b="1" dirty="0" smtClean="0">
                <a:solidFill>
                  <a:schemeClr val="tx1"/>
                </a:solidFill>
                <a:latin typeface="안상수2006굵은" pitchFamily="18" charset="-127"/>
                <a:ea typeface="안상수2006굵은" pitchFamily="18" charset="-127"/>
              </a:rPr>
              <a:t>: 20537992</a:t>
            </a:r>
          </a:p>
          <a:p>
            <a:r>
              <a:rPr lang="ko-KR" altLang="en-US" sz="2400" b="1" dirty="0" smtClean="0">
                <a:solidFill>
                  <a:schemeClr val="tx1"/>
                </a:solidFill>
                <a:latin typeface="안상수2006굵은" pitchFamily="18" charset="-127"/>
                <a:ea typeface="안상수2006굵은" pitchFamily="18" charset="-127"/>
              </a:rPr>
              <a:t>                                          이름 </a:t>
            </a:r>
            <a:r>
              <a:rPr lang="en-US" altLang="ko-KR" sz="2400" b="1" dirty="0" smtClean="0">
                <a:solidFill>
                  <a:schemeClr val="tx1"/>
                </a:solidFill>
                <a:latin typeface="안상수2006굵은" pitchFamily="18" charset="-127"/>
                <a:ea typeface="안상수2006굵은" pitchFamily="18" charset="-127"/>
              </a:rPr>
              <a:t>: </a:t>
            </a:r>
            <a:r>
              <a:rPr lang="ko-KR" altLang="en-US" sz="2400" b="1" dirty="0" smtClean="0">
                <a:solidFill>
                  <a:schemeClr val="tx1"/>
                </a:solidFill>
                <a:latin typeface="안상수2006굵은" pitchFamily="18" charset="-127"/>
                <a:ea typeface="안상수2006굵은" pitchFamily="18" charset="-127"/>
              </a:rPr>
              <a:t>박 경 태</a:t>
            </a:r>
            <a:endParaRPr lang="ko-KR" altLang="en-US" sz="2400" b="1" dirty="0">
              <a:solidFill>
                <a:schemeClr val="tx1"/>
              </a:solidFill>
              <a:latin typeface="안상수2006굵은" pitchFamily="18" charset="-127"/>
              <a:ea typeface="안상수2006굵은" pitchFamily="18" charset="-127"/>
            </a:endParaRPr>
          </a:p>
        </p:txBody>
      </p:sp>
      <p:pic>
        <p:nvPicPr>
          <p:cNvPr id="4" name="그림 3" descr="11.bmp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14480" y="1714488"/>
            <a:ext cx="5643602" cy="3214710"/>
          </a:xfrm>
          <a:prstGeom prst="rect">
            <a:avLst/>
          </a:prstGeom>
        </p:spPr>
      </p:pic>
    </p:spTree>
  </p:cSld>
  <p:clrMapOvr>
    <a:masterClrMapping/>
  </p:clrMapOvr>
  <p:transition spd="med">
    <p:newsflash/>
    <p:sndAc>
      <p:stSnd>
        <p:snd r:embed="rId3" name="camera.wav" builtIn="1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642910" y="1285860"/>
            <a:ext cx="764386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3600" b="1" dirty="0" smtClean="0">
                <a:latin typeface="안상수2006중간" pitchFamily="18" charset="-127"/>
                <a:ea typeface="안상수2006중간" pitchFamily="18" charset="-127"/>
              </a:rPr>
              <a:t>중독 증상</a:t>
            </a:r>
            <a:endParaRPr lang="en-US" altLang="ko-KR" sz="3600" b="1" dirty="0">
              <a:latin typeface="안상수2006중간" pitchFamily="18" charset="-127"/>
              <a:ea typeface="안상수2006중간" pitchFamily="18" charset="-127"/>
            </a:endParaRPr>
          </a:p>
          <a:p>
            <a:endParaRPr lang="en-US" altLang="ko-KR" sz="3600" b="1" dirty="0" smtClean="0">
              <a:latin typeface="안상수2006중간" pitchFamily="18" charset="-127"/>
              <a:ea typeface="안상수2006중간" pitchFamily="18" charset="-127"/>
            </a:endParaRPr>
          </a:p>
          <a:p>
            <a:r>
              <a:rPr lang="ko-KR" altLang="en-US" sz="3600" b="1" dirty="0" smtClean="0">
                <a:latin typeface="안상수2006중간" pitchFamily="18" charset="-127"/>
                <a:ea typeface="안상수2006중간" pitchFamily="18" charset="-127"/>
              </a:rPr>
              <a:t>뼈의 정상적인 색깔을 잃게 하고 굵어지게 한다</a:t>
            </a:r>
            <a:r>
              <a:rPr lang="en-US" altLang="ko-KR" sz="3600" b="1" dirty="0" smtClean="0">
                <a:latin typeface="안상수2006중간" pitchFamily="18" charset="-127"/>
                <a:ea typeface="안상수2006중간" pitchFamily="18" charset="-127"/>
              </a:rPr>
              <a:t>.</a:t>
            </a:r>
          </a:p>
          <a:p>
            <a:r>
              <a:rPr lang="ko-KR" altLang="en-US" sz="3600" b="1" dirty="0" smtClean="0">
                <a:latin typeface="안상수2006중간" pitchFamily="18" charset="-127"/>
                <a:ea typeface="안상수2006중간" pitchFamily="18" charset="-127"/>
              </a:rPr>
              <a:t>조직이 엉성하게 되어 부스러지거나 부러지기 쉽다</a:t>
            </a:r>
            <a:endParaRPr lang="ko-KR" altLang="en-US" sz="3600" b="1" dirty="0">
              <a:latin typeface="안상수2006중간" pitchFamily="18" charset="-127"/>
              <a:ea typeface="안상수2006중간" pitchFamily="18" charset="-127"/>
            </a:endParaRPr>
          </a:p>
        </p:txBody>
      </p:sp>
    </p:spTree>
  </p:cSld>
  <p:clrMapOvr>
    <a:masterClrMapping/>
  </p:clrMapOvr>
  <p:transition>
    <p:newsflash/>
    <p:sndAc>
      <p:stSnd>
        <p:snd r:embed="rId3" name="camera.wav" builtIn="1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42950" indent="-742950" algn="l">
              <a:buFont typeface="+mj-ea"/>
              <a:buAutoNum type="circleNumDbPlain" startAt="4"/>
            </a:pPr>
            <a:r>
              <a:rPr lang="ko-KR" altLang="en-US" sz="4000" dirty="0" err="1" smtClean="0">
                <a:latin typeface="안상수2006중간" pitchFamily="18" charset="-127"/>
                <a:ea typeface="안상수2006중간" pitchFamily="18" charset="-127"/>
              </a:rPr>
              <a:t>몰리브덴</a:t>
            </a:r>
            <a:endParaRPr lang="ko-KR" altLang="en-US" sz="4000" dirty="0">
              <a:latin typeface="안상수2006중간" pitchFamily="18" charset="-127"/>
              <a:ea typeface="안상수2006중간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altLang="ko-KR" sz="4000" b="1" dirty="0" smtClean="0">
                <a:latin typeface="안상수2006중간" pitchFamily="18" charset="-127"/>
                <a:ea typeface="안상수2006중간" pitchFamily="18" charset="-127"/>
              </a:rPr>
              <a:t> Mo </a:t>
            </a:r>
            <a:r>
              <a:rPr lang="ko-KR" altLang="en-US" sz="4000" b="1" dirty="0" smtClean="0">
                <a:latin typeface="안상수2006중간" pitchFamily="18" charset="-127"/>
                <a:ea typeface="안상수2006중간" pitchFamily="18" charset="-127"/>
              </a:rPr>
              <a:t>역시 최근에 </a:t>
            </a:r>
            <a:r>
              <a:rPr lang="ko-KR" altLang="en-US" sz="4000" b="1" dirty="0" err="1" smtClean="0">
                <a:latin typeface="안상수2006중간" pitchFamily="18" charset="-127"/>
                <a:ea typeface="안상수2006중간" pitchFamily="18" charset="-127"/>
              </a:rPr>
              <a:t>필수성이</a:t>
            </a:r>
            <a:r>
              <a:rPr lang="ko-KR" altLang="en-US" sz="4000" b="1" dirty="0" smtClean="0">
                <a:latin typeface="안상수2006중간" pitchFamily="18" charset="-127"/>
                <a:ea typeface="안상수2006중간" pitchFamily="18" charset="-127"/>
              </a:rPr>
              <a:t> 인정된 광물질로서 </a:t>
            </a:r>
            <a:r>
              <a:rPr lang="ko-KR" altLang="en-US" sz="4000" b="1" dirty="0" err="1" smtClean="0">
                <a:latin typeface="안상수2006중간" pitchFamily="18" charset="-127"/>
                <a:ea typeface="안상수2006중간" pitchFamily="18" charset="-127"/>
              </a:rPr>
              <a:t>크산틴산화제의</a:t>
            </a:r>
            <a:r>
              <a:rPr lang="ko-KR" altLang="en-US" sz="4000" b="1" dirty="0" smtClean="0">
                <a:latin typeface="안상수2006중간" pitchFamily="18" charset="-127"/>
                <a:ea typeface="안상수2006중간" pitchFamily="18" charset="-127"/>
              </a:rPr>
              <a:t> 구성 성분이며</a:t>
            </a:r>
            <a:r>
              <a:rPr lang="en-US" altLang="ko-KR" sz="4000" b="1" dirty="0" smtClean="0">
                <a:latin typeface="안상수2006중간" pitchFamily="18" charset="-127"/>
                <a:ea typeface="안상수2006중간" pitchFamily="18" charset="-127"/>
              </a:rPr>
              <a:t>, Mo</a:t>
            </a:r>
            <a:r>
              <a:rPr lang="ko-KR" altLang="en-US" sz="4000" b="1" dirty="0" smtClean="0">
                <a:latin typeface="안상수2006중간" pitchFamily="18" charset="-127"/>
                <a:ea typeface="안상수2006중간" pitchFamily="18" charset="-127"/>
              </a:rPr>
              <a:t>의 섭취량에 따라 이 효소의 수준이 결정된다</a:t>
            </a:r>
            <a:r>
              <a:rPr lang="en-US" altLang="ko-KR" sz="4000" b="1" dirty="0" smtClean="0">
                <a:latin typeface="안상수2006중간" pitchFamily="18" charset="-127"/>
                <a:ea typeface="안상수2006중간" pitchFamily="18" charset="-127"/>
              </a:rPr>
              <a:t>. </a:t>
            </a:r>
            <a:r>
              <a:rPr lang="ko-KR" altLang="en-US" sz="4000" b="1" dirty="0" smtClean="0">
                <a:latin typeface="안상수2006중간" pitchFamily="18" charset="-127"/>
                <a:ea typeface="안상수2006중간" pitchFamily="18" charset="-127"/>
              </a:rPr>
              <a:t>이 효소는 시토크롬 </a:t>
            </a:r>
            <a:r>
              <a:rPr lang="en-US" altLang="ko-KR" sz="4000" b="1" dirty="0" smtClean="0">
                <a:latin typeface="안상수2006중간" pitchFamily="18" charset="-127"/>
                <a:ea typeface="안상수2006중간" pitchFamily="18" charset="-127"/>
              </a:rPr>
              <a:t>C</a:t>
            </a:r>
            <a:r>
              <a:rPr lang="ko-KR" altLang="en-US" sz="4000" b="1" dirty="0" smtClean="0">
                <a:latin typeface="안상수2006중간" pitchFamily="18" charset="-127"/>
                <a:ea typeface="안상수2006중간" pitchFamily="18" charset="-127"/>
              </a:rPr>
              <a:t>와 함께 작용하여 </a:t>
            </a:r>
            <a:r>
              <a:rPr lang="en-US" altLang="ko-KR" sz="4000" b="1" dirty="0" err="1" smtClean="0">
                <a:latin typeface="안상수2006중간" pitchFamily="18" charset="-127"/>
                <a:ea typeface="안상수2006중간" pitchFamily="18" charset="-127"/>
              </a:rPr>
              <a:t>xanthine</a:t>
            </a:r>
            <a:r>
              <a:rPr lang="ko-KR" altLang="en-US" sz="4000" b="1" dirty="0" smtClean="0">
                <a:latin typeface="안상수2006중간" pitchFamily="18" charset="-127"/>
                <a:ea typeface="안상수2006중간" pitchFamily="18" charset="-127"/>
              </a:rPr>
              <a:t>을 </a:t>
            </a:r>
            <a:r>
              <a:rPr lang="en-US" altLang="ko-KR" sz="4000" b="1" dirty="0" smtClean="0">
                <a:latin typeface="안상수2006중간" pitchFamily="18" charset="-127"/>
                <a:ea typeface="안상수2006중간" pitchFamily="18" charset="-127"/>
              </a:rPr>
              <a:t>uric acid</a:t>
            </a:r>
            <a:r>
              <a:rPr lang="ko-KR" altLang="en-US" sz="4000" b="1" dirty="0" smtClean="0">
                <a:latin typeface="안상수2006중간" pitchFamily="18" charset="-127"/>
                <a:ea typeface="안상수2006중간" pitchFamily="18" charset="-127"/>
              </a:rPr>
              <a:t>로 산화시키는 능력이 있다</a:t>
            </a:r>
            <a:r>
              <a:rPr lang="en-US" altLang="ko-KR" sz="4000" b="1" dirty="0" smtClean="0">
                <a:latin typeface="안상수2006중간" pitchFamily="18" charset="-127"/>
                <a:ea typeface="안상수2006중간" pitchFamily="18" charset="-127"/>
              </a:rPr>
              <a:t>. </a:t>
            </a:r>
            <a:r>
              <a:rPr lang="ko-KR" altLang="en-US" sz="4000" b="1" dirty="0" smtClean="0">
                <a:latin typeface="안상수2006중간" pitchFamily="18" charset="-127"/>
                <a:ea typeface="안상수2006중간" pitchFamily="18" charset="-127"/>
              </a:rPr>
              <a:t>뿐만 아니라 이 효소는 하이포크산틴과 같은 </a:t>
            </a:r>
            <a:r>
              <a:rPr lang="ko-KR" altLang="en-US" sz="4000" b="1" dirty="0" err="1" smtClean="0">
                <a:latin typeface="안상수2006중간" pitchFamily="18" charset="-127"/>
                <a:ea typeface="안상수2006중간" pitchFamily="18" charset="-127"/>
              </a:rPr>
              <a:t>퓨린</a:t>
            </a:r>
            <a:r>
              <a:rPr lang="ko-KR" altLang="en-US" sz="4000" b="1" dirty="0" smtClean="0">
                <a:latin typeface="안상수2006중간" pitchFamily="18" charset="-127"/>
                <a:ea typeface="안상수2006중간" pitchFamily="18" charset="-127"/>
              </a:rPr>
              <a:t> 또는 방향성 </a:t>
            </a:r>
            <a:r>
              <a:rPr lang="ko-KR" altLang="en-US" sz="4000" b="1" dirty="0" err="1" smtClean="0">
                <a:latin typeface="안상수2006중간" pitchFamily="18" charset="-127"/>
                <a:ea typeface="안상수2006중간" pitchFamily="18" charset="-127"/>
              </a:rPr>
              <a:t>알데히드의</a:t>
            </a:r>
            <a:r>
              <a:rPr lang="ko-KR" altLang="en-US" sz="4000" b="1" dirty="0" smtClean="0">
                <a:latin typeface="안상수2006중간" pitchFamily="18" charset="-127"/>
                <a:ea typeface="안상수2006중간" pitchFamily="18" charset="-127"/>
              </a:rPr>
              <a:t> 산화를 촉진한다</a:t>
            </a:r>
            <a:r>
              <a:rPr lang="en-US" altLang="ko-KR" sz="4000" b="1" dirty="0" smtClean="0">
                <a:latin typeface="안상수2006중간" pitchFamily="18" charset="-127"/>
                <a:ea typeface="안상수2006중간" pitchFamily="18" charset="-127"/>
              </a:rPr>
              <a:t>. </a:t>
            </a:r>
          </a:p>
          <a:p>
            <a:pPr>
              <a:lnSpc>
                <a:spcPct val="80000"/>
              </a:lnSpc>
            </a:pPr>
            <a:r>
              <a:rPr lang="en-US" altLang="ko-KR" sz="4000" b="1" dirty="0" smtClean="0">
                <a:latin typeface="안상수2006중간" pitchFamily="18" charset="-127"/>
                <a:ea typeface="안상수2006중간" pitchFamily="18" charset="-127"/>
              </a:rPr>
              <a:t>Mo</a:t>
            </a:r>
            <a:r>
              <a:rPr lang="ko-KR" altLang="en-US" sz="4000" b="1" dirty="0" smtClean="0">
                <a:latin typeface="안상수2006중간" pitchFamily="18" charset="-127"/>
                <a:ea typeface="안상수2006중간" pitchFamily="18" charset="-127"/>
              </a:rPr>
              <a:t>의 체내 함량은 대단히 적으나 체조직 내의 이것의 함량은 간과 신장에 가장 많이 들어 있다</a:t>
            </a:r>
            <a:endParaRPr lang="ko-KR" altLang="en-US" sz="4000" b="1" dirty="0">
              <a:latin typeface="안상수2006중간" pitchFamily="18" charset="-127"/>
              <a:ea typeface="안상수2006중간" pitchFamily="18" charset="-127"/>
            </a:endParaRPr>
          </a:p>
        </p:txBody>
      </p:sp>
    </p:spTree>
  </p:cSld>
  <p:clrMapOvr>
    <a:masterClrMapping/>
  </p:clrMapOvr>
  <p:transition spd="med">
    <p:newsflash/>
    <p:sndAc>
      <p:stSnd>
        <p:snd r:embed="rId2" name="camera.wav" builtIn="1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428596" y="857232"/>
            <a:ext cx="8286808" cy="35825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ko-KR" sz="3600" b="1" dirty="0" smtClean="0">
                <a:latin typeface="안상수2006중간" pitchFamily="18" charset="-127"/>
                <a:ea typeface="안상수2006중간" pitchFamily="18" charset="-127"/>
              </a:rPr>
              <a:t>Mo</a:t>
            </a:r>
            <a:r>
              <a:rPr lang="ko-KR" altLang="en-US" sz="3600" b="1" dirty="0" smtClean="0">
                <a:latin typeface="안상수2006중간" pitchFamily="18" charset="-127"/>
                <a:ea typeface="안상수2006중간" pitchFamily="18" charset="-127"/>
              </a:rPr>
              <a:t>은 유기태이든</a:t>
            </a:r>
            <a:r>
              <a:rPr lang="en-US" altLang="ko-KR" sz="3600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sz="3600" b="1" dirty="0" err="1" smtClean="0">
                <a:latin typeface="안상수2006중간" pitchFamily="18" charset="-127"/>
                <a:ea typeface="안상수2006중간" pitchFamily="18" charset="-127"/>
              </a:rPr>
              <a:t>무기태이든</a:t>
            </a:r>
            <a:r>
              <a:rPr lang="ko-KR" altLang="en-US" sz="3600" b="1" dirty="0" smtClean="0">
                <a:latin typeface="안상수2006중간" pitchFamily="18" charset="-127"/>
                <a:ea typeface="안상수2006중간" pitchFamily="18" charset="-127"/>
              </a:rPr>
              <a:t> 모두 잘 흡수된다</a:t>
            </a:r>
            <a:r>
              <a:rPr lang="en-US" altLang="ko-KR" sz="3600" b="1" dirty="0" smtClean="0">
                <a:latin typeface="안상수2006중간" pitchFamily="18" charset="-127"/>
                <a:ea typeface="안상수2006중간" pitchFamily="18" charset="-127"/>
              </a:rPr>
              <a:t>. </a:t>
            </a:r>
            <a:r>
              <a:rPr lang="ko-KR" altLang="en-US" sz="3600" b="1" dirty="0" smtClean="0">
                <a:latin typeface="안상수2006중간" pitchFamily="18" charset="-127"/>
                <a:ea typeface="안상수2006중간" pitchFamily="18" charset="-127"/>
              </a:rPr>
              <a:t>특히 수용성 </a:t>
            </a:r>
            <a:r>
              <a:rPr lang="en-US" altLang="ko-KR" sz="3600" b="1" dirty="0" smtClean="0">
                <a:latin typeface="안상수2006중간" pitchFamily="18" charset="-127"/>
                <a:ea typeface="안상수2006중간" pitchFamily="18" charset="-127"/>
              </a:rPr>
              <a:t>Mo</a:t>
            </a:r>
            <a:r>
              <a:rPr lang="ko-KR" altLang="en-US" sz="3600" b="1" dirty="0" smtClean="0">
                <a:latin typeface="안상수2006중간" pitchFamily="18" charset="-127"/>
                <a:ea typeface="안상수2006중간" pitchFamily="18" charset="-127"/>
              </a:rPr>
              <a:t>염은 잘 흡수된다</a:t>
            </a:r>
            <a:r>
              <a:rPr lang="en-US" altLang="ko-KR" sz="3600" b="1" dirty="0" smtClean="0">
                <a:latin typeface="안상수2006중간" pitchFamily="18" charset="-127"/>
                <a:ea typeface="안상수2006중간" pitchFamily="18" charset="-127"/>
              </a:rPr>
              <a:t>. </a:t>
            </a:r>
            <a:r>
              <a:rPr lang="ko-KR" altLang="en-US" sz="3600" b="1" dirty="0" err="1" smtClean="0">
                <a:latin typeface="안상수2006중간" pitchFamily="18" charset="-127"/>
                <a:ea typeface="안상수2006중간" pitchFamily="18" charset="-127"/>
              </a:rPr>
              <a:t>난용성</a:t>
            </a:r>
            <a:r>
              <a:rPr lang="ko-KR" altLang="en-US" sz="3600" b="1" dirty="0" smtClean="0">
                <a:latin typeface="안상수2006중간" pitchFamily="18" charset="-127"/>
                <a:ea typeface="안상수2006중간" pitchFamily="18" charset="-127"/>
              </a:rPr>
              <a:t> 염인 </a:t>
            </a:r>
            <a:r>
              <a:rPr lang="ko-KR" altLang="en-US" sz="3600" b="1" dirty="0" err="1" smtClean="0">
                <a:latin typeface="안상수2006중간" pitchFamily="18" charset="-127"/>
                <a:ea typeface="안상수2006중간" pitchFamily="18" charset="-127"/>
              </a:rPr>
              <a:t>몰리브덴산</a:t>
            </a:r>
            <a:r>
              <a:rPr lang="en-US" altLang="ko-KR" sz="3600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sz="3600" b="1" dirty="0" err="1" smtClean="0">
                <a:latin typeface="안상수2006중간" pitchFamily="18" charset="-127"/>
                <a:ea typeface="안상수2006중간" pitchFamily="18" charset="-127"/>
              </a:rPr>
              <a:t>몰리브덴칼슘</a:t>
            </a:r>
            <a:r>
              <a:rPr lang="ko-KR" altLang="en-US" sz="3600" b="1" dirty="0" smtClean="0">
                <a:latin typeface="안상수2006중간" pitchFamily="18" charset="-127"/>
                <a:ea typeface="안상수2006중간" pitchFamily="18" charset="-127"/>
              </a:rPr>
              <a:t> 등도 쉽게 흡수한다</a:t>
            </a:r>
            <a:r>
              <a:rPr lang="en-US" altLang="ko-KR" sz="3600" b="1" dirty="0" smtClean="0">
                <a:latin typeface="안상수2006중간" pitchFamily="18" charset="-127"/>
                <a:ea typeface="안상수2006중간" pitchFamily="18" charset="-127"/>
              </a:rPr>
              <a:t>. </a:t>
            </a:r>
          </a:p>
          <a:p>
            <a:pPr>
              <a:lnSpc>
                <a:spcPct val="90000"/>
              </a:lnSpc>
            </a:pPr>
            <a:r>
              <a:rPr lang="ko-KR" altLang="en-US" sz="3600" b="1" dirty="0" smtClean="0">
                <a:latin typeface="안상수2006중간" pitchFamily="18" charset="-127"/>
                <a:ea typeface="안상수2006중간" pitchFamily="18" charset="-127"/>
              </a:rPr>
              <a:t>반추동물의 경우</a:t>
            </a:r>
            <a:r>
              <a:rPr lang="en-US" altLang="ko-KR" sz="3600" b="1" dirty="0" smtClean="0">
                <a:latin typeface="안상수2006중간" pitchFamily="18" charset="-127"/>
                <a:ea typeface="안상수2006중간" pitchFamily="18" charset="-127"/>
              </a:rPr>
              <a:t>, Mo</a:t>
            </a:r>
            <a:r>
              <a:rPr lang="ko-KR" altLang="en-US" sz="3600" b="1" dirty="0" smtClean="0">
                <a:latin typeface="안상수2006중간" pitchFamily="18" charset="-127"/>
                <a:ea typeface="안상수2006중간" pitchFamily="18" charset="-127"/>
              </a:rPr>
              <a:t>은 반추위 내 미생물의 활력을 높여 섬유질 사료의 소화율을 향상시킨다</a:t>
            </a:r>
            <a:r>
              <a:rPr lang="en-US" altLang="ko-KR" sz="3600" b="1" dirty="0" smtClean="0">
                <a:latin typeface="안상수2006중간" pitchFamily="18" charset="-127"/>
                <a:ea typeface="안상수2006중간" pitchFamily="18" charset="-127"/>
              </a:rPr>
              <a:t>. </a:t>
            </a:r>
            <a:r>
              <a:rPr lang="ko-KR" altLang="en-US" sz="3600" b="1" dirty="0" smtClean="0">
                <a:latin typeface="안상수2006중간" pitchFamily="18" charset="-127"/>
                <a:ea typeface="안상수2006중간" pitchFamily="18" charset="-127"/>
              </a:rPr>
              <a:t>목초의 </a:t>
            </a:r>
            <a:r>
              <a:rPr lang="en-US" altLang="ko-KR" sz="3600" b="1" dirty="0" smtClean="0">
                <a:latin typeface="안상수2006중간" pitchFamily="18" charset="-127"/>
                <a:ea typeface="안상수2006중간" pitchFamily="18" charset="-127"/>
              </a:rPr>
              <a:t>Mo </a:t>
            </a:r>
            <a:r>
              <a:rPr lang="ko-KR" altLang="en-US" sz="3600" b="1" dirty="0" smtClean="0">
                <a:latin typeface="안상수2006중간" pitchFamily="18" charset="-127"/>
                <a:ea typeface="안상수2006중간" pitchFamily="18" charset="-127"/>
              </a:rPr>
              <a:t>함량은 상당히 낮기 때문에 </a:t>
            </a:r>
            <a:r>
              <a:rPr lang="ko-KR" altLang="en-US" sz="3600" b="1" dirty="0" err="1" smtClean="0">
                <a:latin typeface="안상수2006중간" pitchFamily="18" charset="-127"/>
                <a:ea typeface="안상수2006중간" pitchFamily="18" charset="-127"/>
              </a:rPr>
              <a:t>몰리브덴</a:t>
            </a:r>
            <a:r>
              <a:rPr lang="ko-KR" altLang="en-US" sz="3600" b="1" dirty="0" smtClean="0">
                <a:latin typeface="안상수2006중간" pitchFamily="18" charset="-127"/>
                <a:ea typeface="안상수2006중간" pitchFamily="18" charset="-127"/>
              </a:rPr>
              <a:t> 중독의 염려는 없으나</a:t>
            </a:r>
            <a:r>
              <a:rPr lang="en-US" altLang="ko-KR" sz="3600" b="1" dirty="0" smtClean="0">
                <a:latin typeface="안상수2006중간" pitchFamily="18" charset="-127"/>
                <a:ea typeface="안상수2006중간" pitchFamily="18" charset="-127"/>
              </a:rPr>
              <a:t>, Mo</a:t>
            </a:r>
            <a:r>
              <a:rPr lang="ko-KR" altLang="en-US" sz="3600" b="1" dirty="0" smtClean="0">
                <a:latin typeface="안상수2006중간" pitchFamily="18" charset="-127"/>
                <a:ea typeface="안상수2006중간" pitchFamily="18" charset="-127"/>
              </a:rPr>
              <a:t>의 함량이 </a:t>
            </a:r>
            <a:r>
              <a:rPr lang="en-US" altLang="ko-KR" sz="3600" b="1" dirty="0" smtClean="0">
                <a:latin typeface="안상수2006중간" pitchFamily="18" charset="-127"/>
                <a:ea typeface="안상수2006중간" pitchFamily="18" charset="-127"/>
              </a:rPr>
              <a:t>0.002% </a:t>
            </a:r>
            <a:r>
              <a:rPr lang="ko-KR" altLang="en-US" sz="3600" b="1" dirty="0" smtClean="0">
                <a:latin typeface="안상수2006중간" pitchFamily="18" charset="-127"/>
                <a:ea typeface="안상수2006중간" pitchFamily="18" charset="-127"/>
              </a:rPr>
              <a:t>이상인 초지에서 방목하는 동물은 </a:t>
            </a:r>
            <a:r>
              <a:rPr lang="ko-KR" altLang="en-US" sz="3600" b="1" dirty="0" err="1" smtClean="0">
                <a:latin typeface="안상수2006중간" pitchFamily="18" charset="-127"/>
                <a:ea typeface="안상수2006중간" pitchFamily="18" charset="-127"/>
              </a:rPr>
              <a:t>몰리브덴</a:t>
            </a:r>
            <a:r>
              <a:rPr lang="ko-KR" altLang="en-US" sz="3600" b="1" dirty="0" smtClean="0">
                <a:latin typeface="안상수2006중간" pitchFamily="18" charset="-127"/>
                <a:ea typeface="안상수2006중간" pitchFamily="18" charset="-127"/>
              </a:rPr>
              <a:t> 중독에 걸릴 우려가 있다</a:t>
            </a:r>
            <a:r>
              <a:rPr lang="en-US" altLang="ko-KR" sz="3600" b="1" dirty="0" smtClean="0">
                <a:latin typeface="안상수2006중간" pitchFamily="18" charset="-127"/>
                <a:ea typeface="안상수2006중간" pitchFamily="18" charset="-127"/>
              </a:rPr>
              <a:t>.</a:t>
            </a:r>
            <a:endParaRPr lang="ko-KR" altLang="en-US" sz="3600" b="1" dirty="0">
              <a:latin typeface="안상수2006중간" pitchFamily="18" charset="-127"/>
              <a:ea typeface="안상수2006중간" pitchFamily="18" charset="-127"/>
            </a:endParaRPr>
          </a:p>
        </p:txBody>
      </p:sp>
    </p:spTree>
  </p:cSld>
  <p:clrMapOvr>
    <a:masterClrMapping/>
  </p:clrMapOvr>
  <p:transition spd="med">
    <p:newsflash/>
    <p:sndAc>
      <p:stSnd>
        <p:snd r:embed="rId2" name="camera.wav" builtIn="1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>
              <a:buFont typeface="Wingdings" pitchFamily="2" charset="2"/>
              <a:buChar char="Ø"/>
            </a:pPr>
            <a:r>
              <a:rPr lang="en-US" altLang="ko-KR" sz="3200" dirty="0" smtClean="0">
                <a:latin typeface="안상수2006중간" pitchFamily="18" charset="-127"/>
                <a:ea typeface="안상수2006중간" pitchFamily="18" charset="-127"/>
              </a:rPr>
              <a:t>( </a:t>
            </a:r>
            <a:r>
              <a:rPr lang="ko-KR" altLang="en-US" sz="3200" dirty="0" err="1" smtClean="0">
                <a:latin typeface="안상수2006중간" pitchFamily="18" charset="-127"/>
                <a:ea typeface="안상수2006중간" pitchFamily="18" charset="-127"/>
              </a:rPr>
              <a:t>증독증상</a:t>
            </a:r>
            <a:r>
              <a:rPr lang="ko-KR" altLang="en-US" sz="3200" dirty="0" smtClean="0">
                <a:latin typeface="안상수2006중간" pitchFamily="18" charset="-127"/>
                <a:ea typeface="안상수2006중간" pitchFamily="18" charset="-127"/>
              </a:rPr>
              <a:t> </a:t>
            </a:r>
            <a:r>
              <a:rPr lang="en-US" altLang="ko-KR" sz="3200" dirty="0" smtClean="0">
                <a:latin typeface="안상수2006중간" pitchFamily="18" charset="-127"/>
                <a:ea typeface="안상수2006중간" pitchFamily="18" charset="-127"/>
              </a:rPr>
              <a:t>)</a:t>
            </a:r>
            <a:endParaRPr lang="ko-KR" altLang="en-US" sz="3200" dirty="0">
              <a:latin typeface="안상수2006중간" pitchFamily="18" charset="-127"/>
              <a:ea typeface="안상수2006중간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80000"/>
              </a:lnSpc>
            </a:pPr>
            <a:endParaRPr lang="en-US" altLang="ko-KR" sz="2800" dirty="0" smtClean="0">
              <a:latin typeface="HY강M" pitchFamily="18" charset="-127"/>
              <a:ea typeface="HY강M" pitchFamily="18" charset="-127"/>
            </a:endParaRPr>
          </a:p>
          <a:p>
            <a:pPr>
              <a:lnSpc>
                <a:spcPct val="80000"/>
              </a:lnSpc>
            </a:pPr>
            <a:r>
              <a:rPr lang="ko-KR" altLang="en-US" sz="4500" b="1" dirty="0" err="1" smtClean="0">
                <a:latin typeface="안상수2006중간" pitchFamily="18" charset="-127"/>
                <a:ea typeface="안상수2006중간" pitchFamily="18" charset="-127"/>
              </a:rPr>
              <a:t>심한설사</a:t>
            </a:r>
            <a:endParaRPr lang="ko-KR" altLang="en-US" sz="4500" b="1" dirty="0" smtClean="0">
              <a:latin typeface="안상수2006중간" pitchFamily="18" charset="-127"/>
              <a:ea typeface="안상수2006중간" pitchFamily="18" charset="-127"/>
            </a:endParaRPr>
          </a:p>
          <a:p>
            <a:pPr>
              <a:lnSpc>
                <a:spcPct val="80000"/>
              </a:lnSpc>
            </a:pPr>
            <a:r>
              <a:rPr lang="ko-KR" altLang="en-US" sz="4500" b="1" dirty="0" smtClean="0">
                <a:latin typeface="안상수2006중간" pitchFamily="18" charset="-127"/>
                <a:ea typeface="안상수2006중간" pitchFamily="18" charset="-127"/>
              </a:rPr>
              <a:t>성장률 저하</a:t>
            </a:r>
          </a:p>
          <a:p>
            <a:pPr>
              <a:lnSpc>
                <a:spcPct val="80000"/>
              </a:lnSpc>
            </a:pPr>
            <a:r>
              <a:rPr lang="ko-KR" altLang="en-US" sz="4500" b="1" dirty="0" smtClean="0">
                <a:latin typeface="안상수2006중간" pitchFamily="18" charset="-127"/>
                <a:ea typeface="안상수2006중간" pitchFamily="18" charset="-127"/>
              </a:rPr>
              <a:t>체중감소</a:t>
            </a:r>
          </a:p>
          <a:p>
            <a:pPr>
              <a:lnSpc>
                <a:spcPct val="80000"/>
              </a:lnSpc>
            </a:pPr>
            <a:r>
              <a:rPr lang="ko-KR" altLang="en-US" sz="4500" b="1" dirty="0" smtClean="0">
                <a:latin typeface="안상수2006중간" pitchFamily="18" charset="-127"/>
                <a:ea typeface="안상수2006중간" pitchFamily="18" charset="-127"/>
              </a:rPr>
              <a:t>피모탈색</a:t>
            </a:r>
          </a:p>
          <a:p>
            <a:pPr>
              <a:lnSpc>
                <a:spcPct val="80000"/>
              </a:lnSpc>
            </a:pPr>
            <a:r>
              <a:rPr lang="ko-KR" altLang="en-US" sz="4500" b="1" dirty="0" smtClean="0">
                <a:latin typeface="안상수2006중간" pitchFamily="18" charset="-127"/>
                <a:ea typeface="안상수2006중간" pitchFamily="18" charset="-127"/>
              </a:rPr>
              <a:t>탈모증</a:t>
            </a:r>
          </a:p>
          <a:p>
            <a:pPr>
              <a:lnSpc>
                <a:spcPct val="80000"/>
              </a:lnSpc>
            </a:pPr>
            <a:r>
              <a:rPr lang="ko-KR" altLang="en-US" sz="4500" b="1" dirty="0" smtClean="0">
                <a:latin typeface="안상수2006중간" pitchFamily="18" charset="-127"/>
                <a:ea typeface="안상수2006중간" pitchFamily="18" charset="-127"/>
              </a:rPr>
              <a:t>부종</a:t>
            </a:r>
          </a:p>
          <a:p>
            <a:pPr>
              <a:lnSpc>
                <a:spcPct val="80000"/>
              </a:lnSpc>
            </a:pPr>
            <a:r>
              <a:rPr lang="ko-KR" altLang="en-US" sz="4500" b="1" dirty="0" smtClean="0">
                <a:latin typeface="안상수2006중간" pitchFamily="18" charset="-127"/>
                <a:ea typeface="안상수2006중간" pitchFamily="18" charset="-127"/>
              </a:rPr>
              <a:t>빈혈</a:t>
            </a:r>
          </a:p>
          <a:p>
            <a:pPr>
              <a:lnSpc>
                <a:spcPct val="80000"/>
              </a:lnSpc>
            </a:pPr>
            <a:r>
              <a:rPr lang="ko-KR" altLang="en-US" sz="4500" b="1" dirty="0" smtClean="0">
                <a:latin typeface="안상수2006중간" pitchFamily="18" charset="-127"/>
                <a:ea typeface="안상수2006중간" pitchFamily="18" charset="-127"/>
              </a:rPr>
              <a:t>정충 생산 부진</a:t>
            </a:r>
          </a:p>
          <a:p>
            <a:pPr>
              <a:lnSpc>
                <a:spcPct val="80000"/>
              </a:lnSpc>
            </a:pPr>
            <a:r>
              <a:rPr lang="ko-KR" altLang="en-US" sz="4500" b="1" dirty="0" err="1" smtClean="0">
                <a:latin typeface="안상수2006중간" pitchFamily="18" charset="-127"/>
                <a:ea typeface="안상수2006중간" pitchFamily="18" charset="-127"/>
              </a:rPr>
              <a:t>유생산</a:t>
            </a:r>
            <a:r>
              <a:rPr lang="ko-KR" altLang="en-US" sz="4500" b="1" dirty="0" smtClean="0">
                <a:latin typeface="안상수2006중간" pitchFamily="18" charset="-127"/>
                <a:ea typeface="안상수2006중간" pitchFamily="18" charset="-127"/>
              </a:rPr>
              <a:t> 감소</a:t>
            </a:r>
          </a:p>
          <a:p>
            <a:pPr>
              <a:buNone/>
            </a:pPr>
            <a:r>
              <a:rPr lang="en-US" altLang="ko-KR" sz="4500" b="1" dirty="0" smtClean="0">
                <a:latin typeface="안상수2006중간" pitchFamily="18" charset="-127"/>
                <a:ea typeface="안상수2006중간" pitchFamily="18" charset="-127"/>
              </a:rPr>
              <a:t> </a:t>
            </a:r>
          </a:p>
          <a:p>
            <a:pPr>
              <a:buFont typeface="Wingdings" pitchFamily="2" charset="2"/>
              <a:buChar char="v"/>
            </a:pPr>
            <a:r>
              <a:rPr lang="en-US" altLang="ko-KR" sz="4500" b="1" dirty="0" smtClean="0">
                <a:latin typeface="안상수2006중간" pitchFamily="18" charset="-127"/>
                <a:ea typeface="안상수2006중간" pitchFamily="18" charset="-127"/>
              </a:rPr>
              <a:t>Mo </a:t>
            </a:r>
            <a:r>
              <a:rPr lang="ko-KR" altLang="en-US" sz="4500" b="1" dirty="0" smtClean="0">
                <a:latin typeface="안상수2006중간" pitchFamily="18" charset="-127"/>
                <a:ea typeface="안상수2006중간" pitchFamily="18" charset="-127"/>
              </a:rPr>
              <a:t>중독의 치료나 예방을 위해서는 충분한 양의 동물성 단백질과 함께 황산구리를 공급해야 한다</a:t>
            </a:r>
            <a:r>
              <a:rPr lang="en-US" altLang="ko-KR" sz="4500" b="1" dirty="0" smtClean="0">
                <a:latin typeface="안상수2006중간" pitchFamily="18" charset="-127"/>
                <a:ea typeface="안상수2006중간" pitchFamily="18" charset="-127"/>
              </a:rPr>
              <a:t>.</a:t>
            </a:r>
            <a:endParaRPr lang="ko-KR" altLang="en-US" sz="4500" b="1" dirty="0">
              <a:latin typeface="안상수2006중간" pitchFamily="18" charset="-127"/>
              <a:ea typeface="안상수2006중간" pitchFamily="18" charset="-127"/>
            </a:endParaRPr>
          </a:p>
        </p:txBody>
      </p:sp>
      <p:pic>
        <p:nvPicPr>
          <p:cNvPr id="4" name="그림 3" descr="4744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8926" y="642918"/>
            <a:ext cx="5191125" cy="4010025"/>
          </a:xfrm>
          <a:prstGeom prst="rect">
            <a:avLst/>
          </a:prstGeom>
        </p:spPr>
      </p:pic>
    </p:spTree>
  </p:cSld>
  <p:clrMapOvr>
    <a:masterClrMapping/>
  </p:clrMapOvr>
  <p:transition spd="med">
    <p:newsflash/>
    <p:sndAc>
      <p:stSnd>
        <p:snd r:embed="rId2" name="camera.wav" builtIn="1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42950" indent="-742950" algn="l">
              <a:buFont typeface="+mj-ea"/>
              <a:buAutoNum type="circleNumDbPlain" startAt="5"/>
            </a:pPr>
            <a:r>
              <a:rPr lang="ko-KR" altLang="en-US" sz="4000" b="1" dirty="0" smtClean="0">
                <a:latin typeface="안상수2006중간" pitchFamily="18" charset="-127"/>
                <a:ea typeface="안상수2006중간" pitchFamily="18" charset="-127"/>
              </a:rPr>
              <a:t> 비소</a:t>
            </a:r>
            <a:r>
              <a:rPr lang="en-US" altLang="ko-KR" sz="4000" b="1" dirty="0" smtClean="0">
                <a:latin typeface="안상수2006중간" pitchFamily="18" charset="-127"/>
                <a:ea typeface="안상수2006중간" pitchFamily="18" charset="-127"/>
              </a:rPr>
              <a:t>(AS)</a:t>
            </a:r>
            <a:endParaRPr lang="ko-KR" altLang="en-US" sz="4000" b="1" dirty="0">
              <a:latin typeface="안상수2006중간" pitchFamily="18" charset="-127"/>
              <a:ea typeface="안상수2006중간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As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는 체내 각 조직과 체액에 널리 분포되어 있으며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성인 체내에는 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0.04~0.09mg/kg 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정도가 함유되어 있다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. 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그런데 이중의 약 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80% 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정도는 적혈구에 들어 있다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. </a:t>
            </a:r>
          </a:p>
          <a:p>
            <a:pPr>
              <a:lnSpc>
                <a:spcPct val="90000"/>
              </a:lnSpc>
            </a:pP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As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의 흡수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체내 축적 또는 배설은 섭취량과 섭취되는 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As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의 화학적 형태에 따라 달라진다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. 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흡수된 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As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는 곧 오줌으로 배설되며 가용성 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As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는 섭취량의 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10% 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정도가 분으로 배설된다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. 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비소화합물 중에서 </a:t>
            </a:r>
            <a:r>
              <a:rPr lang="en-US" altLang="ko-KR" sz="2800" b="1" dirty="0" err="1" smtClean="0">
                <a:latin typeface="안상수2006중간" pitchFamily="18" charset="-127"/>
                <a:ea typeface="안상수2006중간" pitchFamily="18" charset="-127"/>
              </a:rPr>
              <a:t>arsanilic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 acid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는 돼지나 가금에 있어서 성장촉진제로 쓰이기도 하는데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이 화합물은 쉽게 흡수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·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이용되며 곧 분으로 배설된다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보고된 바에 의하면 쥐의 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As 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결핍증세로는 거친 피모와 성장률 저하 등이 있는데 </a:t>
            </a:r>
            <a:r>
              <a:rPr lang="ko-KR" altLang="en-US" sz="2800" b="1" dirty="0" err="1" smtClean="0">
                <a:latin typeface="안상수2006중간" pitchFamily="18" charset="-127"/>
                <a:ea typeface="안상수2006중간" pitchFamily="18" charset="-127"/>
              </a:rPr>
              <a:t>암쥐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 보다는 숫쥐가 더 심한 타격을 받는 듯하다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. </a:t>
            </a:r>
            <a:endParaRPr lang="ko-KR" altLang="en-US" sz="2800" b="1" dirty="0">
              <a:latin typeface="안상수2006중간" pitchFamily="18" charset="-127"/>
              <a:ea typeface="안상수2006중간" pitchFamily="18" charset="-127"/>
            </a:endParaRPr>
          </a:p>
        </p:txBody>
      </p:sp>
    </p:spTree>
  </p:cSld>
  <p:clrMapOvr>
    <a:masterClrMapping/>
  </p:clrMapOvr>
  <p:transition spd="med">
    <p:newsflash/>
    <p:sndAc>
      <p:stSnd>
        <p:snd r:embed="rId2" name="camera.wav" builtIn="1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>
              <a:buFont typeface="Wingdings" pitchFamily="2" charset="2"/>
              <a:buChar char="Ø"/>
            </a:pPr>
            <a:r>
              <a:rPr lang="en-US" altLang="ko-KR" sz="3600" dirty="0" smtClean="0">
                <a:latin typeface="안상수2006중간" pitchFamily="18" charset="-127"/>
                <a:ea typeface="안상수2006중간" pitchFamily="18" charset="-127"/>
              </a:rPr>
              <a:t>( </a:t>
            </a:r>
            <a:r>
              <a:rPr lang="ko-KR" altLang="en-US" sz="3600" dirty="0" smtClean="0">
                <a:latin typeface="안상수2006중간" pitchFamily="18" charset="-127"/>
                <a:ea typeface="안상수2006중간" pitchFamily="18" charset="-127"/>
              </a:rPr>
              <a:t>중독증상 </a:t>
            </a:r>
            <a:r>
              <a:rPr lang="en-US" altLang="ko-KR" sz="3600" dirty="0" smtClean="0">
                <a:latin typeface="안상수2006중간" pitchFamily="18" charset="-127"/>
                <a:ea typeface="안상수2006중간" pitchFamily="18" charset="-127"/>
              </a:rPr>
              <a:t>)</a:t>
            </a:r>
            <a:endParaRPr lang="ko-KR" altLang="en-US" sz="3600" dirty="0">
              <a:latin typeface="안상수2006중간" pitchFamily="18" charset="-127"/>
              <a:ea typeface="안상수2006중간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1643050"/>
            <a:ext cx="8229600" cy="4786346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ko-KR" altLang="en-US" sz="2800" b="1" dirty="0" err="1" smtClean="0">
                <a:latin typeface="안상수2006중간" pitchFamily="18" charset="-127"/>
                <a:ea typeface="안상수2006중간" pitchFamily="18" charset="-127"/>
              </a:rPr>
              <a:t>어지러움증</a:t>
            </a:r>
            <a:endParaRPr lang="ko-KR" altLang="en-US" sz="2800" b="1" dirty="0" smtClean="0">
              <a:latin typeface="안상수2006중간" pitchFamily="18" charset="-127"/>
              <a:ea typeface="안상수2006중간" pitchFamily="18" charset="-127"/>
            </a:endParaRPr>
          </a:p>
          <a:p>
            <a:pPr>
              <a:lnSpc>
                <a:spcPct val="80000"/>
              </a:lnSpc>
            </a:pP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구토</a:t>
            </a:r>
          </a:p>
          <a:p>
            <a:pPr>
              <a:lnSpc>
                <a:spcPct val="80000"/>
              </a:lnSpc>
            </a:pP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심한 복통</a:t>
            </a:r>
          </a:p>
          <a:p>
            <a:pPr>
              <a:lnSpc>
                <a:spcPct val="80000"/>
              </a:lnSpc>
            </a:pP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신체허약</a:t>
            </a:r>
          </a:p>
          <a:p>
            <a:pPr>
              <a:lnSpc>
                <a:spcPct val="80000"/>
              </a:lnSpc>
            </a:pP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피로</a:t>
            </a:r>
          </a:p>
          <a:p>
            <a:pPr>
              <a:lnSpc>
                <a:spcPct val="80000"/>
              </a:lnSpc>
            </a:pP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근육통</a:t>
            </a:r>
          </a:p>
          <a:p>
            <a:pPr>
              <a:lnSpc>
                <a:spcPct val="80000"/>
              </a:lnSpc>
            </a:pP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말초신경 장애</a:t>
            </a:r>
          </a:p>
          <a:p>
            <a:pPr>
              <a:lnSpc>
                <a:spcPct val="80000"/>
              </a:lnSpc>
            </a:pP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두통</a:t>
            </a:r>
          </a:p>
          <a:p>
            <a:pPr>
              <a:lnSpc>
                <a:spcPct val="80000"/>
              </a:lnSpc>
            </a:pP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발작</a:t>
            </a:r>
          </a:p>
          <a:p>
            <a:pPr>
              <a:lnSpc>
                <a:spcPct val="80000"/>
              </a:lnSpc>
            </a:pP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설사</a:t>
            </a:r>
          </a:p>
          <a:p>
            <a:pPr>
              <a:lnSpc>
                <a:spcPct val="80000"/>
              </a:lnSpc>
            </a:pP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체중감소</a:t>
            </a:r>
          </a:p>
          <a:p>
            <a:pPr lvl="1">
              <a:lnSpc>
                <a:spcPct val="80000"/>
              </a:lnSpc>
              <a:buNone/>
            </a:pPr>
            <a:endParaRPr lang="ko-KR" altLang="en-US" b="1" dirty="0">
              <a:latin typeface="안상수2006중간" pitchFamily="18" charset="-127"/>
              <a:ea typeface="안상수2006중간" pitchFamily="18" charset="-127"/>
            </a:endParaRPr>
          </a:p>
        </p:txBody>
      </p:sp>
      <p:pic>
        <p:nvPicPr>
          <p:cNvPr id="4" name="그림 3" descr="헬멧1.bmp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3240" y="1214422"/>
            <a:ext cx="5285715" cy="4295238"/>
          </a:xfrm>
          <a:prstGeom prst="rect">
            <a:avLst/>
          </a:prstGeom>
        </p:spPr>
      </p:pic>
    </p:spTree>
  </p:cSld>
  <p:clrMapOvr>
    <a:masterClrMapping/>
  </p:clrMapOvr>
  <p:transition spd="med">
    <p:newsflash/>
    <p:sndAc>
      <p:stSnd>
        <p:snd r:embed="rId2" name="camera.wav" builtIn="1"/>
      </p:stSnd>
    </p:sndAc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42950" indent="-742950" algn="l">
              <a:buFont typeface="+mj-ea"/>
              <a:buAutoNum type="circleNumDbPlain" startAt="6"/>
            </a:pPr>
            <a:r>
              <a:rPr lang="ko-KR" altLang="en-US" sz="4000" b="1" dirty="0" smtClean="0">
                <a:latin typeface="안상수2006중간" pitchFamily="18" charset="-127"/>
                <a:ea typeface="안상수2006중간" pitchFamily="18" charset="-127"/>
              </a:rPr>
              <a:t> 수은 </a:t>
            </a:r>
            <a:r>
              <a:rPr lang="en-US" altLang="ko-KR" sz="4000" b="1" dirty="0" smtClean="0">
                <a:latin typeface="안상수2006중간" pitchFamily="18" charset="-127"/>
                <a:ea typeface="안상수2006중간" pitchFamily="18" charset="-127"/>
              </a:rPr>
              <a:t>( HG )</a:t>
            </a:r>
            <a:endParaRPr lang="ko-KR" altLang="en-US" sz="4000" b="1" dirty="0">
              <a:latin typeface="안상수2006중간" pitchFamily="18" charset="-127"/>
              <a:ea typeface="안상수2006중간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ko-KR" altLang="en-US" sz="3600" b="1" dirty="0" smtClean="0">
                <a:latin typeface="안상수2006중간" pitchFamily="18" charset="-127"/>
                <a:ea typeface="안상수2006중간" pitchFamily="18" charset="-127"/>
              </a:rPr>
              <a:t>수은</a:t>
            </a:r>
            <a:r>
              <a:rPr lang="en-US" altLang="ko-KR" sz="3600" b="1" dirty="0" smtClean="0">
                <a:latin typeface="안상수2006중간" pitchFamily="18" charset="-127"/>
                <a:ea typeface="안상수2006중간" pitchFamily="18" charset="-127"/>
              </a:rPr>
              <a:t>(Hg)</a:t>
            </a:r>
            <a:r>
              <a:rPr lang="ko-KR" altLang="en-US" sz="3600" b="1" dirty="0" smtClean="0">
                <a:latin typeface="안상수2006중간" pitchFamily="18" charset="-127"/>
                <a:ea typeface="안상수2006중간" pitchFamily="18" charset="-127"/>
              </a:rPr>
              <a:t>은 비필수 무기물로서 중독무기물에 속하며</a:t>
            </a:r>
            <a:r>
              <a:rPr lang="en-US" altLang="ko-KR" sz="3600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sz="3600" b="1" dirty="0" smtClean="0">
                <a:latin typeface="안상수2006중간" pitchFamily="18" charset="-127"/>
                <a:ea typeface="안상수2006중간" pitchFamily="18" charset="-127"/>
              </a:rPr>
              <a:t>공기</a:t>
            </a:r>
            <a:r>
              <a:rPr lang="en-US" altLang="ko-KR" sz="3600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sz="3600" b="1" dirty="0" smtClean="0">
                <a:latin typeface="안상수2006중간" pitchFamily="18" charset="-127"/>
                <a:ea typeface="안상수2006중간" pitchFamily="18" charset="-127"/>
              </a:rPr>
              <a:t>사료 및 피부로부터 체내에 들어가며</a:t>
            </a:r>
            <a:r>
              <a:rPr lang="en-US" altLang="ko-KR" sz="3600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sz="3600" b="1" dirty="0" smtClean="0">
                <a:latin typeface="안상수2006중간" pitchFamily="18" charset="-127"/>
                <a:ea typeface="안상수2006중간" pitchFamily="18" charset="-127"/>
              </a:rPr>
              <a:t>흡수율은 수은화합물의 종류에 따라 다르다</a:t>
            </a:r>
            <a:r>
              <a:rPr lang="en-US" altLang="ko-KR" sz="3600" b="1" dirty="0" smtClean="0">
                <a:latin typeface="안상수2006중간" pitchFamily="18" charset="-127"/>
                <a:ea typeface="안상수2006중간" pitchFamily="18" charset="-127"/>
              </a:rPr>
              <a:t>. </a:t>
            </a:r>
          </a:p>
          <a:p>
            <a:pPr>
              <a:lnSpc>
                <a:spcPct val="90000"/>
              </a:lnSpc>
            </a:pPr>
            <a:r>
              <a:rPr lang="ko-KR" altLang="en-US" sz="3600" b="1" dirty="0" smtClean="0">
                <a:latin typeface="안상수2006중간" pitchFamily="18" charset="-127"/>
                <a:ea typeface="안상수2006중간" pitchFamily="18" charset="-127"/>
              </a:rPr>
              <a:t>일반적으로 </a:t>
            </a:r>
            <a:r>
              <a:rPr lang="ko-KR" altLang="en-US" sz="3600" b="1" dirty="0" err="1" smtClean="0">
                <a:latin typeface="안상수2006중간" pitchFamily="18" charset="-127"/>
                <a:ea typeface="안상수2006중간" pitchFamily="18" charset="-127"/>
              </a:rPr>
              <a:t>무기태</a:t>
            </a:r>
            <a:r>
              <a:rPr lang="ko-KR" altLang="en-US" sz="3600" b="1" dirty="0" smtClean="0">
                <a:latin typeface="안상수2006중간" pitchFamily="18" charset="-127"/>
                <a:ea typeface="안상수2006중간" pitchFamily="18" charset="-127"/>
              </a:rPr>
              <a:t> 수은화합물의 흡수율은 </a:t>
            </a:r>
            <a:r>
              <a:rPr lang="en-US" altLang="ko-KR" sz="3600" b="1" dirty="0" smtClean="0">
                <a:latin typeface="안상수2006중간" pitchFamily="18" charset="-127"/>
                <a:ea typeface="안상수2006중간" pitchFamily="18" charset="-127"/>
              </a:rPr>
              <a:t>5% </a:t>
            </a:r>
            <a:r>
              <a:rPr lang="ko-KR" altLang="en-US" sz="3600" b="1" dirty="0" smtClean="0">
                <a:latin typeface="안상수2006중간" pitchFamily="18" charset="-127"/>
                <a:ea typeface="안상수2006중간" pitchFamily="18" charset="-127"/>
              </a:rPr>
              <a:t>정도이며</a:t>
            </a:r>
            <a:r>
              <a:rPr lang="en-US" altLang="ko-KR" sz="3600" b="1" dirty="0" smtClean="0">
                <a:latin typeface="안상수2006중간" pitchFamily="18" charset="-127"/>
                <a:ea typeface="안상수2006중간" pitchFamily="18" charset="-127"/>
              </a:rPr>
              <a:t>, alky1 </a:t>
            </a:r>
            <a:r>
              <a:rPr lang="ko-KR" altLang="en-US" sz="3600" b="1" dirty="0" smtClean="0">
                <a:latin typeface="안상수2006중간" pitchFamily="18" charset="-127"/>
                <a:ea typeface="안상수2006중간" pitchFamily="18" charset="-127"/>
              </a:rPr>
              <a:t>수은화합물인 </a:t>
            </a:r>
            <a:r>
              <a:rPr lang="en-US" altLang="ko-KR" sz="3600" b="1" dirty="0" err="1" smtClean="0">
                <a:latin typeface="안상수2006중간" pitchFamily="18" charset="-127"/>
                <a:ea typeface="안상수2006중간" pitchFamily="18" charset="-127"/>
              </a:rPr>
              <a:t>methylmercury</a:t>
            </a:r>
            <a:r>
              <a:rPr lang="ko-KR" altLang="en-US" sz="3600" b="1" dirty="0" smtClean="0">
                <a:latin typeface="안상수2006중간" pitchFamily="18" charset="-127"/>
                <a:ea typeface="안상수2006중간" pitchFamily="18" charset="-127"/>
              </a:rPr>
              <a:t>는 흡수율이 </a:t>
            </a:r>
            <a:r>
              <a:rPr lang="en-US" altLang="ko-KR" sz="3600" b="1" dirty="0" smtClean="0">
                <a:latin typeface="안상수2006중간" pitchFamily="18" charset="-127"/>
                <a:ea typeface="안상수2006중간" pitchFamily="18" charset="-127"/>
              </a:rPr>
              <a:t>60~100%</a:t>
            </a:r>
            <a:r>
              <a:rPr lang="ko-KR" altLang="en-US" sz="3600" b="1" dirty="0" smtClean="0">
                <a:latin typeface="안상수2006중간" pitchFamily="18" charset="-127"/>
                <a:ea typeface="안상수2006중간" pitchFamily="18" charset="-127"/>
              </a:rPr>
              <a:t>로 대단히 높고 주로 신장과 간장에 축적된다</a:t>
            </a:r>
            <a:r>
              <a:rPr lang="en-US" altLang="ko-KR" sz="3600" b="1" dirty="0" smtClean="0">
                <a:latin typeface="안상수2006중간" pitchFamily="18" charset="-127"/>
                <a:ea typeface="안상수2006중간" pitchFamily="18" charset="-127"/>
              </a:rPr>
              <a:t>. </a:t>
            </a:r>
          </a:p>
          <a:p>
            <a:pPr>
              <a:lnSpc>
                <a:spcPct val="90000"/>
              </a:lnSpc>
            </a:pPr>
            <a:r>
              <a:rPr lang="en-US" altLang="ko-KR" sz="3600" b="1" dirty="0" smtClean="0">
                <a:latin typeface="안상수2006중간" pitchFamily="18" charset="-127"/>
                <a:ea typeface="안상수2006중간" pitchFamily="18" charset="-127"/>
              </a:rPr>
              <a:t>Hg</a:t>
            </a:r>
            <a:r>
              <a:rPr lang="ko-KR" altLang="en-US" sz="3600" b="1" dirty="0" smtClean="0">
                <a:latin typeface="안상수2006중간" pitchFamily="18" charset="-127"/>
                <a:ea typeface="안상수2006중간" pitchFamily="18" charset="-127"/>
              </a:rPr>
              <a:t>의 중독은 </a:t>
            </a:r>
            <a:r>
              <a:rPr lang="en-US" altLang="ko-KR" sz="3600" b="1" dirty="0" smtClean="0">
                <a:latin typeface="안상수2006중간" pitchFamily="18" charset="-127"/>
                <a:ea typeface="안상수2006중간" pitchFamily="18" charset="-127"/>
              </a:rPr>
              <a:t>Hg</a:t>
            </a:r>
            <a:r>
              <a:rPr lang="ko-KR" altLang="en-US" sz="3600" b="1" dirty="0" smtClean="0">
                <a:latin typeface="안상수2006중간" pitchFamily="18" charset="-127"/>
                <a:ea typeface="안상수2006중간" pitchFamily="18" charset="-127"/>
              </a:rPr>
              <a:t>이 효소분자 중의 </a:t>
            </a:r>
            <a:r>
              <a:rPr lang="en-US" altLang="ko-KR" sz="3600" b="1" dirty="0" smtClean="0">
                <a:latin typeface="안상수2006중간" pitchFamily="18" charset="-127"/>
                <a:ea typeface="안상수2006중간" pitchFamily="18" charset="-127"/>
              </a:rPr>
              <a:t>SH</a:t>
            </a:r>
            <a:r>
              <a:rPr lang="ko-KR" altLang="en-US" sz="3600" b="1" dirty="0" smtClean="0">
                <a:latin typeface="안상수2006중간" pitchFamily="18" charset="-127"/>
                <a:ea typeface="안상수2006중간" pitchFamily="18" charset="-127"/>
              </a:rPr>
              <a:t>기와 결합하여 당분해와 단백질합성에 필요한 효소와 기타 여러 효소의 기능을 상실하게 한다</a:t>
            </a:r>
            <a:r>
              <a:rPr lang="en-US" altLang="ko-KR" sz="3600" b="1" dirty="0" smtClean="0">
                <a:latin typeface="안상수2006중간" pitchFamily="18" charset="-127"/>
                <a:ea typeface="안상수2006중간" pitchFamily="18" charset="-127"/>
              </a:rPr>
              <a:t>.</a:t>
            </a:r>
          </a:p>
          <a:p>
            <a:endParaRPr lang="ko-KR" altLang="en-US" dirty="0"/>
          </a:p>
        </p:txBody>
      </p:sp>
    </p:spTree>
  </p:cSld>
  <p:clrMapOvr>
    <a:masterClrMapping/>
  </p:clrMapOvr>
  <p:transition spd="med">
    <p:newsflash/>
    <p:sndAc>
      <p:stSnd>
        <p:snd r:embed="rId2" name="camera.wav" builtIn="1"/>
      </p:stSnd>
    </p:sndAc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>
              <a:buFont typeface="Wingdings" pitchFamily="2" charset="2"/>
              <a:buChar char="Ø"/>
            </a:pPr>
            <a:r>
              <a:rPr lang="ko-KR" altLang="en-US" sz="4000" b="1" dirty="0" smtClean="0">
                <a:latin typeface="안상수2006중간" pitchFamily="18" charset="-127"/>
                <a:ea typeface="안상수2006중간" pitchFamily="18" charset="-127"/>
              </a:rPr>
              <a:t>  </a:t>
            </a:r>
            <a:r>
              <a:rPr lang="ko-KR" altLang="en-US" sz="4000" b="1" dirty="0" err="1" smtClean="0">
                <a:latin typeface="안상수2006중간" pitchFamily="18" charset="-127"/>
                <a:ea typeface="안상수2006중간" pitchFamily="18" charset="-127"/>
              </a:rPr>
              <a:t>증독</a:t>
            </a:r>
            <a:r>
              <a:rPr lang="ko-KR" altLang="en-US" sz="4000" b="1" dirty="0" smtClean="0">
                <a:latin typeface="안상수2006중간" pitchFamily="18" charset="-127"/>
                <a:ea typeface="안상수2006중간" pitchFamily="18" charset="-127"/>
              </a:rPr>
              <a:t> 증상</a:t>
            </a:r>
            <a:endParaRPr lang="ko-KR" altLang="en-US" sz="4000" b="1" dirty="0">
              <a:latin typeface="안상수2006중간" pitchFamily="18" charset="-127"/>
              <a:ea typeface="안상수2006중간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o-KR" altLang="en-US" sz="4000" b="1" dirty="0" smtClean="0">
                <a:latin typeface="안상수2006중간" pitchFamily="18" charset="-127"/>
                <a:ea typeface="안상수2006중간" pitchFamily="18" charset="-127"/>
              </a:rPr>
              <a:t> </a:t>
            </a:r>
            <a:endParaRPr lang="ko-KR" altLang="en-US" sz="2800" b="1" dirty="0">
              <a:latin typeface="안상수2006중간" pitchFamily="18" charset="-127"/>
              <a:ea typeface="안상수2006중간" pitchFamily="18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4929190" y="1928802"/>
            <a:ext cx="3714776" cy="414340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</a:pPr>
            <a:r>
              <a:rPr lang="ko-KR" altLang="en-US" sz="3600" b="1" dirty="0" smtClean="0">
                <a:latin typeface="안상수2006중간" pitchFamily="18" charset="-127"/>
                <a:ea typeface="안상수2006중간" pitchFamily="18" charset="-127"/>
              </a:rPr>
              <a:t>유기태 수은</a:t>
            </a:r>
            <a:endParaRPr lang="en-US" altLang="ko-KR" sz="3600" b="1" dirty="0">
              <a:latin typeface="안상수2006중간" pitchFamily="18" charset="-127"/>
              <a:ea typeface="안상수2006중간" pitchFamily="18" charset="-127"/>
            </a:endParaRPr>
          </a:p>
          <a:p>
            <a:pPr>
              <a:buNone/>
            </a:pPr>
            <a:endParaRPr lang="en-US" altLang="ko-KR" sz="3600" b="1" dirty="0" smtClean="0">
              <a:latin typeface="안상수2006중간" pitchFamily="18" charset="-127"/>
              <a:ea typeface="안상수2006중간" pitchFamily="18" charset="-127"/>
            </a:endParaRPr>
          </a:p>
          <a:p>
            <a:pPr>
              <a:buNone/>
            </a:pPr>
            <a:endParaRPr lang="en-US" altLang="ko-KR" sz="3600" b="1" dirty="0">
              <a:latin typeface="안상수2006중간" pitchFamily="18" charset="-127"/>
              <a:ea typeface="안상수2006중간" pitchFamily="18" charset="-127"/>
            </a:endParaRPr>
          </a:p>
          <a:p>
            <a:pPr>
              <a:buNone/>
            </a:pPr>
            <a:r>
              <a:rPr lang="ko-KR" altLang="en-US" sz="3600" b="1" dirty="0" smtClean="0">
                <a:latin typeface="안상수2006중간" pitchFamily="18" charset="-127"/>
                <a:ea typeface="안상수2006중간" pitchFamily="18" charset="-127"/>
              </a:rPr>
              <a:t>장의 괴사 및 </a:t>
            </a:r>
            <a:r>
              <a:rPr lang="ko-KR" altLang="en-US" sz="3600" b="1" dirty="0" smtClean="0">
                <a:latin typeface="안상수2006중간" pitchFamily="18" charset="-127"/>
                <a:ea typeface="안상수2006중간" pitchFamily="18" charset="-127"/>
              </a:rPr>
              <a:t>설사</a:t>
            </a:r>
            <a:endParaRPr lang="en-US" altLang="ko-KR" sz="3600" b="1" dirty="0" smtClean="0">
              <a:latin typeface="안상수2006중간" pitchFamily="18" charset="-127"/>
              <a:ea typeface="안상수2006중간" pitchFamily="18" charset="-127"/>
            </a:endParaRPr>
          </a:p>
          <a:p>
            <a:pPr>
              <a:buNone/>
            </a:pPr>
            <a:r>
              <a:rPr lang="ko-KR" altLang="en-US" sz="3600" b="1" dirty="0" smtClean="0">
                <a:latin typeface="안상수2006중간" pitchFamily="18" charset="-127"/>
                <a:ea typeface="안상수2006중간" pitchFamily="18" charset="-127"/>
              </a:rPr>
              <a:t>사료 섭취량 및 </a:t>
            </a:r>
            <a:r>
              <a:rPr lang="ko-KR" altLang="en-US" sz="3600" b="1" dirty="0" err="1" smtClean="0">
                <a:latin typeface="안상수2006중간" pitchFamily="18" charset="-127"/>
                <a:ea typeface="안상수2006중간" pitchFamily="18" charset="-127"/>
              </a:rPr>
              <a:t>체중의감소</a:t>
            </a:r>
            <a:endParaRPr lang="en-US" altLang="ko-KR" sz="3600" b="1" dirty="0" smtClean="0">
              <a:latin typeface="안상수2006중간" pitchFamily="18" charset="-127"/>
              <a:ea typeface="안상수2006중간" pitchFamily="18" charset="-127"/>
            </a:endParaRPr>
          </a:p>
          <a:p>
            <a:pPr>
              <a:buNone/>
            </a:pPr>
            <a:r>
              <a:rPr lang="ko-KR" altLang="en-US" sz="3600" b="1" dirty="0" smtClean="0">
                <a:latin typeface="안상수2006중간" pitchFamily="18" charset="-127"/>
                <a:ea typeface="안상수2006중간" pitchFamily="18" charset="-127"/>
              </a:rPr>
              <a:t>심하면 폐</a:t>
            </a:r>
            <a:r>
              <a:rPr lang="ko-KR" altLang="en-US" sz="3600" b="1" dirty="0">
                <a:latin typeface="안상수2006중간" pitchFamily="18" charset="-127"/>
                <a:ea typeface="안상수2006중간" pitchFamily="18" charset="-127"/>
              </a:rPr>
              <a:t>사</a:t>
            </a:r>
            <a:endParaRPr lang="en-US" altLang="ko-KR" sz="3600" b="1" dirty="0" smtClean="0">
              <a:latin typeface="안상수2006중간" pitchFamily="18" charset="-127"/>
              <a:ea typeface="안상수2006중간" pitchFamily="18" charset="-127"/>
            </a:endParaRPr>
          </a:p>
        </p:txBody>
      </p:sp>
      <p:sp>
        <p:nvSpPr>
          <p:cNvPr id="8" name="순서도: 처리 7"/>
          <p:cNvSpPr/>
          <p:nvPr/>
        </p:nvSpPr>
        <p:spPr>
          <a:xfrm>
            <a:off x="428596" y="1928802"/>
            <a:ext cx="3643338" cy="4143404"/>
          </a:xfrm>
          <a:prstGeom prst="flowChartProces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</a:pPr>
            <a:r>
              <a:rPr lang="ko-KR" altLang="en-US" sz="3600" b="1" dirty="0" err="1" smtClean="0">
                <a:latin typeface="안상수2006중간" pitchFamily="18" charset="-127"/>
                <a:ea typeface="안상수2006중간" pitchFamily="18" charset="-127"/>
              </a:rPr>
              <a:t>무기태</a:t>
            </a:r>
            <a:r>
              <a:rPr lang="ko-KR" altLang="en-US" sz="3600" b="1" dirty="0" smtClean="0">
                <a:latin typeface="안상수2006중간" pitchFamily="18" charset="-127"/>
                <a:ea typeface="안상수2006중간" pitchFamily="18" charset="-127"/>
              </a:rPr>
              <a:t>  수은</a:t>
            </a:r>
            <a:endParaRPr lang="en-US" altLang="ko-KR" sz="3600" b="1" dirty="0" smtClean="0">
              <a:latin typeface="안상수2006중간" pitchFamily="18" charset="-127"/>
              <a:ea typeface="안상수2006중간" pitchFamily="18" charset="-127"/>
            </a:endParaRPr>
          </a:p>
          <a:p>
            <a:pPr>
              <a:buNone/>
            </a:pPr>
            <a:r>
              <a:rPr lang="ko-KR" altLang="en-US" sz="3600" b="1" dirty="0" smtClean="0">
                <a:latin typeface="안상수2006중간" pitchFamily="18" charset="-127"/>
                <a:ea typeface="안상수2006중간" pitchFamily="18" charset="-127"/>
              </a:rPr>
              <a:t>전율</a:t>
            </a:r>
            <a:endParaRPr lang="en-US" altLang="ko-KR" sz="3600" b="1" dirty="0" smtClean="0">
              <a:latin typeface="안상수2006중간" pitchFamily="18" charset="-127"/>
              <a:ea typeface="안상수2006중간" pitchFamily="18" charset="-127"/>
            </a:endParaRPr>
          </a:p>
          <a:p>
            <a:pPr>
              <a:buNone/>
            </a:pPr>
            <a:r>
              <a:rPr lang="ko-KR" altLang="en-US" sz="3600" b="1" dirty="0" smtClean="0">
                <a:latin typeface="안상수2006중간" pitchFamily="18" charset="-127"/>
                <a:ea typeface="안상수2006중간" pitchFamily="18" charset="-127"/>
              </a:rPr>
              <a:t>현기증</a:t>
            </a:r>
            <a:endParaRPr lang="en-US" altLang="ko-KR" sz="3600" b="1" dirty="0" smtClean="0">
              <a:latin typeface="안상수2006중간" pitchFamily="18" charset="-127"/>
              <a:ea typeface="안상수2006중간" pitchFamily="18" charset="-127"/>
            </a:endParaRPr>
          </a:p>
          <a:p>
            <a:pPr>
              <a:buNone/>
            </a:pPr>
            <a:r>
              <a:rPr lang="ko-KR" altLang="en-US" sz="3600" b="1" dirty="0" smtClean="0">
                <a:latin typeface="안상수2006중간" pitchFamily="18" charset="-127"/>
                <a:ea typeface="안상수2006중간" pitchFamily="18" charset="-127"/>
              </a:rPr>
              <a:t>신경과 </a:t>
            </a:r>
            <a:r>
              <a:rPr lang="ko-KR" altLang="en-US" sz="3600" b="1" dirty="0" err="1" smtClean="0">
                <a:latin typeface="안상수2006중간" pitchFamily="18" charset="-127"/>
                <a:ea typeface="안상수2006중간" pitchFamily="18" charset="-127"/>
              </a:rPr>
              <a:t>민증</a:t>
            </a:r>
            <a:endParaRPr lang="en-US" altLang="ko-KR" sz="3600" b="1" dirty="0" smtClean="0">
              <a:latin typeface="안상수2006중간" pitchFamily="18" charset="-127"/>
              <a:ea typeface="안상수2006중간" pitchFamily="18" charset="-127"/>
            </a:endParaRPr>
          </a:p>
          <a:p>
            <a:pPr>
              <a:buNone/>
            </a:pPr>
            <a:r>
              <a:rPr lang="ko-KR" altLang="en-US" sz="3600" b="1" dirty="0" smtClean="0">
                <a:latin typeface="안상수2006중간" pitchFamily="18" charset="-127"/>
                <a:ea typeface="안상수2006중간" pitchFamily="18" charset="-127"/>
              </a:rPr>
              <a:t>우울증</a:t>
            </a:r>
            <a:endParaRPr lang="en-US" altLang="ko-KR" sz="3600" b="1" dirty="0" smtClean="0">
              <a:latin typeface="안상수2006중간" pitchFamily="18" charset="-127"/>
              <a:ea typeface="안상수2006중간" pitchFamily="18" charset="-127"/>
            </a:endParaRPr>
          </a:p>
          <a:p>
            <a:pPr>
              <a:buNone/>
            </a:pPr>
            <a:r>
              <a:rPr lang="ko-KR" altLang="en-US" sz="3600" b="1" dirty="0" smtClean="0">
                <a:latin typeface="안상수2006중간" pitchFamily="18" charset="-127"/>
                <a:ea typeface="안상수2006중간" pitchFamily="18" charset="-127"/>
              </a:rPr>
              <a:t>시력 및 청각 상실</a:t>
            </a:r>
            <a:endParaRPr lang="ko-KR" altLang="en-US" sz="3600" b="1" dirty="0">
              <a:latin typeface="안상수2006중간" pitchFamily="18" charset="-127"/>
              <a:ea typeface="안상수2006중간" pitchFamily="18" charset="-127"/>
            </a:endParaRPr>
          </a:p>
        </p:txBody>
      </p:sp>
    </p:spTree>
  </p:cSld>
  <p:clrMapOvr>
    <a:masterClrMapping/>
  </p:clrMapOvr>
  <p:transition spd="med">
    <p:newsflash/>
    <p:sndAc>
      <p:stSnd>
        <p:snd r:embed="rId2" name="camera.wav" builtIn="1"/>
      </p:stSnd>
    </p:sndAc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42950" indent="-742950" algn="l">
              <a:buFont typeface="+mj-ea"/>
              <a:buAutoNum type="circleNumDbPlain" startAt="7"/>
            </a:pPr>
            <a:r>
              <a:rPr lang="ko-KR" altLang="en-US" dirty="0" smtClean="0">
                <a:latin typeface="안상수2006중간" pitchFamily="18" charset="-127"/>
                <a:ea typeface="안상수2006중간" pitchFamily="18" charset="-127"/>
              </a:rPr>
              <a:t>크롬</a:t>
            </a:r>
            <a:r>
              <a:rPr lang="en-US" altLang="ko-KR" dirty="0" smtClean="0">
                <a:latin typeface="안상수2006중간" pitchFamily="18" charset="-127"/>
                <a:ea typeface="안상수2006중간" pitchFamily="18" charset="-127"/>
              </a:rPr>
              <a:t>(CR)</a:t>
            </a:r>
            <a:endParaRPr lang="ko-KR" altLang="en-US" dirty="0">
              <a:latin typeface="안상수2006중간" pitchFamily="18" charset="-127"/>
              <a:ea typeface="안상수2006중간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sz="3600" b="1" dirty="0" err="1" smtClean="0">
                <a:latin typeface="안상수2006중간" pitchFamily="18" charset="-127"/>
                <a:ea typeface="안상수2006중간" pitchFamily="18" charset="-127"/>
              </a:rPr>
              <a:t>당허용인자</a:t>
            </a:r>
            <a:r>
              <a:rPr lang="en-US" altLang="ko-KR" sz="3600" b="1" dirty="0" smtClean="0">
                <a:latin typeface="안상수2006중간" pitchFamily="18" charset="-127"/>
                <a:ea typeface="안상수2006중간" pitchFamily="18" charset="-127"/>
              </a:rPr>
              <a:t>(GTF)</a:t>
            </a:r>
            <a:r>
              <a:rPr lang="ko-KR" altLang="en-US" sz="3600" b="1" dirty="0" smtClean="0">
                <a:latin typeface="안상수2006중간" pitchFamily="18" charset="-127"/>
                <a:ea typeface="안상수2006중간" pitchFamily="18" charset="-127"/>
              </a:rPr>
              <a:t>의 구성성분으로서 혈액에서 각 조직세포로 당을 용이하게 운송하여 당의 이용효율을 증진시킨다</a:t>
            </a:r>
            <a:r>
              <a:rPr lang="en-US" altLang="ko-KR" sz="3600" b="1" dirty="0" smtClean="0">
                <a:latin typeface="안상수2006중간" pitchFamily="18" charset="-127"/>
                <a:ea typeface="안상수2006중간" pitchFamily="18" charset="-127"/>
              </a:rPr>
              <a:t>.</a:t>
            </a:r>
          </a:p>
          <a:p>
            <a:r>
              <a:rPr lang="en-US" altLang="ko-KR" sz="3600" b="1" dirty="0" smtClean="0">
                <a:latin typeface="안상수2006중간" pitchFamily="18" charset="-127"/>
                <a:ea typeface="안상수2006중간" pitchFamily="18" charset="-127"/>
              </a:rPr>
              <a:t>Cr</a:t>
            </a:r>
            <a:r>
              <a:rPr lang="ko-KR" altLang="en-US" sz="3600" b="1" dirty="0" smtClean="0">
                <a:latin typeface="안상수2006중간" pitchFamily="18" charset="-127"/>
                <a:ea typeface="안상수2006중간" pitchFamily="18" charset="-127"/>
              </a:rPr>
              <a:t>이 결핍되면 </a:t>
            </a:r>
            <a:r>
              <a:rPr lang="en-US" altLang="ko-KR" sz="3600" b="1" dirty="0" smtClean="0">
                <a:latin typeface="안상수2006중간" pitchFamily="18" charset="-127"/>
                <a:ea typeface="안상수2006중간" pitchFamily="18" charset="-127"/>
              </a:rPr>
              <a:t>glucose</a:t>
            </a:r>
            <a:r>
              <a:rPr lang="ko-KR" altLang="en-US" sz="3600" b="1" dirty="0" smtClean="0">
                <a:latin typeface="안상수2006중간" pitchFamily="18" charset="-127"/>
                <a:ea typeface="안상수2006중간" pitchFamily="18" charset="-127"/>
              </a:rPr>
              <a:t>의 에너지로의 이용 불능</a:t>
            </a:r>
            <a:r>
              <a:rPr lang="en-US" altLang="ko-KR" sz="3600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sz="3600" b="1" dirty="0" smtClean="0">
                <a:latin typeface="안상수2006중간" pitchFamily="18" charset="-127"/>
                <a:ea typeface="안상수2006중간" pitchFamily="18" charset="-127"/>
              </a:rPr>
              <a:t>당뇨병</a:t>
            </a:r>
            <a:r>
              <a:rPr lang="en-US" altLang="ko-KR" sz="3600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sz="3600" b="1" dirty="0" smtClean="0">
                <a:latin typeface="안상수2006중간" pitchFamily="18" charset="-127"/>
                <a:ea typeface="안상수2006중간" pitchFamily="18" charset="-127"/>
              </a:rPr>
              <a:t>고혈당증 등이 유발된다</a:t>
            </a:r>
            <a:r>
              <a:rPr lang="en-US" altLang="ko-KR" sz="3600" b="1" dirty="0" smtClean="0">
                <a:latin typeface="안상수2006중간" pitchFamily="18" charset="-127"/>
                <a:ea typeface="안상수2006중간" pitchFamily="18" charset="-127"/>
              </a:rPr>
              <a:t>.</a:t>
            </a:r>
          </a:p>
          <a:p>
            <a:r>
              <a:rPr lang="en-US" altLang="ko-KR" sz="3600" b="1" dirty="0" smtClean="0">
                <a:latin typeface="안상수2006중간" pitchFamily="18" charset="-127"/>
                <a:ea typeface="안상수2006중간" pitchFamily="18" charset="-127"/>
              </a:rPr>
              <a:t>Cr</a:t>
            </a:r>
            <a:r>
              <a:rPr lang="ko-KR" altLang="en-US" sz="3600" b="1" dirty="0" smtClean="0">
                <a:latin typeface="안상수2006중간" pitchFamily="18" charset="-127"/>
                <a:ea typeface="안상수2006중간" pitchFamily="18" charset="-127"/>
              </a:rPr>
              <a:t>은 혈청 내 </a:t>
            </a:r>
            <a:r>
              <a:rPr lang="en-US" altLang="ko-KR" sz="3600" b="1" dirty="0" smtClean="0">
                <a:latin typeface="안상수2006중간" pitchFamily="18" charset="-127"/>
                <a:ea typeface="안상수2006중간" pitchFamily="18" charset="-127"/>
              </a:rPr>
              <a:t>cholesterol</a:t>
            </a:r>
            <a:r>
              <a:rPr lang="ko-KR" altLang="en-US" sz="3600" b="1" dirty="0" smtClean="0">
                <a:latin typeface="안상수2006중간" pitchFamily="18" charset="-127"/>
                <a:ea typeface="안상수2006중간" pitchFamily="18" charset="-127"/>
              </a:rPr>
              <a:t>의 수준을 일정하게 유지하는 작용을 한다</a:t>
            </a:r>
            <a:r>
              <a:rPr lang="en-US" altLang="ko-KR" sz="3600" b="1" dirty="0" smtClean="0">
                <a:latin typeface="안상수2006중간" pitchFamily="18" charset="-127"/>
                <a:ea typeface="안상수2006중간" pitchFamily="18" charset="-127"/>
              </a:rPr>
              <a:t>.</a:t>
            </a:r>
          </a:p>
          <a:p>
            <a:r>
              <a:rPr lang="en-US" altLang="ko-KR" sz="3600" b="1" dirty="0" smtClean="0">
                <a:latin typeface="안상수2006중간" pitchFamily="18" charset="-127"/>
                <a:ea typeface="안상수2006중간" pitchFamily="18" charset="-127"/>
              </a:rPr>
              <a:t>Cr</a:t>
            </a:r>
            <a:r>
              <a:rPr lang="ko-KR" altLang="en-US" sz="3600" b="1" dirty="0" smtClean="0">
                <a:latin typeface="안상수2006중간" pitchFamily="18" charset="-127"/>
                <a:ea typeface="안상수2006중간" pitchFamily="18" charset="-127"/>
              </a:rPr>
              <a:t>은 단백질합성과정 중 </a:t>
            </a:r>
            <a:r>
              <a:rPr lang="en-US" altLang="ko-KR" sz="3600" b="1" dirty="0" smtClean="0">
                <a:latin typeface="안상수2006중간" pitchFamily="18" charset="-127"/>
                <a:ea typeface="안상수2006중간" pitchFamily="18" charset="-127"/>
              </a:rPr>
              <a:t>insulin</a:t>
            </a:r>
            <a:r>
              <a:rPr lang="ko-KR" altLang="en-US" sz="3600" b="1" dirty="0" smtClean="0">
                <a:latin typeface="안상수2006중간" pitchFamily="18" charset="-127"/>
                <a:ea typeface="안상수2006중간" pitchFamily="18" charset="-127"/>
              </a:rPr>
              <a:t>이 필요한 단계에서 </a:t>
            </a:r>
            <a:r>
              <a:rPr lang="en-US" altLang="ko-KR" sz="3600" b="1" dirty="0" smtClean="0">
                <a:latin typeface="안상수2006중간" pitchFamily="18" charset="-127"/>
                <a:ea typeface="안상수2006중간" pitchFamily="18" charset="-127"/>
              </a:rPr>
              <a:t>insulin</a:t>
            </a:r>
            <a:r>
              <a:rPr lang="ko-KR" altLang="en-US" sz="3600" b="1" dirty="0" smtClean="0">
                <a:latin typeface="안상수2006중간" pitchFamily="18" charset="-127"/>
                <a:ea typeface="안상수2006중간" pitchFamily="18" charset="-127"/>
              </a:rPr>
              <a:t>의 보조인자로서 작용한다</a:t>
            </a:r>
            <a:r>
              <a:rPr lang="en-US" altLang="ko-KR" sz="3600" b="1" dirty="0" smtClean="0">
                <a:latin typeface="안상수2006중간" pitchFamily="18" charset="-127"/>
                <a:ea typeface="안상수2006중간" pitchFamily="18" charset="-127"/>
              </a:rPr>
              <a:t>.</a:t>
            </a:r>
          </a:p>
          <a:p>
            <a:endParaRPr lang="ko-KR" altLang="en-US" dirty="0"/>
          </a:p>
        </p:txBody>
      </p:sp>
    </p:spTree>
  </p:cSld>
  <p:clrMapOvr>
    <a:masterClrMapping/>
  </p:clrMapOvr>
  <p:transition spd="med">
    <p:newsflash/>
    <p:sndAc>
      <p:stSnd>
        <p:snd r:embed="rId2" name="camera.wav" builtIn="1"/>
      </p:stSnd>
    </p:sndAc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42950" indent="-742950" algn="l">
              <a:buFont typeface="+mj-ea"/>
              <a:buAutoNum type="circleNumDbPlain" startAt="8"/>
            </a:pPr>
            <a:r>
              <a:rPr lang="ko-KR" altLang="en-US" sz="4000" dirty="0" smtClean="0">
                <a:latin typeface="안상수2006중간" pitchFamily="18" charset="-127"/>
                <a:ea typeface="안상수2006중간" pitchFamily="18" charset="-127"/>
              </a:rPr>
              <a:t>카드뮴 </a:t>
            </a:r>
            <a:r>
              <a:rPr lang="en-US" altLang="ko-KR" sz="4000" dirty="0" smtClean="0">
                <a:latin typeface="안상수2006중간" pitchFamily="18" charset="-127"/>
                <a:ea typeface="안상수2006중간" pitchFamily="18" charset="-127"/>
              </a:rPr>
              <a:t>( </a:t>
            </a:r>
            <a:r>
              <a:rPr lang="en-US" altLang="ko-KR" sz="4000" dirty="0" err="1" smtClean="0">
                <a:latin typeface="안상수2006중간" pitchFamily="18" charset="-127"/>
                <a:ea typeface="안상수2006중간" pitchFamily="18" charset="-127"/>
              </a:rPr>
              <a:t>cd</a:t>
            </a:r>
            <a:r>
              <a:rPr lang="en-US" altLang="ko-KR" sz="4000" dirty="0">
                <a:latin typeface="안상수2006중간" pitchFamily="18" charset="-127"/>
                <a:ea typeface="안상수2006중간" pitchFamily="18" charset="-127"/>
              </a:rPr>
              <a:t> </a:t>
            </a:r>
            <a:r>
              <a:rPr lang="en-US" altLang="ko-KR" sz="4000" dirty="0" smtClean="0">
                <a:latin typeface="안상수2006중간" pitchFamily="18" charset="-127"/>
                <a:ea typeface="안상수2006중간" pitchFamily="18" charset="-127"/>
              </a:rPr>
              <a:t>)</a:t>
            </a:r>
            <a:endParaRPr lang="ko-KR" altLang="en-US" sz="4000" dirty="0">
              <a:latin typeface="안상수2006중간" pitchFamily="18" charset="-127"/>
              <a:ea typeface="안상수2006중간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카드뮴은 주로 소화관으로부터 분변으로 배출되나 장기간의 노출에 의해 신장기능장해가 생기면 </a:t>
            </a:r>
            <a:r>
              <a:rPr lang="ko-KR" altLang="en-US" b="1" dirty="0" err="1" smtClean="0">
                <a:latin typeface="안상수2006중간" pitchFamily="18" charset="-127"/>
                <a:ea typeface="안상수2006중간" pitchFamily="18" charset="-127"/>
              </a:rPr>
              <a:t>뇨중으로의</a:t>
            </a:r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 배출량이 급격히 증가하는 것으로 알려져 있다</a:t>
            </a:r>
            <a:r>
              <a:rPr lang="en-US" altLang="ko-KR" b="1" dirty="0" smtClean="0">
                <a:latin typeface="안상수2006중간" pitchFamily="18" charset="-127"/>
                <a:ea typeface="안상수2006중간" pitchFamily="18" charset="-127"/>
              </a:rPr>
              <a:t>. </a:t>
            </a:r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기타 체모</a:t>
            </a:r>
            <a:r>
              <a:rPr lang="en-US" altLang="ko-KR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타액</a:t>
            </a:r>
            <a:r>
              <a:rPr lang="en-US" altLang="ko-KR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유즙으로도 배출된다</a:t>
            </a:r>
            <a:r>
              <a:rPr lang="en-US" altLang="ko-KR" b="1" dirty="0" smtClean="0">
                <a:latin typeface="안상수2006중간" pitchFamily="18" charset="-127"/>
                <a:ea typeface="안상수2006중간" pitchFamily="18" charset="-127"/>
              </a:rPr>
              <a:t>.</a:t>
            </a:r>
          </a:p>
          <a:p>
            <a:pPr>
              <a:lnSpc>
                <a:spcPct val="80000"/>
              </a:lnSpc>
            </a:pPr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카드뮴은 주로 간장과 신장에 축적된다</a:t>
            </a:r>
            <a:r>
              <a:rPr lang="en-US" altLang="ko-KR" b="1" dirty="0" smtClean="0">
                <a:latin typeface="안상수2006중간" pitchFamily="18" charset="-127"/>
                <a:ea typeface="안상수2006중간" pitchFamily="18" charset="-127"/>
              </a:rPr>
              <a:t>. </a:t>
            </a:r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급성으로 노출되었을 때는 </a:t>
            </a:r>
            <a:r>
              <a:rPr lang="ko-KR" altLang="en-US" b="1" dirty="0" err="1" smtClean="0">
                <a:latin typeface="안상수2006중간" pitchFamily="18" charset="-127"/>
                <a:ea typeface="안상수2006중간" pitchFamily="18" charset="-127"/>
              </a:rPr>
              <a:t>간장내</a:t>
            </a:r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 </a:t>
            </a:r>
            <a:r>
              <a:rPr lang="ko-KR" altLang="en-US" b="1" dirty="0" err="1" smtClean="0">
                <a:latin typeface="안상수2006중간" pitchFamily="18" charset="-127"/>
                <a:ea typeface="안상수2006중간" pitchFamily="18" charset="-127"/>
              </a:rPr>
              <a:t>축적량이</a:t>
            </a:r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 신장보다 높으나</a:t>
            </a:r>
            <a:r>
              <a:rPr lang="en-US" altLang="ko-KR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만성적으로 노출되었을 때는 신장에 보다 많이 축적되는 것이 보통이다</a:t>
            </a:r>
            <a:r>
              <a:rPr lang="en-US" altLang="ko-KR" b="1" dirty="0" smtClean="0">
                <a:latin typeface="안상수2006중간" pitchFamily="18" charset="-127"/>
                <a:ea typeface="안상수2006중간" pitchFamily="18" charset="-127"/>
              </a:rPr>
              <a:t>. </a:t>
            </a:r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이들 장기에 축적되어 있는 카드뮴은 </a:t>
            </a:r>
            <a:r>
              <a:rPr lang="ko-KR" altLang="en-US" b="1" dirty="0" err="1" smtClean="0">
                <a:latin typeface="안상수2006중간" pitchFamily="18" charset="-127"/>
                <a:ea typeface="안상수2006중간" pitchFamily="18" charset="-127"/>
              </a:rPr>
              <a:t>메탈로티오네인</a:t>
            </a:r>
            <a:r>
              <a:rPr lang="en-US" altLang="ko-KR" b="1" dirty="0" smtClean="0">
                <a:latin typeface="안상수2006중간" pitchFamily="18" charset="-127"/>
                <a:ea typeface="안상수2006중간" pitchFamily="18" charset="-127"/>
              </a:rPr>
              <a:t>(</a:t>
            </a:r>
            <a:r>
              <a:rPr lang="en-US" altLang="ko-KR" b="1" dirty="0" err="1" smtClean="0">
                <a:latin typeface="안상수2006중간" pitchFamily="18" charset="-127"/>
                <a:ea typeface="안상수2006중간" pitchFamily="18" charset="-127"/>
              </a:rPr>
              <a:t>methallothionein</a:t>
            </a:r>
            <a:r>
              <a:rPr lang="en-US" altLang="ko-KR" b="1" dirty="0" smtClean="0">
                <a:latin typeface="안상수2006중간" pitchFamily="18" charset="-127"/>
                <a:ea typeface="안상수2006중간" pitchFamily="18" charset="-127"/>
              </a:rPr>
              <a:t>)</a:t>
            </a:r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과 결합된 형태로 존재하고 있다</a:t>
            </a:r>
            <a:r>
              <a:rPr lang="en-US" altLang="ko-KR" b="1" dirty="0" smtClean="0">
                <a:latin typeface="안상수2006중간" pitchFamily="18" charset="-127"/>
                <a:ea typeface="안상수2006중간" pitchFamily="18" charset="-127"/>
              </a:rPr>
              <a:t>.</a:t>
            </a:r>
          </a:p>
          <a:p>
            <a:pPr>
              <a:lnSpc>
                <a:spcPct val="80000"/>
              </a:lnSpc>
            </a:pPr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급성 중독의 경우에는 </a:t>
            </a:r>
            <a:r>
              <a:rPr lang="ko-KR" altLang="en-US" b="1" dirty="0" err="1" smtClean="0">
                <a:latin typeface="안상수2006중간" pitchFamily="18" charset="-127"/>
                <a:ea typeface="안상수2006중간" pitchFamily="18" charset="-127"/>
              </a:rPr>
              <a:t>위세척</a:t>
            </a:r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 후 </a:t>
            </a:r>
            <a:r>
              <a:rPr lang="en-US" altLang="ko-KR" b="1" dirty="0" smtClean="0">
                <a:latin typeface="안상수2006중간" pitchFamily="18" charset="-127"/>
                <a:ea typeface="안상수2006중간" pitchFamily="18" charset="-127"/>
              </a:rPr>
              <a:t>EDTA</a:t>
            </a:r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와 같은 착화합물 형성물질을 투여하여 체내로부터 카드뮴을 점차로 배출시켜야 한다</a:t>
            </a:r>
            <a:r>
              <a:rPr lang="en-US" altLang="ko-KR" b="1" dirty="0" smtClean="0">
                <a:latin typeface="안상수2006중간" pitchFamily="18" charset="-127"/>
                <a:ea typeface="안상수2006중간" pitchFamily="18" charset="-127"/>
              </a:rPr>
              <a:t>. </a:t>
            </a:r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유황함유 화합물들은 </a:t>
            </a:r>
            <a:r>
              <a:rPr lang="ko-KR" altLang="en-US" b="1" dirty="0" err="1" smtClean="0">
                <a:latin typeface="안상수2006중간" pitchFamily="18" charset="-127"/>
                <a:ea typeface="안상수2006중간" pitchFamily="18" charset="-127"/>
              </a:rPr>
              <a:t>신장내에</a:t>
            </a:r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 카드뮴농도를 증가시켜 신장독성을 일으키므로 사용에 유의하여야 한다</a:t>
            </a:r>
            <a:r>
              <a:rPr lang="en-US" altLang="ko-KR" b="1" dirty="0" smtClean="0">
                <a:latin typeface="안상수2006중간" pitchFamily="18" charset="-127"/>
                <a:ea typeface="안상수2006중간" pitchFamily="18" charset="-127"/>
              </a:rPr>
              <a:t>.  </a:t>
            </a:r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비타민</a:t>
            </a:r>
            <a:r>
              <a:rPr lang="en-US" altLang="ko-KR" b="1" dirty="0" smtClean="0">
                <a:latin typeface="안상수2006중간" pitchFamily="18" charset="-127"/>
                <a:ea typeface="안상수2006중간" pitchFamily="18" charset="-127"/>
              </a:rPr>
              <a:t>C, </a:t>
            </a:r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티아민 또는 비타민</a:t>
            </a:r>
            <a:r>
              <a:rPr lang="en-US" altLang="ko-KR" b="1" dirty="0" smtClean="0">
                <a:latin typeface="안상수2006중간" pitchFamily="18" charset="-127"/>
                <a:ea typeface="안상수2006중간" pitchFamily="18" charset="-127"/>
              </a:rPr>
              <a:t>E</a:t>
            </a:r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는 카드뮴중독증의 해독 또는 카드뮴의 배출을 위하여 추천 된다</a:t>
            </a:r>
            <a:r>
              <a:rPr lang="en-US" altLang="ko-KR" b="1" dirty="0" smtClean="0">
                <a:latin typeface="안상수2006중간" pitchFamily="18" charset="-127"/>
                <a:ea typeface="안상수2006중간" pitchFamily="18" charset="-127"/>
              </a:rPr>
              <a:t>.</a:t>
            </a:r>
          </a:p>
          <a:p>
            <a:endParaRPr lang="ko-KR" altLang="en-US" sz="2800" dirty="0"/>
          </a:p>
        </p:txBody>
      </p:sp>
    </p:spTree>
  </p:cSld>
  <p:clrMapOvr>
    <a:masterClrMapping/>
  </p:clrMapOvr>
  <p:transition spd="med">
    <p:newsflash/>
    <p:sndAc>
      <p:stSnd>
        <p:snd r:embed="rId2" name="camera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ko-KR" altLang="en-US" sz="5400" b="1" dirty="0" smtClean="0">
                <a:latin typeface="안상수2006굵은" pitchFamily="18" charset="-127"/>
                <a:ea typeface="안상수2006굵은" pitchFamily="18" charset="-127"/>
              </a:rPr>
              <a:t>목차</a:t>
            </a:r>
            <a:endParaRPr lang="ko-KR" altLang="en-US" sz="5400" b="1" dirty="0">
              <a:latin typeface="안상수2006굵은" pitchFamily="18" charset="-127"/>
              <a:ea typeface="안상수2006굵은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/>
          <a:lstStyle/>
          <a:p>
            <a:pPr>
              <a:buNone/>
            </a:pPr>
            <a:r>
              <a:rPr lang="en-US" altLang="ko-KR" dirty="0" smtClean="0">
                <a:latin typeface="안상수2006굵은" pitchFamily="18" charset="-127"/>
                <a:ea typeface="안상수2006굵은" pitchFamily="18" charset="-127"/>
              </a:rPr>
              <a:t>1. </a:t>
            </a:r>
            <a:r>
              <a:rPr lang="ko-KR" altLang="en-US" dirty="0" smtClean="0">
                <a:latin typeface="안상수2006굵은" pitchFamily="18" charset="-127"/>
                <a:ea typeface="안상수2006굵은" pitchFamily="18" charset="-127"/>
              </a:rPr>
              <a:t>중독 무기물이란</a:t>
            </a:r>
            <a:r>
              <a:rPr lang="en-US" altLang="ko-KR" dirty="0" smtClean="0">
                <a:latin typeface="안상수2006굵은" pitchFamily="18" charset="-127"/>
                <a:ea typeface="안상수2006굵은" pitchFamily="18" charset="-127"/>
              </a:rPr>
              <a:t>?</a:t>
            </a:r>
          </a:p>
          <a:p>
            <a:endParaRPr lang="en-US" altLang="ko-KR" dirty="0" smtClean="0">
              <a:latin typeface="안상수2006굵은" pitchFamily="18" charset="-127"/>
              <a:ea typeface="안상수2006굵은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안상수2006굵은" pitchFamily="18" charset="-127"/>
                <a:ea typeface="안상수2006굵은" pitchFamily="18" charset="-127"/>
              </a:rPr>
              <a:t>2.</a:t>
            </a:r>
            <a:r>
              <a:rPr lang="ko-KR" altLang="en-US" dirty="0" smtClean="0">
                <a:latin typeface="안상수2006굵은" pitchFamily="18" charset="-127"/>
                <a:ea typeface="안상수2006굵은" pitchFamily="18" charset="-127"/>
              </a:rPr>
              <a:t>중독 무기물의 종류</a:t>
            </a:r>
            <a:endParaRPr lang="en-US" altLang="ko-KR" dirty="0" smtClean="0">
              <a:latin typeface="안상수2006굵은" pitchFamily="18" charset="-127"/>
              <a:ea typeface="안상수2006굵은" pitchFamily="18" charset="-127"/>
            </a:endParaRPr>
          </a:p>
          <a:p>
            <a:pPr>
              <a:buNone/>
            </a:pPr>
            <a:endParaRPr lang="en-US" altLang="ko-KR" dirty="0" smtClean="0">
              <a:latin typeface="안상수2006굵은" pitchFamily="18" charset="-127"/>
              <a:ea typeface="안상수2006굵은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안상수2006굵은" pitchFamily="18" charset="-127"/>
                <a:ea typeface="안상수2006굵은" pitchFamily="18" charset="-127"/>
              </a:rPr>
              <a:t>3.</a:t>
            </a:r>
            <a:r>
              <a:rPr lang="ko-KR" altLang="en-US" dirty="0" smtClean="0">
                <a:latin typeface="안상수2006굵은" pitchFamily="18" charset="-127"/>
                <a:ea typeface="안상수2006굵은" pitchFamily="18" charset="-127"/>
              </a:rPr>
              <a:t>중독 무기물의 장</a:t>
            </a:r>
            <a:r>
              <a:rPr lang="en-US" altLang="ko-KR" dirty="0" smtClean="0">
                <a:latin typeface="안상수2006굵은" pitchFamily="18" charset="-127"/>
                <a:ea typeface="안상수2006굵은" pitchFamily="18" charset="-127"/>
              </a:rPr>
              <a:t>,</a:t>
            </a:r>
            <a:r>
              <a:rPr lang="ko-KR" altLang="en-US" dirty="0" smtClean="0">
                <a:latin typeface="안상수2006굵은" pitchFamily="18" charset="-127"/>
                <a:ea typeface="안상수2006굵은" pitchFamily="18" charset="-127"/>
              </a:rPr>
              <a:t>단점</a:t>
            </a:r>
            <a:endParaRPr lang="en-US" altLang="ko-KR" dirty="0" smtClean="0">
              <a:latin typeface="안상수2006굵은" pitchFamily="18" charset="-127"/>
              <a:ea typeface="안상수2006굵은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안상수2006굵은" pitchFamily="18" charset="-127"/>
                <a:ea typeface="안상수2006굵은" pitchFamily="18" charset="-127"/>
              </a:rPr>
              <a:t>(</a:t>
            </a:r>
            <a:r>
              <a:rPr lang="ko-KR" altLang="en-US" dirty="0" smtClean="0">
                <a:latin typeface="안상수2006굵은" pitchFamily="18" charset="-127"/>
                <a:ea typeface="안상수2006굵은" pitchFamily="18" charset="-127"/>
              </a:rPr>
              <a:t>구리 </a:t>
            </a:r>
            <a:r>
              <a:rPr lang="en-US" altLang="ko-KR" dirty="0" smtClean="0">
                <a:latin typeface="안상수2006굵은" pitchFamily="18" charset="-127"/>
                <a:ea typeface="안상수2006굵은" pitchFamily="18" charset="-127"/>
              </a:rPr>
              <a:t>, </a:t>
            </a:r>
            <a:r>
              <a:rPr lang="ko-KR" altLang="en-US" dirty="0" err="1" smtClean="0">
                <a:latin typeface="안상수2006굵은" pitchFamily="18" charset="-127"/>
                <a:ea typeface="안상수2006굵은" pitchFamily="18" charset="-127"/>
              </a:rPr>
              <a:t>셀레늄</a:t>
            </a:r>
            <a:r>
              <a:rPr lang="ko-KR" altLang="en-US" dirty="0" smtClean="0">
                <a:latin typeface="안상수2006굵은" pitchFamily="18" charset="-127"/>
                <a:ea typeface="안상수2006굵은" pitchFamily="18" charset="-127"/>
              </a:rPr>
              <a:t> </a:t>
            </a:r>
            <a:r>
              <a:rPr lang="en-US" altLang="ko-KR" dirty="0" smtClean="0">
                <a:latin typeface="안상수2006굵은" pitchFamily="18" charset="-127"/>
                <a:ea typeface="안상수2006굵은" pitchFamily="18" charset="-127"/>
              </a:rPr>
              <a:t>, </a:t>
            </a:r>
            <a:r>
              <a:rPr lang="ko-KR" altLang="en-US" dirty="0" smtClean="0">
                <a:latin typeface="안상수2006굵은" pitchFamily="18" charset="-127"/>
                <a:ea typeface="안상수2006굵은" pitchFamily="18" charset="-127"/>
              </a:rPr>
              <a:t>불소 </a:t>
            </a:r>
            <a:r>
              <a:rPr lang="en-US" altLang="ko-KR" dirty="0" smtClean="0">
                <a:latin typeface="안상수2006굵은" pitchFamily="18" charset="-127"/>
                <a:ea typeface="안상수2006굵은" pitchFamily="18" charset="-127"/>
              </a:rPr>
              <a:t>, </a:t>
            </a:r>
            <a:r>
              <a:rPr lang="ko-KR" altLang="en-US" dirty="0" err="1" smtClean="0">
                <a:latin typeface="안상수2006굵은" pitchFamily="18" charset="-127"/>
                <a:ea typeface="안상수2006굵은" pitchFamily="18" charset="-127"/>
              </a:rPr>
              <a:t>몰리브덴</a:t>
            </a:r>
            <a:r>
              <a:rPr lang="ko-KR" altLang="en-US" dirty="0" smtClean="0">
                <a:latin typeface="안상수2006굵은" pitchFamily="18" charset="-127"/>
                <a:ea typeface="안상수2006굵은" pitchFamily="18" charset="-127"/>
              </a:rPr>
              <a:t> </a:t>
            </a:r>
            <a:r>
              <a:rPr lang="en-US" altLang="ko-KR" dirty="0" smtClean="0">
                <a:latin typeface="안상수2006굵은" pitchFamily="18" charset="-127"/>
                <a:ea typeface="안상수2006굵은" pitchFamily="18" charset="-127"/>
              </a:rPr>
              <a:t>,</a:t>
            </a:r>
            <a:r>
              <a:rPr lang="ko-KR" altLang="en-US" dirty="0" smtClean="0">
                <a:latin typeface="안상수2006굵은" pitchFamily="18" charset="-127"/>
                <a:ea typeface="안상수2006굵은" pitchFamily="18" charset="-127"/>
              </a:rPr>
              <a:t>비소 </a:t>
            </a:r>
            <a:r>
              <a:rPr lang="en-US" altLang="ko-KR" dirty="0" smtClean="0">
                <a:latin typeface="안상수2006굵은" pitchFamily="18" charset="-127"/>
                <a:ea typeface="안상수2006굵은" pitchFamily="18" charset="-127"/>
              </a:rPr>
              <a:t>,</a:t>
            </a:r>
            <a:r>
              <a:rPr lang="ko-KR" altLang="en-US" dirty="0" smtClean="0">
                <a:latin typeface="안상수2006굵은" pitchFamily="18" charset="-127"/>
                <a:ea typeface="안상수2006굵은" pitchFamily="18" charset="-127"/>
              </a:rPr>
              <a:t> 수은 </a:t>
            </a:r>
            <a:r>
              <a:rPr lang="en-US" altLang="ko-KR" dirty="0" smtClean="0">
                <a:latin typeface="안상수2006굵은" pitchFamily="18" charset="-127"/>
                <a:ea typeface="안상수2006굵은" pitchFamily="18" charset="-127"/>
              </a:rPr>
              <a:t>,</a:t>
            </a:r>
            <a:r>
              <a:rPr lang="ko-KR" altLang="en-US" dirty="0" smtClean="0">
                <a:latin typeface="안상수2006굵은" pitchFamily="18" charset="-127"/>
                <a:ea typeface="안상수2006굵은" pitchFamily="18" charset="-127"/>
              </a:rPr>
              <a:t> </a:t>
            </a:r>
            <a:r>
              <a:rPr lang="ko-KR" altLang="en-US" dirty="0" err="1" smtClean="0">
                <a:latin typeface="안상수2006굵은" pitchFamily="18" charset="-127"/>
                <a:ea typeface="안상수2006굵은" pitchFamily="18" charset="-127"/>
              </a:rPr>
              <a:t>크룸</a:t>
            </a:r>
            <a:r>
              <a:rPr lang="ko-KR" altLang="en-US" dirty="0" smtClean="0">
                <a:latin typeface="안상수2006굵은" pitchFamily="18" charset="-127"/>
                <a:ea typeface="안상수2006굵은" pitchFamily="18" charset="-127"/>
              </a:rPr>
              <a:t> </a:t>
            </a:r>
            <a:r>
              <a:rPr lang="en-US" altLang="ko-KR" dirty="0" smtClean="0">
                <a:latin typeface="안상수2006굵은" pitchFamily="18" charset="-127"/>
                <a:ea typeface="안상수2006굵은" pitchFamily="18" charset="-127"/>
              </a:rPr>
              <a:t>, </a:t>
            </a:r>
            <a:r>
              <a:rPr lang="ko-KR" altLang="en-US" dirty="0" smtClean="0">
                <a:latin typeface="안상수2006굵은" pitchFamily="18" charset="-127"/>
                <a:ea typeface="안상수2006굵은" pitchFamily="18" charset="-127"/>
              </a:rPr>
              <a:t>카드뮴</a:t>
            </a:r>
            <a:r>
              <a:rPr lang="en-US" altLang="ko-KR" dirty="0">
                <a:latin typeface="안상수2006굵은" pitchFamily="18" charset="-127"/>
                <a:ea typeface="안상수2006굵은" pitchFamily="18" charset="-127"/>
              </a:rPr>
              <a:t> </a:t>
            </a:r>
            <a:r>
              <a:rPr lang="en-US" altLang="ko-KR" dirty="0" smtClean="0">
                <a:latin typeface="안상수2006굵은" pitchFamily="18" charset="-127"/>
                <a:ea typeface="안상수2006굵은" pitchFamily="18" charset="-127"/>
              </a:rPr>
              <a:t>, </a:t>
            </a:r>
            <a:r>
              <a:rPr lang="ko-KR" altLang="en-US" dirty="0" smtClean="0">
                <a:latin typeface="안상수2006굵은" pitchFamily="18" charset="-127"/>
                <a:ea typeface="안상수2006굵은" pitchFamily="18" charset="-127"/>
              </a:rPr>
              <a:t>납 </a:t>
            </a:r>
            <a:r>
              <a:rPr lang="en-US" altLang="ko-KR" dirty="0" smtClean="0">
                <a:latin typeface="안상수2006굵은" pitchFamily="18" charset="-127"/>
                <a:ea typeface="안상수2006굵은" pitchFamily="18" charset="-127"/>
              </a:rPr>
              <a:t>)</a:t>
            </a:r>
          </a:p>
          <a:p>
            <a:pPr>
              <a:buNone/>
            </a:pPr>
            <a:endParaRPr lang="en-US" altLang="ko-KR" dirty="0" smtClean="0">
              <a:latin typeface="안상수2006굵은" pitchFamily="18" charset="-127"/>
              <a:ea typeface="안상수2006굵은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안상수2006굵은" pitchFamily="18" charset="-127"/>
                <a:ea typeface="안상수2006굵은" pitchFamily="18" charset="-127"/>
              </a:rPr>
              <a:t>4. </a:t>
            </a:r>
            <a:r>
              <a:rPr lang="ko-KR" altLang="en-US" dirty="0" smtClean="0">
                <a:latin typeface="안상수2006굵은" pitchFamily="18" charset="-127"/>
                <a:ea typeface="안상수2006굵은" pitchFamily="18" charset="-127"/>
              </a:rPr>
              <a:t>참고 문헌                               </a:t>
            </a:r>
            <a:endParaRPr lang="en-US" altLang="ko-KR" dirty="0" smtClean="0">
              <a:latin typeface="안상수2006굵은" pitchFamily="18" charset="-127"/>
              <a:ea typeface="안상수2006굵은" pitchFamily="18" charset="-127"/>
            </a:endParaRPr>
          </a:p>
          <a:p>
            <a:endParaRPr lang="en-US" altLang="ko-KR" dirty="0" smtClean="0"/>
          </a:p>
          <a:p>
            <a:endParaRPr lang="ko-KR" altLang="en-US" dirty="0"/>
          </a:p>
        </p:txBody>
      </p:sp>
      <p:pic>
        <p:nvPicPr>
          <p:cNvPr id="4" name="그림 3" descr="11.bmp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2132" y="500042"/>
            <a:ext cx="3071834" cy="2928934"/>
          </a:xfrm>
          <a:prstGeom prst="rect">
            <a:avLst/>
          </a:prstGeom>
        </p:spPr>
      </p:pic>
    </p:spTree>
  </p:cSld>
  <p:clrMapOvr>
    <a:masterClrMapping/>
  </p:clrMapOvr>
  <p:transition spd="med">
    <p:newsflash/>
    <p:sndAc>
      <p:stSnd>
        <p:snd r:embed="rId2" name="camera.wav" builtIn="1"/>
      </p:stSnd>
    </p:sndAc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>
              <a:buFont typeface="Wingdings" pitchFamily="2" charset="2"/>
              <a:buChar char="Ø"/>
            </a:pPr>
            <a:r>
              <a:rPr lang="ko-KR" altLang="en-US" sz="3600" b="1" dirty="0" smtClean="0">
                <a:latin typeface="안상수2006중간" pitchFamily="18" charset="-127"/>
                <a:ea typeface="안상수2006중간" pitchFamily="18" charset="-127"/>
              </a:rPr>
              <a:t> </a:t>
            </a:r>
            <a:r>
              <a:rPr lang="en-US" altLang="ko-KR" sz="3600" b="1" dirty="0" smtClean="0">
                <a:latin typeface="안상수2006중간" pitchFamily="18" charset="-127"/>
                <a:ea typeface="안상수2006중간" pitchFamily="18" charset="-127"/>
              </a:rPr>
              <a:t>( </a:t>
            </a:r>
            <a:r>
              <a:rPr lang="ko-KR" altLang="en-US" sz="3600" b="1" dirty="0" smtClean="0">
                <a:latin typeface="안상수2006중간" pitchFamily="18" charset="-127"/>
                <a:ea typeface="안상수2006중간" pitchFamily="18" charset="-127"/>
              </a:rPr>
              <a:t>중독증상 </a:t>
            </a:r>
            <a:r>
              <a:rPr lang="en-US" altLang="ko-KR" sz="3600" b="1" dirty="0" smtClean="0">
                <a:latin typeface="안상수2006중간" pitchFamily="18" charset="-127"/>
                <a:ea typeface="안상수2006중간" pitchFamily="18" charset="-127"/>
              </a:rPr>
              <a:t>)</a:t>
            </a:r>
            <a:endParaRPr lang="ko-KR" altLang="en-US" sz="3600" b="1" dirty="0">
              <a:latin typeface="안상수2006중간" pitchFamily="18" charset="-127"/>
              <a:ea typeface="안상수2006중간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0034" y="1643050"/>
            <a:ext cx="8229600" cy="4525963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소 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- 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카드뮴을 섭취하면 식욕부진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쇠약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체중 감소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유량 감소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교미회피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발굽의 각화부전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건조하고 부서지기 쉬운 뿔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점막창백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피모조강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표피의 각질화 및 탈락 그리고 용혈성 빈혈 등의 증상이 나타난다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. 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그리고 유산을 일으키거나 사산하며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또는 새끼가 빨리 죽거나 선천적 기형을 일으킨다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양 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- 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음수에 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2.5㎎/㎏ 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이상의 카드뮴을 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12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개월간 투여하면 빈혈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신장병증 및 뼈의 광물질 감소 등이 일어난다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. </a:t>
            </a:r>
          </a:p>
          <a:p>
            <a:pPr>
              <a:lnSpc>
                <a:spcPct val="90000"/>
              </a:lnSpc>
            </a:pP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말 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- 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신장에서의 카드뮴농도는 신장에서의 아연농도와 상관관계가 있으며 나이가 들수록 증가한다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. 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일반적으로 신장에서의 카드뮴농도는 비교적 높기 때문에 사람이나 다른 동물이 섭취하지 않도록 하여야 한다</a:t>
            </a:r>
            <a:endParaRPr lang="ko-KR" altLang="en-US" sz="2800" b="1" dirty="0">
              <a:latin typeface="안상수2006중간" pitchFamily="18" charset="-127"/>
              <a:ea typeface="안상수2006중간" pitchFamily="18" charset="-127"/>
            </a:endParaRPr>
          </a:p>
        </p:txBody>
      </p:sp>
    </p:spTree>
  </p:cSld>
  <p:clrMapOvr>
    <a:masterClrMapping/>
  </p:clrMapOvr>
  <p:transition spd="med">
    <p:newsflash/>
    <p:sndAc>
      <p:stSnd>
        <p:snd r:embed="rId2" name="camera.wav" builtIn="1"/>
      </p:stSnd>
    </p:sndAc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500034" y="714356"/>
            <a:ext cx="8286808" cy="63955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ko-KR" altLang="en-US" sz="3200" b="1" dirty="0" smtClean="0">
                <a:latin typeface="안상수2006중간" pitchFamily="18" charset="-127"/>
                <a:ea typeface="안상수2006중간" pitchFamily="18" charset="-127"/>
              </a:rPr>
              <a:t> 돼지</a:t>
            </a:r>
            <a:r>
              <a:rPr lang="en-US" altLang="ko-KR" sz="3200" b="1" dirty="0" smtClean="0">
                <a:latin typeface="안상수2006중간" pitchFamily="18" charset="-127"/>
                <a:ea typeface="안상수2006중간" pitchFamily="18" charset="-127"/>
              </a:rPr>
              <a:t> </a:t>
            </a:r>
          </a:p>
          <a:p>
            <a:pPr>
              <a:lnSpc>
                <a:spcPct val="80000"/>
              </a:lnSpc>
            </a:pPr>
            <a:endParaRPr lang="en-US" altLang="ko-KR" sz="3200" b="1" dirty="0" smtClean="0">
              <a:latin typeface="안상수2006중간" pitchFamily="18" charset="-127"/>
              <a:ea typeface="안상수2006중간" pitchFamily="18" charset="-127"/>
            </a:endParaRPr>
          </a:p>
          <a:p>
            <a:pPr>
              <a:lnSpc>
                <a:spcPct val="80000"/>
              </a:lnSpc>
            </a:pPr>
            <a:r>
              <a:rPr lang="ko-KR" altLang="en-US" sz="3200" b="1" dirty="0" smtClean="0">
                <a:latin typeface="안상수2006중간" pitchFamily="18" charset="-127"/>
                <a:ea typeface="안상수2006중간" pitchFamily="18" charset="-127"/>
              </a:rPr>
              <a:t>카드뮴을 섭취하게 되면 빈혈이 일어나며 카드뮴에 의한                                                                 빈혈은 철분을 </a:t>
            </a:r>
            <a:r>
              <a:rPr lang="ko-KR" altLang="en-US" sz="3200" b="1" dirty="0" err="1" smtClean="0">
                <a:latin typeface="안상수2006중간" pitchFamily="18" charset="-127"/>
                <a:ea typeface="안상수2006중간" pitchFamily="18" charset="-127"/>
              </a:rPr>
              <a:t>근육내로</a:t>
            </a:r>
            <a:r>
              <a:rPr lang="ko-KR" altLang="en-US" sz="3200" b="1" dirty="0" smtClean="0">
                <a:latin typeface="안상수2006중간" pitchFamily="18" charset="-127"/>
                <a:ea typeface="안상수2006중간" pitchFamily="18" charset="-127"/>
              </a:rPr>
              <a:t> 주사하면 방지될 수 있다</a:t>
            </a:r>
            <a:r>
              <a:rPr lang="en-US" altLang="ko-KR" sz="3200" b="1" dirty="0" smtClean="0">
                <a:latin typeface="안상수2006중간" pitchFamily="18" charset="-127"/>
                <a:ea typeface="안상수2006중간" pitchFamily="18" charset="-127"/>
              </a:rPr>
              <a:t>. </a:t>
            </a:r>
            <a:r>
              <a:rPr lang="ko-KR" altLang="en-US" sz="3200" b="1" dirty="0" smtClean="0">
                <a:latin typeface="안상수2006중간" pitchFamily="18" charset="-127"/>
                <a:ea typeface="안상수2006중간" pitchFamily="18" charset="-127"/>
              </a:rPr>
              <a:t>장기간 카드뮴을 섭취하면 사료섭취량이 감소한다</a:t>
            </a:r>
            <a:r>
              <a:rPr lang="en-US" altLang="ko-KR" sz="3200" b="1" dirty="0" smtClean="0">
                <a:latin typeface="안상수2006중간" pitchFamily="18" charset="-127"/>
                <a:ea typeface="안상수2006중간" pitchFamily="18" charset="-127"/>
              </a:rPr>
              <a:t>. </a:t>
            </a:r>
            <a:r>
              <a:rPr lang="ko-KR" altLang="en-US" sz="3200" b="1" dirty="0" smtClean="0">
                <a:latin typeface="안상수2006중간" pitchFamily="18" charset="-127"/>
                <a:ea typeface="안상수2006중간" pitchFamily="18" charset="-127"/>
              </a:rPr>
              <a:t>사료내의 칼슘과 인의 함량이 부적절하면 간장</a:t>
            </a:r>
            <a:r>
              <a:rPr lang="en-US" altLang="ko-KR" sz="3200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sz="3200" b="1" dirty="0" smtClean="0">
                <a:latin typeface="안상수2006중간" pitchFamily="18" charset="-127"/>
                <a:ea typeface="안상수2006중간" pitchFamily="18" charset="-127"/>
              </a:rPr>
              <a:t>신장</a:t>
            </a:r>
            <a:r>
              <a:rPr lang="en-US" altLang="ko-KR" sz="3200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sz="3200" b="1" dirty="0" smtClean="0">
                <a:latin typeface="안상수2006중간" pitchFamily="18" charset="-127"/>
                <a:ea typeface="안상수2006중간" pitchFamily="18" charset="-127"/>
              </a:rPr>
              <a:t>뼈 및 췌장내의 카드뮴농도가 증가하나 근육내의 카드뮴은 증가하지 않는다</a:t>
            </a:r>
            <a:r>
              <a:rPr lang="en-US" altLang="ko-KR" sz="3200" b="1" dirty="0" smtClean="0">
                <a:latin typeface="안상수2006중간" pitchFamily="18" charset="-127"/>
                <a:ea typeface="안상수2006중간" pitchFamily="18" charset="-127"/>
              </a:rPr>
              <a:t>.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en-US" altLang="ko-KR" sz="3200" b="1" dirty="0">
                <a:latin typeface="안상수2006중간" pitchFamily="18" charset="-127"/>
                <a:ea typeface="안상수2006중간" pitchFamily="18" charset="-127"/>
              </a:rPr>
              <a:t> </a:t>
            </a:r>
            <a:r>
              <a:rPr lang="ko-KR" altLang="en-US" sz="3200" b="1" dirty="0" smtClean="0">
                <a:latin typeface="안상수2006중간" pitchFamily="18" charset="-127"/>
                <a:ea typeface="안상수2006중간" pitchFamily="18" charset="-127"/>
              </a:rPr>
              <a:t>가금</a:t>
            </a:r>
            <a:endParaRPr lang="en-US" altLang="ko-KR" sz="3200" b="1" dirty="0">
              <a:latin typeface="안상수2006중간" pitchFamily="18" charset="-127"/>
              <a:ea typeface="안상수2006중간" pitchFamily="18" charset="-127"/>
            </a:endParaRPr>
          </a:p>
          <a:p>
            <a:pPr>
              <a:lnSpc>
                <a:spcPct val="80000"/>
              </a:lnSpc>
            </a:pPr>
            <a:r>
              <a:rPr lang="en-US" altLang="ko-KR" sz="3200" b="1" dirty="0" smtClean="0">
                <a:latin typeface="안상수2006중간" pitchFamily="18" charset="-127"/>
                <a:ea typeface="안상수2006중간" pitchFamily="18" charset="-127"/>
              </a:rPr>
              <a:t> </a:t>
            </a:r>
          </a:p>
          <a:p>
            <a:pPr>
              <a:lnSpc>
                <a:spcPct val="80000"/>
              </a:lnSpc>
            </a:pPr>
            <a:r>
              <a:rPr lang="ko-KR" altLang="en-US" sz="3200" b="1" dirty="0" smtClean="0">
                <a:latin typeface="안상수2006중간" pitchFamily="18" charset="-127"/>
                <a:ea typeface="안상수2006중간" pitchFamily="18" charset="-127"/>
              </a:rPr>
              <a:t>육계에서는 카드뮴을 섭취하면 사료효율 및 체중의 감소 그리고 치              </a:t>
            </a:r>
            <a:r>
              <a:rPr lang="ko-KR" altLang="en-US" sz="3200" b="1" dirty="0" err="1" smtClean="0">
                <a:latin typeface="안상수2006중간" pitchFamily="18" charset="-127"/>
                <a:ea typeface="안상수2006중간" pitchFamily="18" charset="-127"/>
              </a:rPr>
              <a:t>사율이</a:t>
            </a:r>
            <a:r>
              <a:rPr lang="ko-KR" altLang="en-US" sz="3200" b="1" dirty="0" smtClean="0">
                <a:latin typeface="안상수2006중간" pitchFamily="18" charset="-127"/>
                <a:ea typeface="안상수2006중간" pitchFamily="18" charset="-127"/>
              </a:rPr>
              <a:t> 증가한다</a:t>
            </a:r>
            <a:r>
              <a:rPr lang="en-US" altLang="ko-KR" sz="3200" b="1" dirty="0" smtClean="0">
                <a:latin typeface="안상수2006중간" pitchFamily="18" charset="-127"/>
                <a:ea typeface="안상수2006중간" pitchFamily="18" charset="-127"/>
              </a:rPr>
              <a:t>. </a:t>
            </a:r>
            <a:r>
              <a:rPr lang="ko-KR" altLang="en-US" sz="3200" b="1" dirty="0" smtClean="0">
                <a:latin typeface="안상수2006중간" pitchFamily="18" charset="-127"/>
                <a:ea typeface="안상수2006중간" pitchFamily="18" charset="-127"/>
              </a:rPr>
              <a:t>또한 뼈의 탈회</a:t>
            </a:r>
            <a:r>
              <a:rPr lang="en-US" altLang="ko-KR" sz="3200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sz="3200" b="1" dirty="0" err="1" smtClean="0">
                <a:latin typeface="안상수2006중간" pitchFamily="18" charset="-127"/>
                <a:ea typeface="안상수2006중간" pitchFamily="18" charset="-127"/>
              </a:rPr>
              <a:t>사낭유각막의</a:t>
            </a:r>
            <a:r>
              <a:rPr lang="ko-KR" altLang="en-US" sz="3200" b="1" dirty="0" smtClean="0">
                <a:latin typeface="안상수2006중간" pitchFamily="18" charset="-127"/>
                <a:ea typeface="안상수2006중간" pitchFamily="18" charset="-127"/>
              </a:rPr>
              <a:t> </a:t>
            </a:r>
            <a:r>
              <a:rPr lang="ko-KR" altLang="en-US" sz="3200" b="1" dirty="0" err="1" smtClean="0">
                <a:latin typeface="안상수2006중간" pitchFamily="18" charset="-127"/>
                <a:ea typeface="안상수2006중간" pitchFamily="18" charset="-127"/>
              </a:rPr>
              <a:t>각화증</a:t>
            </a:r>
            <a:r>
              <a:rPr lang="en-US" altLang="ko-KR" sz="3200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sz="3200" b="1" dirty="0" smtClean="0">
                <a:latin typeface="안상수2006중간" pitchFamily="18" charset="-127"/>
                <a:ea typeface="안상수2006중간" pitchFamily="18" charset="-127"/>
              </a:rPr>
              <a:t>신장염</a:t>
            </a:r>
            <a:r>
              <a:rPr lang="en-US" altLang="ko-KR" sz="3200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sz="3200" b="1" dirty="0" smtClean="0">
                <a:latin typeface="안상수2006중간" pitchFamily="18" charset="-127"/>
                <a:ea typeface="안상수2006중간" pitchFamily="18" charset="-127"/>
              </a:rPr>
              <a:t>장염</a:t>
            </a:r>
            <a:r>
              <a:rPr lang="en-US" altLang="ko-KR" sz="3200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sz="3200" b="1" dirty="0" smtClean="0">
                <a:latin typeface="안상수2006중간" pitchFamily="18" charset="-127"/>
                <a:ea typeface="안상수2006중간" pitchFamily="18" charset="-127"/>
              </a:rPr>
              <a:t>심장근육에 혈반</a:t>
            </a:r>
            <a:r>
              <a:rPr lang="en-US" altLang="ko-KR" sz="3200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sz="3200" b="1" dirty="0" err="1" smtClean="0">
                <a:latin typeface="안상수2006중간" pitchFamily="18" charset="-127"/>
                <a:ea typeface="안상수2006중간" pitchFamily="18" charset="-127"/>
              </a:rPr>
              <a:t>수심낭증</a:t>
            </a:r>
            <a:r>
              <a:rPr lang="ko-KR" altLang="en-US" sz="3200" b="1" dirty="0" smtClean="0">
                <a:latin typeface="안상수2006중간" pitchFamily="18" charset="-127"/>
                <a:ea typeface="안상수2006중간" pitchFamily="18" charset="-127"/>
              </a:rPr>
              <a:t> 및 </a:t>
            </a:r>
            <a:r>
              <a:rPr lang="ko-KR" altLang="en-US" sz="3200" b="1" dirty="0" err="1" smtClean="0">
                <a:latin typeface="안상수2006중간" pitchFamily="18" charset="-127"/>
                <a:ea typeface="안상수2006중간" pitchFamily="18" charset="-127"/>
              </a:rPr>
              <a:t>소낭염</a:t>
            </a:r>
            <a:r>
              <a:rPr lang="ko-KR" altLang="en-US" sz="3200" b="1" dirty="0" smtClean="0">
                <a:latin typeface="안상수2006중간" pitchFamily="18" charset="-127"/>
                <a:ea typeface="안상수2006중간" pitchFamily="18" charset="-127"/>
              </a:rPr>
              <a:t> 등이 유발 된다</a:t>
            </a:r>
            <a:r>
              <a:rPr lang="en-US" altLang="ko-KR" sz="3200" b="1" dirty="0" smtClean="0">
                <a:latin typeface="안상수2006중간" pitchFamily="18" charset="-127"/>
                <a:ea typeface="안상수2006중간" pitchFamily="18" charset="-127"/>
              </a:rPr>
              <a:t>. </a:t>
            </a:r>
            <a:r>
              <a:rPr lang="ko-KR" altLang="en-US" sz="3200" b="1" dirty="0" smtClean="0">
                <a:latin typeface="안상수2006중간" pitchFamily="18" charset="-127"/>
                <a:ea typeface="안상수2006중간" pitchFamily="18" charset="-127"/>
              </a:rPr>
              <a:t>카드뮴은 신장</a:t>
            </a:r>
            <a:r>
              <a:rPr lang="en-US" altLang="ko-KR" sz="3200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sz="3200" b="1" dirty="0" smtClean="0">
                <a:latin typeface="안상수2006중간" pitchFamily="18" charset="-127"/>
                <a:ea typeface="안상수2006중간" pitchFamily="18" charset="-127"/>
              </a:rPr>
              <a:t>간장</a:t>
            </a:r>
            <a:r>
              <a:rPr lang="en-US" altLang="ko-KR" sz="3200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sz="3200" b="1" dirty="0" smtClean="0">
                <a:latin typeface="안상수2006중간" pitchFamily="18" charset="-127"/>
                <a:ea typeface="안상수2006중간" pitchFamily="18" charset="-127"/>
              </a:rPr>
              <a:t>뼈 및 깃털에서 높은 농도로 검출된다</a:t>
            </a:r>
            <a:r>
              <a:rPr lang="en-US" altLang="ko-KR" sz="3200" b="1" dirty="0" smtClean="0">
                <a:latin typeface="안상수2006중간" pitchFamily="18" charset="-127"/>
                <a:ea typeface="안상수2006중간" pitchFamily="18" charset="-127"/>
              </a:rPr>
              <a:t>. </a:t>
            </a:r>
          </a:p>
          <a:p>
            <a:pPr>
              <a:lnSpc>
                <a:spcPct val="80000"/>
              </a:lnSpc>
            </a:pPr>
            <a:r>
              <a:rPr lang="ko-KR" altLang="en-US" sz="3200" b="1" dirty="0" smtClean="0">
                <a:latin typeface="안상수2006중간" pitchFamily="18" charset="-127"/>
                <a:ea typeface="안상수2006중간" pitchFamily="18" charset="-127"/>
              </a:rPr>
              <a:t>개 </a:t>
            </a:r>
            <a:r>
              <a:rPr lang="en-US" altLang="ko-KR" sz="3200" b="1" dirty="0" smtClean="0">
                <a:latin typeface="안상수2006중간" pitchFamily="18" charset="-127"/>
                <a:ea typeface="안상수2006중간" pitchFamily="18" charset="-127"/>
              </a:rPr>
              <a:t>- </a:t>
            </a:r>
            <a:r>
              <a:rPr lang="ko-KR" altLang="en-US" sz="3200" b="1" dirty="0" smtClean="0">
                <a:latin typeface="안상수2006중간" pitchFamily="18" charset="-127"/>
                <a:ea typeface="안상수2006중간" pitchFamily="18" charset="-127"/>
              </a:rPr>
              <a:t>신장에서 가장 높은 농도의 카드뮴이 검출되며</a:t>
            </a:r>
            <a:r>
              <a:rPr lang="en-US" altLang="ko-KR" sz="3200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sz="3200" b="1" dirty="0" smtClean="0">
                <a:latin typeface="안상수2006중간" pitchFamily="18" charset="-127"/>
                <a:ea typeface="안상수2006중간" pitchFamily="18" charset="-127"/>
              </a:rPr>
              <a:t>신장</a:t>
            </a:r>
            <a:r>
              <a:rPr lang="en-US" altLang="ko-KR" sz="3200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sz="3200" b="1" dirty="0" smtClean="0">
                <a:latin typeface="안상수2006중간" pitchFamily="18" charset="-127"/>
                <a:ea typeface="안상수2006중간" pitchFamily="18" charset="-127"/>
              </a:rPr>
              <a:t>간장 및 폐에서의 수준은 나이가 들수록 증가하고</a:t>
            </a:r>
            <a:r>
              <a:rPr lang="en-US" altLang="ko-KR" sz="3200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sz="3200" b="1" dirty="0" smtClean="0">
                <a:latin typeface="안상수2006중간" pitchFamily="18" charset="-127"/>
                <a:ea typeface="안상수2006중간" pitchFamily="18" charset="-127"/>
              </a:rPr>
              <a:t>성별에 따른 차이는 없다</a:t>
            </a:r>
            <a:r>
              <a:rPr lang="en-US" altLang="ko-KR" sz="3200" b="1" dirty="0" smtClean="0">
                <a:latin typeface="안상수2006중간" pitchFamily="18" charset="-127"/>
                <a:ea typeface="안상수2006중간" pitchFamily="18" charset="-127"/>
              </a:rPr>
              <a:t>.</a:t>
            </a:r>
          </a:p>
          <a:p>
            <a:pPr>
              <a:lnSpc>
                <a:spcPct val="80000"/>
              </a:lnSpc>
            </a:pPr>
            <a:endParaRPr lang="en-US" altLang="ko-KR" sz="3200" b="1" dirty="0">
              <a:latin typeface="안상수2006중간" pitchFamily="18" charset="-127"/>
              <a:ea typeface="안상수2006중간" pitchFamily="18" charset="-127"/>
            </a:endParaRPr>
          </a:p>
        </p:txBody>
      </p:sp>
    </p:spTree>
  </p:cSld>
  <p:clrMapOvr>
    <a:masterClrMapping/>
  </p:clrMapOvr>
  <p:transition spd="med">
    <p:newsflash/>
    <p:sndAc>
      <p:stSnd>
        <p:snd r:embed="rId2" name="camera.wav" builtIn="1"/>
      </p:stSnd>
    </p:sndAc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42950" indent="-742950" algn="l">
              <a:buFont typeface="+mj-ea"/>
              <a:buAutoNum type="circleNumDbPlain" startAt="9"/>
            </a:pPr>
            <a:r>
              <a:rPr lang="ko-KR" altLang="en-US" sz="3200" b="1" dirty="0" smtClean="0"/>
              <a:t>납 </a:t>
            </a:r>
            <a:r>
              <a:rPr lang="en-US" altLang="ko-KR" sz="3200" b="1" dirty="0" smtClean="0"/>
              <a:t>(pd)</a:t>
            </a:r>
            <a:endParaRPr lang="ko-KR" altLang="en-US" sz="32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종래까지만 하더라도 납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(Pd)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은 체내 축적성 물질이며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중독성이 상당히 강한 물질로서 관심을 받아왔다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. 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최근 연구에 의하면 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Pd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는 쥐의 정상적인 성장을 위해 필요한 물질이 라는 것이다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. </a:t>
            </a:r>
          </a:p>
          <a:p>
            <a:pPr>
              <a:lnSpc>
                <a:spcPct val="80000"/>
              </a:lnSpc>
            </a:pP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Pd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의 체내 분포상황을 살펴보면 성인 남자의 경우 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90~400mg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이 함유되어 있으며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이것의 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80% 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정도는 뼈 속에 존재한다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. 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다량의 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Pd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을 섭취하게 되면 근육을 제외한 뼈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간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신장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모발 등의 함량은 증가한다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.</a:t>
            </a:r>
          </a:p>
          <a:p>
            <a:pPr>
              <a:lnSpc>
                <a:spcPct val="80000"/>
              </a:lnSpc>
            </a:pP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Pd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의 흡수는 십이지장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공장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회장 등에서도 잘 이루어진다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. 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그리고 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Pd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의 주 배설경로는 담즙으로 이를 통해서 소장으로 분비되고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다시 분의 형태로 체외로 배설된다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. </a:t>
            </a:r>
          </a:p>
          <a:p>
            <a:pPr>
              <a:lnSpc>
                <a:spcPct val="80000"/>
              </a:lnSpc>
            </a:pP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나이가 어릴수록 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Pd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의 흡수율이 높은데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이는 어린 동물이 성축보다 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Pd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의 중독증에 걸리기 쉬운 원인으로 보인다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.</a:t>
            </a:r>
          </a:p>
          <a:p>
            <a:pPr>
              <a:lnSpc>
                <a:spcPct val="80000"/>
              </a:lnSpc>
            </a:pP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Ca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과 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P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의 섭취 부족은 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Pd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의 체내 축적을 증가시키며 이들의 다량 섭취는 역으로 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Pd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의 축적을 제한한다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.</a:t>
            </a:r>
            <a:endParaRPr lang="en-US" altLang="ko-KR" sz="2800" b="1" dirty="0">
              <a:latin typeface="안상수2006중간" pitchFamily="18" charset="-127"/>
              <a:ea typeface="안상수2006중간" pitchFamily="18" charset="-127"/>
            </a:endParaRPr>
          </a:p>
        </p:txBody>
      </p:sp>
    </p:spTree>
  </p:cSld>
  <p:clrMapOvr>
    <a:masterClrMapping/>
  </p:clrMapOvr>
  <p:transition spd="med">
    <p:newsflash/>
    <p:sndAc>
      <p:stSnd>
        <p:snd r:embed="rId2" name="camera.wav" builtIn="1"/>
      </p:stSnd>
    </p:sndAc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>
              <a:buFont typeface="Wingdings" pitchFamily="2" charset="2"/>
              <a:buChar char="Ø"/>
            </a:pPr>
            <a:r>
              <a:rPr lang="en-US" altLang="ko-KR" sz="4000" b="1" dirty="0" smtClean="0">
                <a:latin typeface="안상수2006중간" pitchFamily="18" charset="-127"/>
                <a:ea typeface="안상수2006중간" pitchFamily="18" charset="-127"/>
              </a:rPr>
              <a:t> ( </a:t>
            </a:r>
            <a:r>
              <a:rPr lang="ko-KR" altLang="en-US" sz="4000" b="1" dirty="0" smtClean="0">
                <a:latin typeface="안상수2006중간" pitchFamily="18" charset="-127"/>
                <a:ea typeface="안상수2006중간" pitchFamily="18" charset="-127"/>
              </a:rPr>
              <a:t>중독증상 </a:t>
            </a:r>
            <a:r>
              <a:rPr lang="en-US" altLang="ko-KR" sz="4000" b="1" dirty="0" smtClean="0">
                <a:latin typeface="안상수2006중간" pitchFamily="18" charset="-127"/>
                <a:ea typeface="안상수2006중간" pitchFamily="18" charset="-127"/>
              </a:rPr>
              <a:t>)</a:t>
            </a:r>
            <a:endParaRPr lang="ko-KR" altLang="en-US" sz="4000" b="1" dirty="0">
              <a:latin typeface="안상수2006중간" pitchFamily="18" charset="-127"/>
              <a:ea typeface="안상수2006중간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ko-KR" altLang="en-US" sz="3000" b="1" dirty="0" smtClean="0">
                <a:latin typeface="안상수2006중간" pitchFamily="18" charset="-127"/>
                <a:ea typeface="안상수2006중간" pitchFamily="18" charset="-127"/>
              </a:rPr>
              <a:t>중추신경계의 마비에 의한 자극 전달의 장애</a:t>
            </a:r>
          </a:p>
          <a:p>
            <a:pPr>
              <a:lnSpc>
                <a:spcPct val="80000"/>
              </a:lnSpc>
            </a:pPr>
            <a:r>
              <a:rPr lang="ko-KR" altLang="en-US" sz="3000" b="1" dirty="0" err="1" smtClean="0">
                <a:latin typeface="안상수2006중간" pitchFamily="18" charset="-127"/>
                <a:ea typeface="안상수2006중간" pitchFamily="18" charset="-127"/>
              </a:rPr>
              <a:t>세노관의</a:t>
            </a:r>
            <a:r>
              <a:rPr lang="ko-KR" altLang="en-US" sz="3000" b="1" dirty="0" smtClean="0">
                <a:latin typeface="안상수2006중간" pitchFamily="18" charset="-127"/>
                <a:ea typeface="안상수2006중간" pitchFamily="18" charset="-127"/>
              </a:rPr>
              <a:t> 기능 저해에 의한 </a:t>
            </a:r>
            <a:r>
              <a:rPr lang="ko-KR" altLang="en-US" sz="3000" b="1" dirty="0" err="1" smtClean="0">
                <a:latin typeface="안상수2006중간" pitchFamily="18" charset="-127"/>
                <a:ea typeface="안상수2006중간" pitchFamily="18" charset="-127"/>
              </a:rPr>
              <a:t>아미노산뇨증과</a:t>
            </a:r>
            <a:r>
              <a:rPr lang="ko-KR" altLang="en-US" sz="3000" b="1" dirty="0" smtClean="0">
                <a:latin typeface="안상수2006중간" pitchFamily="18" charset="-127"/>
                <a:ea typeface="안상수2006중간" pitchFamily="18" charset="-127"/>
              </a:rPr>
              <a:t> </a:t>
            </a:r>
            <a:r>
              <a:rPr lang="ko-KR" altLang="en-US" sz="3000" b="1" dirty="0" err="1" smtClean="0">
                <a:latin typeface="안상수2006중간" pitchFamily="18" charset="-127"/>
                <a:ea typeface="안상수2006중간" pitchFamily="18" charset="-127"/>
              </a:rPr>
              <a:t>당뇨증</a:t>
            </a:r>
            <a:endParaRPr lang="ko-KR" altLang="en-US" sz="3000" b="1" dirty="0" smtClean="0">
              <a:latin typeface="안상수2006중간" pitchFamily="18" charset="-127"/>
              <a:ea typeface="안상수2006중간" pitchFamily="18" charset="-127"/>
            </a:endParaRPr>
          </a:p>
          <a:p>
            <a:pPr>
              <a:lnSpc>
                <a:spcPct val="80000"/>
              </a:lnSpc>
            </a:pPr>
            <a:r>
              <a:rPr lang="ko-KR" altLang="en-US" sz="3000" b="1" dirty="0" smtClean="0">
                <a:latin typeface="안상수2006중간" pitchFamily="18" charset="-127"/>
                <a:ea typeface="안상수2006중간" pitchFamily="18" charset="-127"/>
              </a:rPr>
              <a:t>뇌조직의 발육불량</a:t>
            </a:r>
          </a:p>
          <a:p>
            <a:pPr>
              <a:lnSpc>
                <a:spcPct val="80000"/>
              </a:lnSpc>
            </a:pPr>
            <a:r>
              <a:rPr lang="en-US" altLang="ko-KR" sz="3000" b="1" dirty="0" err="1" smtClean="0">
                <a:latin typeface="안상수2006중간" pitchFamily="18" charset="-127"/>
                <a:ea typeface="안상수2006중간" pitchFamily="18" charset="-127"/>
              </a:rPr>
              <a:t>heme</a:t>
            </a:r>
            <a:r>
              <a:rPr lang="en-US" altLang="ko-KR" sz="3000" b="1" dirty="0" smtClean="0">
                <a:latin typeface="안상수2006중간" pitchFamily="18" charset="-127"/>
                <a:ea typeface="안상수2006중간" pitchFamily="18" charset="-127"/>
              </a:rPr>
              <a:t> </a:t>
            </a:r>
            <a:r>
              <a:rPr lang="ko-KR" altLang="en-US" sz="3000" b="1" dirty="0" smtClean="0">
                <a:latin typeface="안상수2006중간" pitchFamily="18" charset="-127"/>
                <a:ea typeface="안상수2006중간" pitchFamily="18" charset="-127"/>
              </a:rPr>
              <a:t>생성 부진에 의한 빈혈증</a:t>
            </a:r>
          </a:p>
          <a:p>
            <a:pPr>
              <a:lnSpc>
                <a:spcPct val="80000"/>
              </a:lnSpc>
            </a:pPr>
            <a:r>
              <a:rPr lang="ko-KR" altLang="en-US" sz="3000" b="1" dirty="0" smtClean="0">
                <a:latin typeface="안상수2006중간" pitchFamily="18" charset="-127"/>
                <a:ea typeface="안상수2006중간" pitchFamily="18" charset="-127"/>
              </a:rPr>
              <a:t>적혈구의 수명 단축</a:t>
            </a:r>
          </a:p>
          <a:p>
            <a:pPr>
              <a:lnSpc>
                <a:spcPct val="80000"/>
              </a:lnSpc>
            </a:pPr>
            <a:r>
              <a:rPr lang="ko-KR" altLang="en-US" sz="3000" b="1" dirty="0" smtClean="0">
                <a:latin typeface="안상수2006중간" pitchFamily="18" charset="-127"/>
                <a:ea typeface="안상수2006중간" pitchFamily="18" charset="-127"/>
              </a:rPr>
              <a:t>호흡작용 불량에 의한 </a:t>
            </a:r>
            <a:r>
              <a:rPr lang="ko-KR" altLang="en-US" sz="3000" b="1" dirty="0" err="1" smtClean="0">
                <a:latin typeface="안상수2006중간" pitchFamily="18" charset="-127"/>
                <a:ea typeface="안상수2006중간" pitchFamily="18" charset="-127"/>
              </a:rPr>
              <a:t>스토크롬</a:t>
            </a:r>
            <a:r>
              <a:rPr lang="ko-KR" altLang="en-US" sz="3000" b="1" dirty="0" smtClean="0">
                <a:latin typeface="안상수2006중간" pitchFamily="18" charset="-127"/>
                <a:ea typeface="안상수2006중간" pitchFamily="18" charset="-127"/>
              </a:rPr>
              <a:t> 함량의 감소</a:t>
            </a:r>
          </a:p>
          <a:p>
            <a:pPr>
              <a:lnSpc>
                <a:spcPct val="80000"/>
              </a:lnSpc>
            </a:pPr>
            <a:r>
              <a:rPr lang="ko-KR" altLang="en-US" sz="3000" b="1" dirty="0" smtClean="0">
                <a:latin typeface="안상수2006중간" pitchFamily="18" charset="-127"/>
                <a:ea typeface="안상수2006중간" pitchFamily="18" charset="-127"/>
              </a:rPr>
              <a:t>세균감염에 대한 저항력 약화</a:t>
            </a:r>
          </a:p>
          <a:p>
            <a:pPr>
              <a:lnSpc>
                <a:spcPct val="80000"/>
              </a:lnSpc>
            </a:pPr>
            <a:r>
              <a:rPr lang="en-US" altLang="ko-KR" sz="3000" b="1" dirty="0" smtClean="0">
                <a:latin typeface="안상수2006중간" pitchFamily="18" charset="-127"/>
                <a:ea typeface="안상수2006중간" pitchFamily="18" charset="-127"/>
              </a:rPr>
              <a:t>interferon</a:t>
            </a:r>
            <a:r>
              <a:rPr lang="ko-KR" altLang="en-US" sz="3000" b="1" dirty="0" smtClean="0">
                <a:latin typeface="안상수2006중간" pitchFamily="18" charset="-127"/>
                <a:ea typeface="안상수2006중간" pitchFamily="18" charset="-127"/>
              </a:rPr>
              <a:t>의 합성 부진에 의한 바이러스성 질병에 대한 저항력 약화</a:t>
            </a:r>
          </a:p>
          <a:p>
            <a:pPr>
              <a:lnSpc>
                <a:spcPct val="80000"/>
              </a:lnSpc>
            </a:pPr>
            <a:r>
              <a:rPr lang="en-US" altLang="ko-KR" sz="3000" b="1" dirty="0" smtClean="0">
                <a:latin typeface="안상수2006중간" pitchFamily="18" charset="-127"/>
                <a:ea typeface="안상수2006중간" pitchFamily="18" charset="-127"/>
              </a:rPr>
              <a:t>-SH</a:t>
            </a:r>
            <a:r>
              <a:rPr lang="ko-KR" altLang="en-US" sz="3000" b="1" dirty="0" smtClean="0">
                <a:latin typeface="안상수2006중간" pitchFamily="18" charset="-127"/>
                <a:ea typeface="안상수2006중간" pitchFamily="18" charset="-127"/>
              </a:rPr>
              <a:t>기와 결합하게 되어 각종 효소의 활력을 저하</a:t>
            </a:r>
          </a:p>
          <a:p>
            <a:endParaRPr lang="ko-KR" altLang="en-US" dirty="0"/>
          </a:p>
        </p:txBody>
      </p:sp>
    </p:spTree>
  </p:cSld>
  <p:clrMapOvr>
    <a:masterClrMapping/>
  </p:clrMapOvr>
  <p:transition spd="med">
    <p:newsflash/>
    <p:sndAc>
      <p:stSnd>
        <p:snd r:embed="rId2" name="camera.wav" builtIn="1"/>
      </p:stSnd>
    </p:sndAc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참고문헌</a:t>
            </a:r>
            <a:endParaRPr lang="ko-KR" altLang="en-US" b="1" dirty="0">
              <a:latin typeface="안상수2006중간" pitchFamily="18" charset="-127"/>
              <a:ea typeface="안상수2006중간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>
                <a:latin typeface="안상수2006중간" pitchFamily="18" charset="-127"/>
                <a:ea typeface="안상수2006중간" pitchFamily="18" charset="-127"/>
              </a:rPr>
              <a:t>수의독성학</a:t>
            </a:r>
            <a:r>
              <a:rPr lang="en-US" altLang="ko-KR" dirty="0" smtClean="0">
                <a:latin typeface="안상수2006중간" pitchFamily="18" charset="-127"/>
                <a:ea typeface="안상수2006중간" pitchFamily="18" charset="-127"/>
              </a:rPr>
              <a:t>(</a:t>
            </a:r>
            <a:r>
              <a:rPr lang="ko-KR" altLang="en-US" dirty="0" smtClean="0">
                <a:latin typeface="안상수2006중간" pitchFamily="18" charset="-127"/>
                <a:ea typeface="안상수2006중간" pitchFamily="18" charset="-127"/>
              </a:rPr>
              <a:t>서울대학교출판부</a:t>
            </a:r>
            <a:r>
              <a:rPr lang="en-US" altLang="ko-KR" dirty="0" smtClean="0">
                <a:latin typeface="안상수2006중간" pitchFamily="18" charset="-127"/>
                <a:ea typeface="안상수2006중간" pitchFamily="18" charset="-127"/>
              </a:rPr>
              <a:t>) - </a:t>
            </a:r>
            <a:r>
              <a:rPr lang="ko-KR" altLang="en-US" dirty="0" err="1" smtClean="0">
                <a:latin typeface="안상수2006중간" pitchFamily="18" charset="-127"/>
                <a:ea typeface="안상수2006중간" pitchFamily="18" charset="-127"/>
              </a:rPr>
              <a:t>이창업</a:t>
            </a:r>
            <a:endParaRPr lang="ko-KR" altLang="en-US" dirty="0" smtClean="0">
              <a:latin typeface="안상수2006중간" pitchFamily="18" charset="-127"/>
              <a:ea typeface="안상수2006중간" pitchFamily="18" charset="-127"/>
            </a:endParaRPr>
          </a:p>
          <a:p>
            <a:r>
              <a:rPr lang="ko-KR" altLang="en-US" dirty="0" smtClean="0">
                <a:latin typeface="안상수2006중간" pitchFamily="18" charset="-127"/>
                <a:ea typeface="안상수2006중간" pitchFamily="18" charset="-127"/>
              </a:rPr>
              <a:t>가축영양학</a:t>
            </a:r>
            <a:r>
              <a:rPr lang="en-US" altLang="ko-KR" dirty="0" smtClean="0">
                <a:latin typeface="안상수2006중간" pitchFamily="18" charset="-127"/>
                <a:ea typeface="안상수2006중간" pitchFamily="18" charset="-127"/>
              </a:rPr>
              <a:t>(</a:t>
            </a:r>
            <a:r>
              <a:rPr lang="ko-KR" altLang="en-US" dirty="0" smtClean="0">
                <a:latin typeface="안상수2006중간" pitchFamily="18" charset="-127"/>
                <a:ea typeface="안상수2006중간" pitchFamily="18" charset="-127"/>
              </a:rPr>
              <a:t>유한문화사</a:t>
            </a:r>
            <a:r>
              <a:rPr lang="en-US" altLang="ko-KR" dirty="0" smtClean="0">
                <a:latin typeface="안상수2006중간" pitchFamily="18" charset="-127"/>
                <a:ea typeface="안상수2006중간" pitchFamily="18" charset="-127"/>
              </a:rPr>
              <a:t>) - </a:t>
            </a:r>
            <a:r>
              <a:rPr lang="ko-KR" altLang="en-US" dirty="0" smtClean="0">
                <a:latin typeface="안상수2006중간" pitchFamily="18" charset="-127"/>
                <a:ea typeface="안상수2006중간" pitchFamily="18" charset="-127"/>
              </a:rPr>
              <a:t>고영두</a:t>
            </a:r>
            <a:r>
              <a:rPr lang="en-US" altLang="ko-KR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dirty="0" err="1" smtClean="0">
                <a:latin typeface="안상수2006중간" pitchFamily="18" charset="-127"/>
                <a:ea typeface="안상수2006중간" pitchFamily="18" charset="-127"/>
              </a:rPr>
              <a:t>정근기</a:t>
            </a:r>
            <a:endParaRPr lang="ko-KR" altLang="en-US" dirty="0" smtClean="0">
              <a:latin typeface="안상수2006중간" pitchFamily="18" charset="-127"/>
              <a:ea typeface="안상수2006중간" pitchFamily="18" charset="-127"/>
            </a:endParaRPr>
          </a:p>
          <a:p>
            <a:r>
              <a:rPr lang="ko-KR" altLang="en-US" dirty="0" smtClean="0">
                <a:latin typeface="안상수2006중간" pitchFamily="18" charset="-127"/>
                <a:ea typeface="안상수2006중간" pitchFamily="18" charset="-127"/>
              </a:rPr>
              <a:t>동물영양학</a:t>
            </a:r>
            <a:r>
              <a:rPr lang="en-US" altLang="ko-KR" dirty="0" smtClean="0">
                <a:latin typeface="안상수2006중간" pitchFamily="18" charset="-127"/>
                <a:ea typeface="안상수2006중간" pitchFamily="18" charset="-127"/>
              </a:rPr>
              <a:t>(</a:t>
            </a:r>
            <a:r>
              <a:rPr lang="ko-KR" altLang="en-US" dirty="0" err="1" smtClean="0">
                <a:latin typeface="안상수2006중간" pitchFamily="18" charset="-127"/>
                <a:ea typeface="안상수2006중간" pitchFamily="18" charset="-127"/>
              </a:rPr>
              <a:t>목운문화재단</a:t>
            </a:r>
            <a:r>
              <a:rPr lang="en-US" altLang="ko-KR" dirty="0" smtClean="0">
                <a:latin typeface="안상수2006중간" pitchFamily="18" charset="-127"/>
                <a:ea typeface="안상수2006중간" pitchFamily="18" charset="-127"/>
              </a:rPr>
              <a:t>) - </a:t>
            </a:r>
            <a:r>
              <a:rPr lang="ko-KR" altLang="en-US" dirty="0" err="1" smtClean="0">
                <a:latin typeface="안상수2006중간" pitchFamily="18" charset="-127"/>
                <a:ea typeface="안상수2006중간" pitchFamily="18" charset="-127"/>
              </a:rPr>
              <a:t>김유용</a:t>
            </a:r>
            <a:r>
              <a:rPr lang="en-US" altLang="ko-KR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dirty="0" smtClean="0">
                <a:latin typeface="안상수2006중간" pitchFamily="18" charset="-127"/>
                <a:ea typeface="안상수2006중간" pitchFamily="18" charset="-127"/>
              </a:rPr>
              <a:t>하종규</a:t>
            </a:r>
            <a:r>
              <a:rPr lang="en-US" altLang="ko-KR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dirty="0" smtClean="0">
                <a:latin typeface="안상수2006중간" pitchFamily="18" charset="-127"/>
                <a:ea typeface="안상수2006중간" pitchFamily="18" charset="-127"/>
              </a:rPr>
              <a:t>한인규</a:t>
            </a:r>
          </a:p>
          <a:p>
            <a:r>
              <a:rPr lang="ko-KR" altLang="en-US" dirty="0" smtClean="0">
                <a:latin typeface="안상수2006중간" pitchFamily="18" charset="-127"/>
                <a:ea typeface="안상수2006중간" pitchFamily="18" charset="-127"/>
              </a:rPr>
              <a:t>가축영양학</a:t>
            </a:r>
            <a:r>
              <a:rPr lang="en-US" altLang="ko-KR" dirty="0" smtClean="0">
                <a:latin typeface="안상수2006중간" pitchFamily="18" charset="-127"/>
                <a:ea typeface="안상수2006중간" pitchFamily="18" charset="-127"/>
              </a:rPr>
              <a:t>(</a:t>
            </a:r>
            <a:r>
              <a:rPr lang="ko-KR" altLang="en-US" dirty="0" smtClean="0">
                <a:latin typeface="안상수2006중간" pitchFamily="18" charset="-127"/>
                <a:ea typeface="안상수2006중간" pitchFamily="18" charset="-127"/>
              </a:rPr>
              <a:t>한국방송통신대학출판부</a:t>
            </a:r>
            <a:r>
              <a:rPr lang="en-US" altLang="ko-KR" dirty="0" smtClean="0">
                <a:latin typeface="안상수2006중간" pitchFamily="18" charset="-127"/>
                <a:ea typeface="안상수2006중간" pitchFamily="18" charset="-127"/>
              </a:rPr>
              <a:t>) - </a:t>
            </a:r>
            <a:r>
              <a:rPr lang="ko-KR" altLang="en-US" dirty="0" smtClean="0">
                <a:latin typeface="안상수2006중간" pitchFamily="18" charset="-127"/>
                <a:ea typeface="안상수2006중간" pitchFamily="18" charset="-127"/>
              </a:rPr>
              <a:t>정천용</a:t>
            </a:r>
            <a:r>
              <a:rPr lang="en-US" altLang="ko-KR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dirty="0" err="1" smtClean="0">
                <a:latin typeface="안상수2006중간" pitchFamily="18" charset="-127"/>
                <a:ea typeface="안상수2006중간" pitchFamily="18" charset="-127"/>
              </a:rPr>
              <a:t>김유용</a:t>
            </a:r>
            <a:endParaRPr lang="ko-KR" altLang="en-US" dirty="0" smtClean="0">
              <a:latin typeface="안상수2006중간" pitchFamily="18" charset="-127"/>
              <a:ea typeface="안상수2006중간" pitchFamily="18" charset="-127"/>
            </a:endParaRPr>
          </a:p>
          <a:p>
            <a:r>
              <a:rPr lang="ko-KR" altLang="en-US" dirty="0" smtClean="0">
                <a:latin typeface="안상수2006중간" pitchFamily="18" charset="-127"/>
                <a:ea typeface="안상수2006중간" pitchFamily="18" charset="-127"/>
              </a:rPr>
              <a:t>가축영양학</a:t>
            </a:r>
            <a:r>
              <a:rPr lang="en-US" altLang="ko-KR" dirty="0" smtClean="0">
                <a:latin typeface="안상수2006중간" pitchFamily="18" charset="-127"/>
                <a:ea typeface="안상수2006중간" pitchFamily="18" charset="-127"/>
              </a:rPr>
              <a:t>-(</a:t>
            </a:r>
            <a:r>
              <a:rPr lang="ko-KR" altLang="en-US" dirty="0" err="1" smtClean="0">
                <a:latin typeface="안상수2006중간" pitchFamily="18" charset="-127"/>
                <a:ea typeface="안상수2006중간" pitchFamily="18" charset="-127"/>
              </a:rPr>
              <a:t>향문사</a:t>
            </a:r>
            <a:r>
              <a:rPr lang="en-US" altLang="ko-KR" dirty="0" smtClean="0">
                <a:latin typeface="안상수2006중간" pitchFamily="18" charset="-127"/>
                <a:ea typeface="안상수2006중간" pitchFamily="18" charset="-127"/>
              </a:rPr>
              <a:t>)</a:t>
            </a:r>
            <a:r>
              <a:rPr lang="ko-KR" altLang="en-US" dirty="0" smtClean="0">
                <a:latin typeface="안상수2006중간" pitchFamily="18" charset="-127"/>
                <a:ea typeface="안상수2006중간" pitchFamily="18" charset="-127"/>
              </a:rPr>
              <a:t>윤희섭 외</a:t>
            </a:r>
            <a:r>
              <a:rPr lang="en-US" altLang="ko-KR" dirty="0" smtClean="0">
                <a:latin typeface="안상수2006중간" pitchFamily="18" charset="-127"/>
                <a:ea typeface="안상수2006중간" pitchFamily="18" charset="-127"/>
              </a:rPr>
              <a:t>4</a:t>
            </a:r>
          </a:p>
          <a:p>
            <a:r>
              <a:rPr lang="en-US" altLang="ko-KR" dirty="0" smtClean="0">
                <a:latin typeface="안상수2006중간" pitchFamily="18" charset="-127"/>
                <a:ea typeface="안상수2006중간" pitchFamily="18" charset="-127"/>
              </a:rPr>
              <a:t>www.naver.com</a:t>
            </a:r>
          </a:p>
          <a:p>
            <a:r>
              <a:rPr lang="en-US" altLang="ko-KR" dirty="0" smtClean="0">
                <a:latin typeface="안상수2006중간" pitchFamily="18" charset="-127"/>
                <a:ea typeface="안상수2006중간" pitchFamily="18" charset="-127"/>
              </a:rPr>
              <a:t>www.google.co.kr</a:t>
            </a:r>
          </a:p>
          <a:p>
            <a:endParaRPr lang="en-US" altLang="ko-KR" dirty="0">
              <a:latin typeface="HY강M" pitchFamily="18" charset="-127"/>
              <a:ea typeface="HY강M" pitchFamily="18" charset="-127"/>
            </a:endParaRPr>
          </a:p>
        </p:txBody>
      </p:sp>
      <p:pic>
        <p:nvPicPr>
          <p:cNvPr id="4" name="그림 3" descr="11.bmp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7852" y="1643050"/>
            <a:ext cx="3286148" cy="4572000"/>
          </a:xfrm>
          <a:prstGeom prst="rect">
            <a:avLst/>
          </a:prstGeom>
        </p:spPr>
      </p:pic>
    </p:spTree>
  </p:cSld>
  <p:clrMapOvr>
    <a:masterClrMapping/>
  </p:clrMapOvr>
  <p:transition spd="med">
    <p:newsflash/>
    <p:sndAc>
      <p:stSnd>
        <p:snd r:embed="rId2" name="camera.wav" builtIn="1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latin typeface="안상수2006중간" pitchFamily="18" charset="-127"/>
                <a:ea typeface="안상수2006중간" pitchFamily="18" charset="-127"/>
              </a:rPr>
              <a:t>1.</a:t>
            </a:r>
            <a:r>
              <a:rPr lang="ko-KR" altLang="en-US" dirty="0" smtClean="0">
                <a:latin typeface="안상수2006중간" pitchFamily="18" charset="-127"/>
                <a:ea typeface="안상수2006중간" pitchFamily="18" charset="-127"/>
              </a:rPr>
              <a:t>중독 무기물 이란</a:t>
            </a:r>
            <a:r>
              <a:rPr lang="en-US" altLang="ko-KR" dirty="0" smtClean="0">
                <a:latin typeface="안상수2006중간" pitchFamily="18" charset="-127"/>
                <a:ea typeface="안상수2006중간" pitchFamily="18" charset="-127"/>
              </a:rPr>
              <a:t>?</a:t>
            </a:r>
            <a:endParaRPr lang="ko-KR" altLang="en-US" dirty="0">
              <a:latin typeface="안상수2006중간" pitchFamily="18" charset="-127"/>
              <a:ea typeface="안상수2006중간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altLang="ko-KR" dirty="0" smtClean="0">
              <a:latin typeface="HY강M" pitchFamily="18" charset="-127"/>
              <a:ea typeface="HY강M" pitchFamily="18" charset="-127"/>
            </a:endParaRPr>
          </a:p>
          <a:p>
            <a:pPr>
              <a:buNone/>
            </a:pPr>
            <a:r>
              <a:rPr lang="ko-KR" altLang="en-US" sz="4000" dirty="0" smtClean="0">
                <a:latin typeface="HY강M" pitchFamily="18" charset="-127"/>
                <a:ea typeface="HY강M" pitchFamily="18" charset="-127"/>
              </a:rPr>
              <a:t>  </a:t>
            </a:r>
            <a:r>
              <a:rPr lang="ko-KR" altLang="en-US" sz="4000" b="1" dirty="0" smtClean="0">
                <a:latin typeface="안상수2006중간" pitchFamily="18" charset="-127"/>
                <a:ea typeface="안상수2006중간" pitchFamily="18" charset="-127"/>
              </a:rPr>
              <a:t>함유량이 대단히 적은 상태에서는 체내에서 중요한 생리적 기능을 수행하지만 필요량 이상으로 존재할 때는 대사작용이나 생명유지에 극히 나쁜 결과를 초래하는 것들을 중독무기물 이라 고 한다</a:t>
            </a:r>
            <a:r>
              <a:rPr lang="en-US" altLang="ko-KR" sz="4000" b="1" dirty="0" smtClean="0">
                <a:latin typeface="안상수2006중간" pitchFamily="18" charset="-127"/>
                <a:ea typeface="안상수2006중간" pitchFamily="18" charset="-127"/>
              </a:rPr>
              <a:t>.</a:t>
            </a:r>
          </a:p>
          <a:p>
            <a:endParaRPr lang="ko-KR" altLang="en-US" sz="4000" b="1" dirty="0">
              <a:latin typeface="안상수2006중간" pitchFamily="18" charset="-127"/>
              <a:ea typeface="안상수2006중간" pitchFamily="18" charset="-127"/>
            </a:endParaRPr>
          </a:p>
        </p:txBody>
      </p:sp>
    </p:spTree>
  </p:cSld>
  <p:clrMapOvr>
    <a:masterClrMapping/>
  </p:clrMapOvr>
  <p:transition spd="med">
    <p:newsflash/>
    <p:sndAc>
      <p:stSnd>
        <p:snd r:embed="rId2" name="camera.wav" builtIn="1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>
                <a:latin typeface="안상수2006중간" pitchFamily="18" charset="-127"/>
                <a:ea typeface="안상수2006중간" pitchFamily="18" charset="-127"/>
              </a:rPr>
              <a:t>2.</a:t>
            </a:r>
            <a:r>
              <a:rPr lang="ko-KR" altLang="en-US" dirty="0" smtClean="0">
                <a:latin typeface="안상수2006중간" pitchFamily="18" charset="-127"/>
                <a:ea typeface="안상수2006중간" pitchFamily="18" charset="-127"/>
              </a:rPr>
              <a:t>중독 무기물의 종류</a:t>
            </a:r>
            <a:endParaRPr lang="ko-KR" altLang="en-US" dirty="0">
              <a:latin typeface="안상수2006중간" pitchFamily="18" charset="-127"/>
              <a:ea typeface="안상수2006중간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  </a:t>
            </a:r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구리</a:t>
            </a:r>
            <a:r>
              <a:rPr lang="en-US" altLang="ko-KR" b="1" dirty="0" smtClean="0">
                <a:latin typeface="안상수2006중간" pitchFamily="18" charset="-127"/>
                <a:ea typeface="안상수2006중간" pitchFamily="18" charset="-127"/>
              </a:rPr>
              <a:t>(Cu), </a:t>
            </a:r>
            <a:r>
              <a:rPr lang="ko-KR" altLang="en-US" b="1" dirty="0" err="1" smtClean="0">
                <a:latin typeface="안상수2006중간" pitchFamily="18" charset="-127"/>
                <a:ea typeface="안상수2006중간" pitchFamily="18" charset="-127"/>
              </a:rPr>
              <a:t>셀레늄</a:t>
            </a:r>
            <a:r>
              <a:rPr lang="en-US" altLang="ko-KR" b="1" dirty="0" smtClean="0">
                <a:latin typeface="안상수2006중간" pitchFamily="18" charset="-127"/>
                <a:ea typeface="안상수2006중간" pitchFamily="18" charset="-127"/>
              </a:rPr>
              <a:t>(Se), </a:t>
            </a:r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불소</a:t>
            </a:r>
            <a:r>
              <a:rPr lang="en-US" altLang="ko-KR" b="1" dirty="0" smtClean="0">
                <a:latin typeface="안상수2006중간" pitchFamily="18" charset="-127"/>
                <a:ea typeface="안상수2006중간" pitchFamily="18" charset="-127"/>
              </a:rPr>
              <a:t>(F), </a:t>
            </a:r>
            <a:r>
              <a:rPr lang="ko-KR" altLang="en-US" b="1" dirty="0" err="1" smtClean="0">
                <a:latin typeface="안상수2006중간" pitchFamily="18" charset="-127"/>
                <a:ea typeface="안상수2006중간" pitchFamily="18" charset="-127"/>
              </a:rPr>
              <a:t>몰리브덴</a:t>
            </a:r>
            <a:r>
              <a:rPr lang="en-US" altLang="ko-KR" b="1" dirty="0" smtClean="0">
                <a:latin typeface="안상수2006중간" pitchFamily="18" charset="-127"/>
                <a:ea typeface="안상수2006중간" pitchFamily="18" charset="-127"/>
              </a:rPr>
              <a:t>(Mo)</a:t>
            </a:r>
          </a:p>
          <a:p>
            <a:pPr>
              <a:buNone/>
            </a:pPr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  비소</a:t>
            </a:r>
            <a:r>
              <a:rPr lang="en-US" altLang="ko-KR" b="1" dirty="0" smtClean="0">
                <a:latin typeface="안상수2006중간" pitchFamily="18" charset="-127"/>
                <a:ea typeface="안상수2006중간" pitchFamily="18" charset="-127"/>
              </a:rPr>
              <a:t>(As), </a:t>
            </a:r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수은</a:t>
            </a:r>
            <a:r>
              <a:rPr lang="en-US" altLang="ko-KR" b="1" dirty="0" smtClean="0">
                <a:latin typeface="안상수2006중간" pitchFamily="18" charset="-127"/>
                <a:ea typeface="안상수2006중간" pitchFamily="18" charset="-127"/>
              </a:rPr>
              <a:t>(Hg), </a:t>
            </a:r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크롬</a:t>
            </a:r>
            <a:r>
              <a:rPr lang="en-US" altLang="ko-KR" b="1" dirty="0" smtClean="0">
                <a:latin typeface="안상수2006중간" pitchFamily="18" charset="-127"/>
                <a:ea typeface="안상수2006중간" pitchFamily="18" charset="-127"/>
              </a:rPr>
              <a:t>(Cr),</a:t>
            </a:r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카드뮴</a:t>
            </a:r>
            <a:r>
              <a:rPr lang="en-US" altLang="ko-KR" b="1" dirty="0" smtClean="0">
                <a:latin typeface="안상수2006중간" pitchFamily="18" charset="-127"/>
                <a:ea typeface="안상수2006중간" pitchFamily="18" charset="-127"/>
              </a:rPr>
              <a:t>(</a:t>
            </a:r>
            <a:r>
              <a:rPr lang="en-US" altLang="ko-KR" b="1" dirty="0" err="1" smtClean="0">
                <a:latin typeface="안상수2006중간" pitchFamily="18" charset="-127"/>
                <a:ea typeface="안상수2006중간" pitchFamily="18" charset="-127"/>
              </a:rPr>
              <a:t>Cd</a:t>
            </a:r>
            <a:r>
              <a:rPr lang="en-US" altLang="ko-KR" b="1" dirty="0" smtClean="0">
                <a:latin typeface="안상수2006중간" pitchFamily="18" charset="-127"/>
                <a:ea typeface="안상수2006중간" pitchFamily="18" charset="-127"/>
              </a:rPr>
              <a:t>), </a:t>
            </a:r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납</a:t>
            </a:r>
            <a:r>
              <a:rPr lang="en-US" altLang="ko-KR" b="1" dirty="0" smtClean="0">
                <a:latin typeface="안상수2006중간" pitchFamily="18" charset="-127"/>
                <a:ea typeface="안상수2006중간" pitchFamily="18" charset="-127"/>
              </a:rPr>
              <a:t>(Pd)</a:t>
            </a:r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등 </a:t>
            </a:r>
            <a:r>
              <a:rPr lang="en-US" altLang="ko-KR" b="1" dirty="0" smtClean="0">
                <a:latin typeface="안상수2006중간" pitchFamily="18" charset="-127"/>
                <a:ea typeface="안상수2006중간" pitchFamily="18" charset="-127"/>
              </a:rPr>
              <a:t>9</a:t>
            </a:r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종류가 여기에 속한다</a:t>
            </a:r>
            <a:r>
              <a:rPr lang="en-US" altLang="ko-KR" b="1" dirty="0" smtClean="0">
                <a:latin typeface="안상수2006중간" pitchFamily="18" charset="-127"/>
                <a:ea typeface="안상수2006중간" pitchFamily="18" charset="-127"/>
              </a:rPr>
              <a:t>.</a:t>
            </a:r>
          </a:p>
          <a:p>
            <a:pPr>
              <a:buNone/>
            </a:pPr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   특히</a:t>
            </a:r>
            <a:r>
              <a:rPr lang="en-US" altLang="ko-KR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구리</a:t>
            </a:r>
            <a:r>
              <a:rPr lang="en-US" altLang="ko-KR" b="1" dirty="0" smtClean="0">
                <a:latin typeface="안상수2006중간" pitchFamily="18" charset="-127"/>
                <a:ea typeface="안상수2006중간" pitchFamily="18" charset="-127"/>
              </a:rPr>
              <a:t>(Cu), </a:t>
            </a:r>
            <a:r>
              <a:rPr lang="ko-KR" altLang="en-US" b="1" dirty="0" err="1" smtClean="0">
                <a:latin typeface="안상수2006중간" pitchFamily="18" charset="-127"/>
                <a:ea typeface="안상수2006중간" pitchFamily="18" charset="-127"/>
              </a:rPr>
              <a:t>셀레늄</a:t>
            </a:r>
            <a:r>
              <a:rPr lang="en-US" altLang="ko-KR" b="1" dirty="0" smtClean="0">
                <a:latin typeface="안상수2006중간" pitchFamily="18" charset="-127"/>
                <a:ea typeface="안상수2006중간" pitchFamily="18" charset="-127"/>
              </a:rPr>
              <a:t>(Se), </a:t>
            </a:r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불소</a:t>
            </a:r>
            <a:r>
              <a:rPr lang="en-US" altLang="ko-KR" b="1" dirty="0" smtClean="0">
                <a:latin typeface="안상수2006중간" pitchFamily="18" charset="-127"/>
                <a:ea typeface="안상수2006중간" pitchFamily="18" charset="-127"/>
              </a:rPr>
              <a:t>(F), </a:t>
            </a:r>
            <a:r>
              <a:rPr lang="ko-KR" altLang="en-US" b="1" dirty="0" err="1" smtClean="0">
                <a:latin typeface="안상수2006중간" pitchFamily="18" charset="-127"/>
                <a:ea typeface="안상수2006중간" pitchFamily="18" charset="-127"/>
              </a:rPr>
              <a:t>몰리브덴</a:t>
            </a:r>
            <a:r>
              <a:rPr lang="en-US" altLang="ko-KR" b="1" dirty="0" smtClean="0">
                <a:latin typeface="안상수2006중간" pitchFamily="18" charset="-127"/>
                <a:ea typeface="안상수2006중간" pitchFamily="18" charset="-127"/>
              </a:rPr>
              <a:t>(Mo), </a:t>
            </a:r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비소</a:t>
            </a:r>
            <a:r>
              <a:rPr lang="en-US" altLang="ko-KR" b="1" dirty="0" smtClean="0">
                <a:latin typeface="안상수2006중간" pitchFamily="18" charset="-127"/>
                <a:ea typeface="안상수2006중간" pitchFamily="18" charset="-127"/>
              </a:rPr>
              <a:t>(As)</a:t>
            </a:r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등은 생체 내에서 분포와 수준에 따라 나타내는 현상을 기준으로 필수 및 중독무기물로 분류된다</a:t>
            </a:r>
            <a:endParaRPr lang="ko-KR" altLang="en-US" b="1" dirty="0">
              <a:latin typeface="안상수2006중간" pitchFamily="18" charset="-127"/>
              <a:ea typeface="안상수2006중간" pitchFamily="18" charset="-127"/>
            </a:endParaRPr>
          </a:p>
        </p:txBody>
      </p:sp>
    </p:spTree>
  </p:cSld>
  <p:clrMapOvr>
    <a:masterClrMapping/>
  </p:clrMapOvr>
  <p:transition spd="med">
    <p:newsflash/>
    <p:sndAc>
      <p:stSnd>
        <p:snd r:embed="rId2" name="camera.wav" builtIn="1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altLang="ko-KR" sz="4000" dirty="0" smtClean="0">
                <a:latin typeface="안상수2006중간" pitchFamily="18" charset="-127"/>
                <a:ea typeface="안상수2006중간" pitchFamily="18" charset="-127"/>
              </a:rPr>
              <a:t>3. </a:t>
            </a:r>
            <a:r>
              <a:rPr lang="ko-KR" altLang="en-US" sz="4000" dirty="0" smtClean="0">
                <a:latin typeface="안상수2006중간" pitchFamily="18" charset="-127"/>
                <a:ea typeface="안상수2006중간" pitchFamily="18" charset="-127"/>
              </a:rPr>
              <a:t>중독 무기물의 장 </a:t>
            </a:r>
            <a:r>
              <a:rPr lang="en-US" altLang="ko-KR" sz="4000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sz="4000" dirty="0" smtClean="0">
                <a:latin typeface="안상수2006중간" pitchFamily="18" charset="-127"/>
                <a:ea typeface="안상수2006중간" pitchFamily="18" charset="-127"/>
              </a:rPr>
              <a:t>단점</a:t>
            </a:r>
            <a:r>
              <a:rPr lang="en-US" altLang="ko-KR" sz="4000" dirty="0" smtClean="0">
                <a:latin typeface="안상수2006중간" pitchFamily="18" charset="-127"/>
                <a:ea typeface="안상수2006중간" pitchFamily="18" charset="-127"/>
              </a:rPr>
              <a:t/>
            </a:r>
            <a:br>
              <a:rPr lang="en-US" altLang="ko-KR" sz="4000" dirty="0" smtClean="0">
                <a:latin typeface="안상수2006중간" pitchFamily="18" charset="-127"/>
                <a:ea typeface="안상수2006중간" pitchFamily="18" charset="-127"/>
              </a:rPr>
            </a:br>
            <a:r>
              <a:rPr lang="en-US" altLang="ko-KR" sz="4000" dirty="0">
                <a:latin typeface="안상수2006중간" pitchFamily="18" charset="-127"/>
                <a:ea typeface="안상수2006중간" pitchFamily="18" charset="-127"/>
              </a:rPr>
              <a:t> </a:t>
            </a:r>
            <a:r>
              <a:rPr lang="en-US" altLang="ko-KR" sz="4000" dirty="0" smtClean="0">
                <a:latin typeface="안상수2006중간" pitchFamily="18" charset="-127"/>
                <a:ea typeface="안상수2006중간" pitchFamily="18" charset="-127"/>
              </a:rPr>
              <a:t>  </a:t>
            </a:r>
            <a:endParaRPr lang="ko-KR" altLang="en-US" sz="4000" dirty="0">
              <a:latin typeface="안상수2006중간" pitchFamily="18" charset="-127"/>
              <a:ea typeface="안상수2006중간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+mj-ea"/>
              <a:buAutoNum type="circleNumDbPlain"/>
            </a:pPr>
            <a:r>
              <a:rPr lang="ko-KR" altLang="en-US" sz="4000" b="1" dirty="0" smtClean="0">
                <a:latin typeface="안상수2006중간" pitchFamily="18" charset="-127"/>
                <a:ea typeface="안상수2006중간" pitchFamily="18" charset="-127"/>
              </a:rPr>
              <a:t>구리 </a:t>
            </a:r>
            <a:r>
              <a:rPr lang="en-US" altLang="ko-KR" sz="4000" b="1" dirty="0" smtClean="0">
                <a:latin typeface="안상수2006중간" pitchFamily="18" charset="-127"/>
                <a:ea typeface="안상수2006중간" pitchFamily="18" charset="-127"/>
              </a:rPr>
              <a:t>(cu)</a:t>
            </a:r>
          </a:p>
          <a:p>
            <a:pPr>
              <a:lnSpc>
                <a:spcPct val="90000"/>
              </a:lnSpc>
              <a:buNone/>
            </a:pPr>
            <a:r>
              <a:rPr lang="en-US" altLang="ko-KR" b="1" dirty="0">
                <a:latin typeface="안상수2006중간" pitchFamily="18" charset="-127"/>
                <a:ea typeface="안상수2006중간" pitchFamily="18" charset="-127"/>
              </a:rPr>
              <a:t> </a:t>
            </a:r>
            <a:r>
              <a:rPr lang="en-US" altLang="ko-KR" b="1" dirty="0" smtClean="0">
                <a:latin typeface="안상수2006중간" pitchFamily="18" charset="-127"/>
                <a:ea typeface="안상수2006중간" pitchFamily="18" charset="-127"/>
              </a:rPr>
              <a:t> </a:t>
            </a:r>
            <a:r>
              <a:rPr lang="en-US" altLang="ko-KR" b="1" dirty="0" smtClean="0">
                <a:latin typeface="안상수2006중간" pitchFamily="18" charset="-127"/>
                <a:ea typeface="안상수2006중간" pitchFamily="18" charset="-127"/>
              </a:rPr>
              <a:t> </a:t>
            </a:r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구리의 동물체 내 함량은 극히 적어서 철의 </a:t>
            </a:r>
            <a:r>
              <a:rPr lang="en-US" altLang="ko-KR" b="1" dirty="0" smtClean="0">
                <a:latin typeface="안상수2006중간" pitchFamily="18" charset="-127"/>
                <a:ea typeface="안상수2006중간" pitchFamily="18" charset="-127"/>
              </a:rPr>
              <a:t>10% </a:t>
            </a:r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정도에  불과</a:t>
            </a:r>
          </a:p>
          <a:p>
            <a:pPr>
              <a:lnSpc>
                <a:spcPct val="90000"/>
              </a:lnSpc>
              <a:buNone/>
            </a:pPr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   산화</a:t>
            </a:r>
            <a:r>
              <a:rPr lang="en-US" altLang="ko-KR" b="1" dirty="0">
                <a:latin typeface="안상수2006중간" pitchFamily="18" charset="-127"/>
                <a:ea typeface="안상수2006중간" pitchFamily="18" charset="-127"/>
              </a:rPr>
              <a:t>.</a:t>
            </a:r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환원효소의 조효소 역할을 하며</a:t>
            </a:r>
            <a:r>
              <a:rPr lang="en-US" altLang="ko-KR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적혈구의 형성에 간             접적으로  관여한다</a:t>
            </a:r>
            <a:r>
              <a:rPr lang="en-US" altLang="ko-KR" b="1" dirty="0" smtClean="0">
                <a:latin typeface="안상수2006중간" pitchFamily="18" charset="-127"/>
                <a:ea typeface="안상수2006중간" pitchFamily="18" charset="-127"/>
              </a:rPr>
              <a:t>.</a:t>
            </a:r>
          </a:p>
          <a:p>
            <a:pPr>
              <a:lnSpc>
                <a:spcPct val="90000"/>
              </a:lnSpc>
              <a:buNone/>
            </a:pPr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   구리는 </a:t>
            </a:r>
            <a:r>
              <a:rPr lang="ko-KR" altLang="en-US" b="1" dirty="0" err="1" smtClean="0">
                <a:latin typeface="안상수2006중간" pitchFamily="18" charset="-127"/>
                <a:ea typeface="안상수2006중간" pitchFamily="18" charset="-127"/>
              </a:rPr>
              <a:t>티로시나아제의</a:t>
            </a:r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 구성성분이며</a:t>
            </a:r>
            <a:r>
              <a:rPr lang="en-US" altLang="ko-KR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장 흡수와 철분의 조직으로부터 혈장으로의 이동을 </a:t>
            </a:r>
            <a:r>
              <a:rPr lang="ko-KR" altLang="en-US" b="1" dirty="0" err="1" smtClean="0">
                <a:latin typeface="안상수2006중간" pitchFamily="18" charset="-127"/>
                <a:ea typeface="안상수2006중간" pitchFamily="18" charset="-127"/>
              </a:rPr>
              <a:t>도와줌으로서</a:t>
            </a:r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 헤모글로빈의 형성을 향상</a:t>
            </a:r>
            <a:endParaRPr lang="en-US" altLang="ko-KR" b="1" dirty="0" smtClean="0">
              <a:latin typeface="안상수2006중간" pitchFamily="18" charset="-127"/>
              <a:ea typeface="안상수2006중간" pitchFamily="18" charset="-127"/>
            </a:endParaRPr>
          </a:p>
          <a:p>
            <a:pPr>
              <a:lnSpc>
                <a:spcPct val="90000"/>
              </a:lnSpc>
              <a:buNone/>
            </a:pPr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   구리가 결핍되면 체내에서 철의 이용성이 낮아져 헤모글로빈 생성이 불량해지고</a:t>
            </a:r>
            <a:r>
              <a:rPr lang="en-US" altLang="ko-KR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심한 </a:t>
            </a:r>
            <a:r>
              <a:rPr lang="ko-KR" altLang="en-US" b="1" dirty="0" err="1" smtClean="0">
                <a:latin typeface="안상수2006중간" pitchFamily="18" charset="-127"/>
                <a:ea typeface="안상수2006중간" pitchFamily="18" charset="-127"/>
              </a:rPr>
              <a:t>영양성</a:t>
            </a:r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 빈혈증에 걸리게 된다</a:t>
            </a:r>
            <a:r>
              <a:rPr lang="en-US" altLang="ko-KR" b="1" dirty="0" smtClean="0">
                <a:latin typeface="안상수2006중간" pitchFamily="18" charset="-127"/>
                <a:ea typeface="안상수2006중간" pitchFamily="18" charset="-127"/>
              </a:rPr>
              <a:t>.</a:t>
            </a:r>
          </a:p>
          <a:p>
            <a:pPr>
              <a:buFontTx/>
              <a:buNone/>
            </a:pPr>
            <a:endParaRPr lang="ko-KR" altLang="en-US" dirty="0">
              <a:latin typeface="안상수2006굵은" pitchFamily="18" charset="-127"/>
              <a:ea typeface="안상수2006굵은" pitchFamily="18" charset="-127"/>
            </a:endParaRPr>
          </a:p>
        </p:txBody>
      </p:sp>
    </p:spTree>
  </p:cSld>
  <p:clrMapOvr>
    <a:masterClrMapping/>
  </p:clrMapOvr>
  <p:transition spd="med">
    <p:newsflash/>
    <p:sndAc>
      <p:stSnd>
        <p:snd r:embed="rId2" name="camera.wav" builtIn="1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571472" y="500042"/>
            <a:ext cx="800105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n-US" altLang="ko-KR" sz="3200" b="1" dirty="0">
                <a:latin typeface="안상수2006중간" pitchFamily="18" charset="-127"/>
                <a:ea typeface="안상수2006중간" pitchFamily="18" charset="-127"/>
              </a:rPr>
              <a:t>(</a:t>
            </a:r>
            <a:r>
              <a:rPr lang="en-US" altLang="ko-KR" sz="3200" b="1" dirty="0" smtClean="0">
                <a:latin typeface="안상수2006중간" pitchFamily="18" charset="-127"/>
                <a:ea typeface="안상수2006중간" pitchFamily="18" charset="-127"/>
              </a:rPr>
              <a:t> </a:t>
            </a:r>
            <a:r>
              <a:rPr lang="ko-KR" altLang="en-US" sz="3200" b="1" dirty="0" smtClean="0">
                <a:latin typeface="안상수2006중간" pitchFamily="18" charset="-127"/>
                <a:ea typeface="안상수2006중간" pitchFamily="18" charset="-127"/>
              </a:rPr>
              <a:t>결핍증상</a:t>
            </a:r>
            <a:r>
              <a:rPr lang="en-US" altLang="ko-KR" sz="3200" b="1" dirty="0" smtClean="0">
                <a:latin typeface="안상수2006중간" pitchFamily="18" charset="-127"/>
                <a:ea typeface="안상수2006중간" pitchFamily="18" charset="-127"/>
              </a:rPr>
              <a:t>)</a:t>
            </a:r>
            <a:r>
              <a:rPr lang="en-US" altLang="ko-KR" sz="3200" dirty="0" smtClean="0">
                <a:latin typeface="안상수2006중간" pitchFamily="18" charset="-127"/>
                <a:ea typeface="안상수2006중간" pitchFamily="18" charset="-127"/>
              </a:rPr>
              <a:t> </a:t>
            </a:r>
          </a:p>
          <a:p>
            <a:pPr>
              <a:lnSpc>
                <a:spcPct val="80000"/>
              </a:lnSpc>
            </a:pPr>
            <a:endParaRPr lang="en-US" altLang="ko-KR" sz="3200" dirty="0" smtClean="0">
              <a:latin typeface="안상수2006중간" pitchFamily="18" charset="-127"/>
              <a:ea typeface="안상수2006중간" pitchFamily="18" charset="-127"/>
            </a:endParaRPr>
          </a:p>
          <a:p>
            <a:pPr>
              <a:lnSpc>
                <a:spcPct val="80000"/>
              </a:lnSpc>
            </a:pPr>
            <a:r>
              <a:rPr lang="ko-KR" altLang="en-US" sz="3200" b="1" dirty="0" smtClean="0">
                <a:latin typeface="안상수2006중간" pitchFamily="18" charset="-127"/>
                <a:ea typeface="안상수2006중간" pitchFamily="18" charset="-127"/>
              </a:rPr>
              <a:t>구리의 공급이 부족하면 빈혈증이 발생한다</a:t>
            </a:r>
            <a:r>
              <a:rPr lang="en-US" altLang="ko-KR" sz="3200" b="1" dirty="0" smtClean="0">
                <a:latin typeface="안상수2006중간" pitchFamily="18" charset="-127"/>
                <a:ea typeface="안상수2006중간" pitchFamily="18" charset="-127"/>
              </a:rPr>
              <a:t>.</a:t>
            </a:r>
          </a:p>
          <a:p>
            <a:pPr>
              <a:lnSpc>
                <a:spcPct val="80000"/>
              </a:lnSpc>
            </a:pPr>
            <a:r>
              <a:rPr lang="ko-KR" altLang="en-US" sz="3200" b="1" dirty="0" err="1" smtClean="0">
                <a:latin typeface="안상수2006중간" pitchFamily="18" charset="-127"/>
                <a:ea typeface="안상수2006중간" pitchFamily="18" charset="-127"/>
              </a:rPr>
              <a:t>양아지</a:t>
            </a:r>
            <a:r>
              <a:rPr lang="en-US" altLang="ko-KR" sz="3200" b="1" dirty="0" smtClean="0">
                <a:latin typeface="안상수2006중간" pitchFamily="18" charset="-127"/>
                <a:ea typeface="안상수2006중간" pitchFamily="18" charset="-127"/>
              </a:rPr>
              <a:t>(</a:t>
            </a:r>
            <a:r>
              <a:rPr lang="ko-KR" altLang="en-US" sz="3200" b="1" dirty="0" smtClean="0">
                <a:latin typeface="안상수2006중간" pitchFamily="18" charset="-127"/>
                <a:ea typeface="안상수2006중간" pitchFamily="18" charset="-127"/>
              </a:rPr>
              <a:t>어린양</a:t>
            </a:r>
            <a:r>
              <a:rPr lang="en-US" altLang="ko-KR" sz="3200" b="1" dirty="0" smtClean="0">
                <a:latin typeface="안상수2006중간" pitchFamily="18" charset="-127"/>
                <a:ea typeface="안상수2006중간" pitchFamily="18" charset="-127"/>
              </a:rPr>
              <a:t>)</a:t>
            </a:r>
            <a:r>
              <a:rPr lang="ko-KR" altLang="en-US" sz="3200" b="1" dirty="0" smtClean="0">
                <a:latin typeface="안상수2006중간" pitchFamily="18" charset="-127"/>
                <a:ea typeface="안상수2006중간" pitchFamily="18" charset="-127"/>
              </a:rPr>
              <a:t>의 경우에는 후구마비명에 걸린다</a:t>
            </a:r>
            <a:r>
              <a:rPr lang="en-US" altLang="ko-KR" sz="3200" b="1" dirty="0" smtClean="0">
                <a:latin typeface="안상수2006중간" pitchFamily="18" charset="-127"/>
                <a:ea typeface="안상수2006중간" pitchFamily="18" charset="-127"/>
              </a:rPr>
              <a:t>. </a:t>
            </a:r>
            <a:r>
              <a:rPr lang="ko-KR" altLang="en-US" sz="3200" b="1" dirty="0" smtClean="0">
                <a:latin typeface="안상수2006중간" pitchFamily="18" charset="-127"/>
                <a:ea typeface="안상수2006중간" pitchFamily="18" charset="-127"/>
              </a:rPr>
              <a:t>이것은 어떤 특수지방에서 일어나는 병인데 주로 구리의 함량보다는 </a:t>
            </a:r>
            <a:r>
              <a:rPr lang="ko-KR" altLang="en-US" sz="3200" b="1" dirty="0" err="1" smtClean="0">
                <a:latin typeface="안상수2006중간" pitchFamily="18" charset="-127"/>
                <a:ea typeface="안상수2006중간" pitchFamily="18" charset="-127"/>
              </a:rPr>
              <a:t>몰리브덴의</a:t>
            </a:r>
            <a:r>
              <a:rPr lang="ko-KR" altLang="en-US" sz="3200" b="1" dirty="0" smtClean="0">
                <a:latin typeface="안상수2006중간" pitchFamily="18" charset="-127"/>
                <a:ea typeface="안상수2006중간" pitchFamily="18" charset="-127"/>
              </a:rPr>
              <a:t> 함량이 낮은 경우</a:t>
            </a:r>
            <a:r>
              <a:rPr lang="en-US" altLang="ko-KR" sz="3200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sz="3200" b="1" dirty="0" smtClean="0">
                <a:latin typeface="안상수2006중간" pitchFamily="18" charset="-127"/>
                <a:ea typeface="안상수2006중간" pitchFamily="18" charset="-127"/>
              </a:rPr>
              <a:t>구리의 흡수</a:t>
            </a:r>
            <a:r>
              <a:rPr lang="en-US" altLang="ko-KR" sz="3200" b="1" dirty="0" smtClean="0">
                <a:latin typeface="안상수2006중간" pitchFamily="18" charset="-127"/>
                <a:ea typeface="안상수2006중간" pitchFamily="18" charset="-127"/>
              </a:rPr>
              <a:t>·</a:t>
            </a:r>
            <a:r>
              <a:rPr lang="ko-KR" altLang="en-US" sz="3200" b="1" dirty="0" smtClean="0">
                <a:latin typeface="안상수2006중간" pitchFamily="18" charset="-127"/>
                <a:ea typeface="안상수2006중간" pitchFamily="18" charset="-127"/>
              </a:rPr>
              <a:t>이용이 제한되기 때문이다</a:t>
            </a:r>
            <a:r>
              <a:rPr lang="en-US" altLang="ko-KR" sz="3200" b="1" dirty="0" smtClean="0">
                <a:latin typeface="안상수2006중간" pitchFamily="18" charset="-127"/>
                <a:ea typeface="안상수2006중간" pitchFamily="18" charset="-127"/>
              </a:rPr>
              <a:t>.</a:t>
            </a:r>
          </a:p>
          <a:p>
            <a:pPr>
              <a:lnSpc>
                <a:spcPct val="80000"/>
              </a:lnSpc>
            </a:pPr>
            <a:r>
              <a:rPr lang="ko-KR" altLang="en-US" sz="3200" b="1" dirty="0" smtClean="0">
                <a:latin typeface="안상수2006중간" pitchFamily="18" charset="-127"/>
                <a:ea typeface="안상수2006중간" pitchFamily="18" charset="-127"/>
              </a:rPr>
              <a:t>소에 있어서는 다리를 잘 쓰지 못하고 비틀거리며</a:t>
            </a:r>
            <a:r>
              <a:rPr lang="en-US" altLang="ko-KR" sz="3200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sz="3200" b="1" dirty="0" smtClean="0">
                <a:latin typeface="안상수2006중간" pitchFamily="18" charset="-127"/>
                <a:ea typeface="안상수2006중간" pitchFamily="18" charset="-127"/>
              </a:rPr>
              <a:t>자주 넘어지는 병에 걸린다</a:t>
            </a:r>
            <a:r>
              <a:rPr lang="en-US" altLang="ko-KR" sz="3200" b="1" dirty="0" smtClean="0">
                <a:latin typeface="안상수2006중간" pitchFamily="18" charset="-127"/>
                <a:ea typeface="안상수2006중간" pitchFamily="18" charset="-127"/>
              </a:rPr>
              <a:t>.</a:t>
            </a:r>
          </a:p>
          <a:p>
            <a:pPr>
              <a:lnSpc>
                <a:spcPct val="80000"/>
              </a:lnSpc>
            </a:pPr>
            <a:endParaRPr lang="en-US" altLang="ko-KR" sz="3200" b="1" dirty="0" smtClean="0">
              <a:latin typeface="안상수2006중간" pitchFamily="18" charset="-127"/>
              <a:ea typeface="안상수2006중간" pitchFamily="18" charset="-127"/>
            </a:endParaRP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n-US" altLang="ko-KR" sz="3200" b="1" dirty="0" smtClean="0">
                <a:latin typeface="안상수2006중간" pitchFamily="18" charset="-127"/>
                <a:ea typeface="안상수2006중간" pitchFamily="18" charset="-127"/>
              </a:rPr>
              <a:t>( </a:t>
            </a:r>
            <a:r>
              <a:rPr lang="ko-KR" altLang="en-US" sz="3200" b="1" dirty="0" smtClean="0">
                <a:latin typeface="안상수2006중간" pitchFamily="18" charset="-127"/>
                <a:ea typeface="안상수2006중간" pitchFamily="18" charset="-127"/>
              </a:rPr>
              <a:t>중독 증상 </a:t>
            </a:r>
            <a:r>
              <a:rPr lang="en-US" altLang="ko-KR" sz="3200" b="1" dirty="0" smtClean="0">
                <a:latin typeface="안상수2006중간" pitchFamily="18" charset="-127"/>
                <a:ea typeface="안상수2006중간" pitchFamily="18" charset="-127"/>
              </a:rPr>
              <a:t>)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ko-KR" sz="3200" b="1" dirty="0" smtClean="0">
              <a:latin typeface="안상수2006중간" pitchFamily="18" charset="-127"/>
              <a:ea typeface="안상수2006중간" pitchFamily="18" charset="-127"/>
            </a:endParaRPr>
          </a:p>
          <a:p>
            <a:pPr>
              <a:lnSpc>
                <a:spcPct val="80000"/>
              </a:lnSpc>
            </a:pPr>
            <a:r>
              <a:rPr lang="ko-KR" altLang="en-US" sz="3200" b="1" dirty="0" smtClean="0">
                <a:latin typeface="안상수2006중간" pitchFamily="18" charset="-127"/>
                <a:ea typeface="안상수2006중간" pitchFamily="18" charset="-127"/>
              </a:rPr>
              <a:t>사료 섭취량 감소</a:t>
            </a:r>
          </a:p>
          <a:p>
            <a:pPr>
              <a:lnSpc>
                <a:spcPct val="80000"/>
              </a:lnSpc>
            </a:pPr>
            <a:r>
              <a:rPr lang="ko-KR" altLang="en-US" sz="3200" b="1" dirty="0" smtClean="0">
                <a:latin typeface="안상수2006중간" pitchFamily="18" charset="-127"/>
                <a:ea typeface="안상수2006중간" pitchFamily="18" charset="-127"/>
              </a:rPr>
              <a:t>성장률의 저하</a:t>
            </a:r>
          </a:p>
          <a:p>
            <a:pPr>
              <a:lnSpc>
                <a:spcPct val="80000"/>
              </a:lnSpc>
            </a:pPr>
            <a:r>
              <a:rPr lang="ko-KR" altLang="en-US" sz="3200" b="1" dirty="0" smtClean="0">
                <a:latin typeface="안상수2006중간" pitchFamily="18" charset="-127"/>
                <a:ea typeface="안상수2006중간" pitchFamily="18" charset="-127"/>
              </a:rPr>
              <a:t>헤모글로빈 합성 불량과 용혈현상에 의한 빈혈</a:t>
            </a:r>
          </a:p>
          <a:p>
            <a:pPr>
              <a:lnSpc>
                <a:spcPct val="80000"/>
              </a:lnSpc>
            </a:pPr>
            <a:r>
              <a:rPr lang="ko-KR" altLang="en-US" sz="3200" b="1" dirty="0" smtClean="0">
                <a:latin typeface="안상수2006중간" pitchFamily="18" charset="-127"/>
                <a:ea typeface="안상수2006중간" pitchFamily="18" charset="-127"/>
              </a:rPr>
              <a:t>간과 </a:t>
            </a:r>
            <a:r>
              <a:rPr lang="ko-KR" altLang="en-US" sz="3200" b="1" dirty="0" err="1" smtClean="0">
                <a:latin typeface="안상수2006중간" pitchFamily="18" charset="-127"/>
                <a:ea typeface="안상수2006중간" pitchFamily="18" charset="-127"/>
              </a:rPr>
              <a:t>혈증의</a:t>
            </a:r>
            <a:r>
              <a:rPr lang="ko-KR" altLang="en-US" sz="3200" b="1" dirty="0" smtClean="0">
                <a:latin typeface="안상수2006중간" pitchFamily="18" charset="-127"/>
                <a:ea typeface="안상수2006중간" pitchFamily="18" charset="-127"/>
              </a:rPr>
              <a:t> </a:t>
            </a:r>
            <a:r>
              <a:rPr lang="en-US" altLang="ko-KR" sz="3200" b="1" dirty="0" smtClean="0">
                <a:latin typeface="안상수2006중간" pitchFamily="18" charset="-127"/>
                <a:ea typeface="안상수2006중간" pitchFamily="18" charset="-127"/>
              </a:rPr>
              <a:t>Cu </a:t>
            </a:r>
            <a:r>
              <a:rPr lang="ko-KR" altLang="en-US" sz="3200" b="1" dirty="0" smtClean="0">
                <a:latin typeface="안상수2006중간" pitchFamily="18" charset="-127"/>
                <a:ea typeface="안상수2006중간" pitchFamily="18" charset="-127"/>
              </a:rPr>
              <a:t>함량 증가 및 </a:t>
            </a:r>
            <a:r>
              <a:rPr lang="en-US" altLang="ko-KR" sz="3200" b="1" dirty="0" smtClean="0">
                <a:latin typeface="안상수2006중간" pitchFamily="18" charset="-127"/>
                <a:ea typeface="안상수2006중간" pitchFamily="18" charset="-127"/>
              </a:rPr>
              <a:t>glutathione </a:t>
            </a:r>
            <a:r>
              <a:rPr lang="ko-KR" altLang="en-US" sz="3200" b="1" dirty="0" smtClean="0">
                <a:latin typeface="안상수2006중간" pitchFamily="18" charset="-127"/>
                <a:ea typeface="안상수2006중간" pitchFamily="18" charset="-127"/>
              </a:rPr>
              <a:t>함량의 감소 </a:t>
            </a:r>
            <a:endParaRPr lang="ko-KR" altLang="en-US" sz="3200" b="1" dirty="0">
              <a:latin typeface="안상수2006중간" pitchFamily="18" charset="-127"/>
              <a:ea typeface="안상수2006중간" pitchFamily="18" charset="-127"/>
            </a:endParaRPr>
          </a:p>
        </p:txBody>
      </p:sp>
    </p:spTree>
  </p:cSld>
  <p:clrMapOvr>
    <a:masterClrMapping/>
  </p:clrMapOvr>
  <p:transition spd="med">
    <p:newsflash/>
    <p:sndAc>
      <p:stSnd>
        <p:snd r:embed="rId2" name="camera.wav" builtIn="1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42950" indent="-742950" algn="l">
              <a:buFont typeface="+mj-ea"/>
              <a:buAutoNum type="circleNumDbPlain" startAt="2"/>
            </a:pPr>
            <a:r>
              <a:rPr lang="ko-KR" altLang="en-US" sz="4000" b="1" dirty="0" err="1" smtClean="0">
                <a:latin typeface="안상수2006중간" pitchFamily="18" charset="-127"/>
                <a:ea typeface="안상수2006중간" pitchFamily="18" charset="-127"/>
              </a:rPr>
              <a:t>셀레늄</a:t>
            </a:r>
            <a:r>
              <a:rPr lang="ko-KR" altLang="en-US" sz="4000" dirty="0" smtClean="0">
                <a:latin typeface="안상수2006중간" pitchFamily="18" charset="-127"/>
                <a:ea typeface="안상수2006중간" pitchFamily="18" charset="-127"/>
              </a:rPr>
              <a:t> </a:t>
            </a:r>
            <a:r>
              <a:rPr lang="en-US" altLang="ko-KR" sz="4000" dirty="0" smtClean="0">
                <a:latin typeface="안상수2006중간" pitchFamily="18" charset="-127"/>
                <a:ea typeface="안상수2006중간" pitchFamily="18" charset="-127"/>
              </a:rPr>
              <a:t>(se)</a:t>
            </a:r>
            <a:endParaRPr lang="ko-KR" altLang="en-US" sz="4000" dirty="0">
              <a:latin typeface="안상수2006중간" pitchFamily="18" charset="-127"/>
              <a:ea typeface="안상수2006중간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ko-KR" altLang="en-US" dirty="0" smtClean="0">
                <a:latin typeface="안상수2006중간" pitchFamily="18" charset="-127"/>
                <a:ea typeface="안상수2006중간" pitchFamily="18" charset="-127"/>
              </a:rPr>
              <a:t>   </a:t>
            </a:r>
            <a:r>
              <a:rPr lang="ko-KR" altLang="en-US" b="1" dirty="0" err="1" smtClean="0">
                <a:latin typeface="안상수2006중간" pitchFamily="18" charset="-127"/>
                <a:ea typeface="안상수2006중간" pitchFamily="18" charset="-127"/>
              </a:rPr>
              <a:t>셀레늄은</a:t>
            </a:r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 필수무기물로서 미량원소에 속하며 </a:t>
            </a:r>
            <a:r>
              <a:rPr lang="en-US" altLang="ko-KR" b="1" dirty="0" smtClean="0">
                <a:latin typeface="안상수2006중간" pitchFamily="18" charset="-127"/>
                <a:ea typeface="안상수2006중간" pitchFamily="18" charset="-127"/>
              </a:rPr>
              <a:t>100</a:t>
            </a:r>
            <a:r>
              <a:rPr lang="ko-KR" altLang="en-US" b="1" dirty="0" err="1" smtClean="0">
                <a:latin typeface="안상수2006중간" pitchFamily="18" charset="-127"/>
                <a:ea typeface="안상수2006중간" pitchFamily="18" charset="-127"/>
              </a:rPr>
              <a:t>여년</a:t>
            </a:r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 전에 발견되었으며</a:t>
            </a:r>
            <a:r>
              <a:rPr lang="en-US" altLang="ko-KR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산업적으로 중요한 역할을 하였다</a:t>
            </a:r>
            <a:r>
              <a:rPr lang="en-US" altLang="ko-KR" b="1" dirty="0" smtClean="0">
                <a:latin typeface="안상수2006중간" pitchFamily="18" charset="-127"/>
                <a:ea typeface="안상수2006중간" pitchFamily="18" charset="-127"/>
              </a:rPr>
              <a:t>. </a:t>
            </a:r>
          </a:p>
          <a:p>
            <a:pPr>
              <a:buNone/>
            </a:pPr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   약 </a:t>
            </a:r>
            <a:r>
              <a:rPr lang="en-US" altLang="ko-KR" b="1" dirty="0" smtClean="0">
                <a:latin typeface="안상수2006중간" pitchFamily="18" charset="-127"/>
                <a:ea typeface="안상수2006중간" pitchFamily="18" charset="-127"/>
              </a:rPr>
              <a:t>30</a:t>
            </a:r>
            <a:r>
              <a:rPr lang="ko-KR" altLang="en-US" b="1" dirty="0" err="1" smtClean="0">
                <a:latin typeface="안상수2006중간" pitchFamily="18" charset="-127"/>
                <a:ea typeface="안상수2006중간" pitchFamily="18" charset="-127"/>
              </a:rPr>
              <a:t>여년</a:t>
            </a:r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 전에 중독증상으로서 소와 그 밖의 가축에서는 </a:t>
            </a:r>
            <a:r>
              <a:rPr lang="ko-KR" altLang="en-US" b="1" dirty="0" err="1" smtClean="0">
                <a:latin typeface="안상수2006중간" pitchFamily="18" charset="-127"/>
                <a:ea typeface="안상수2006중간" pitchFamily="18" charset="-127"/>
              </a:rPr>
              <a:t>알카리증을</a:t>
            </a:r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 일으키고</a:t>
            </a:r>
            <a:r>
              <a:rPr lang="en-US" altLang="ko-KR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병아리는 기형</a:t>
            </a:r>
            <a:r>
              <a:rPr lang="en-US" altLang="ko-KR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탈모</a:t>
            </a:r>
            <a:r>
              <a:rPr lang="en-US" altLang="ko-KR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마비 등의 증상이 나타난다는 것이 밝혀졌다</a:t>
            </a:r>
            <a:r>
              <a:rPr lang="en-US" altLang="ko-KR" b="1" dirty="0" smtClean="0">
                <a:latin typeface="안상수2006중간" pitchFamily="18" charset="-127"/>
                <a:ea typeface="안상수2006중간" pitchFamily="18" charset="-127"/>
              </a:rPr>
              <a:t>. </a:t>
            </a:r>
          </a:p>
          <a:p>
            <a:pPr>
              <a:buNone/>
            </a:pPr>
            <a:r>
              <a:rPr lang="en-US" altLang="ko-KR" b="1" dirty="0" smtClean="0">
                <a:latin typeface="안상수2006중간" pitchFamily="18" charset="-127"/>
                <a:ea typeface="안상수2006중간" pitchFamily="18" charset="-127"/>
              </a:rPr>
              <a:t>   1957</a:t>
            </a:r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년에 </a:t>
            </a:r>
            <a:r>
              <a:rPr lang="en-US" altLang="ko-KR" b="1" dirty="0" smtClean="0">
                <a:latin typeface="안상수2006중간" pitchFamily="18" charset="-127"/>
                <a:ea typeface="안상수2006중간" pitchFamily="18" charset="-127"/>
              </a:rPr>
              <a:t>Se</a:t>
            </a:r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이 비타민</a:t>
            </a:r>
            <a:r>
              <a:rPr lang="en-US" altLang="ko-KR" b="1" dirty="0" smtClean="0">
                <a:latin typeface="안상수2006중간" pitchFamily="18" charset="-127"/>
                <a:ea typeface="안상수2006중간" pitchFamily="18" charset="-127"/>
              </a:rPr>
              <a:t>E</a:t>
            </a:r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와 관계가 있는 필수영양소라는 것이 밝혀진 이후 관심이 높아졌다</a:t>
            </a:r>
            <a:r>
              <a:rPr lang="en-US" altLang="ko-KR" b="1" dirty="0" smtClean="0">
                <a:latin typeface="안상수2006중간" pitchFamily="18" charset="-127"/>
                <a:ea typeface="안상수2006중간" pitchFamily="18" charset="-127"/>
              </a:rPr>
              <a:t>.</a:t>
            </a:r>
          </a:p>
          <a:p>
            <a:pPr>
              <a:buNone/>
            </a:pPr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   </a:t>
            </a:r>
            <a:r>
              <a:rPr lang="ko-KR" altLang="en-US" b="1" dirty="0" err="1" smtClean="0">
                <a:latin typeface="안상수2006중간" pitchFamily="18" charset="-127"/>
                <a:ea typeface="안상수2006중간" pitchFamily="18" charset="-127"/>
              </a:rPr>
              <a:t>셀레늄은</a:t>
            </a:r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 간과 신장에 가장 많이 들어있다</a:t>
            </a:r>
            <a:r>
              <a:rPr lang="en-US" altLang="ko-KR" b="1" dirty="0" smtClean="0">
                <a:latin typeface="안상수2006중간" pitchFamily="18" charset="-127"/>
                <a:ea typeface="안상수2006중간" pitchFamily="18" charset="-127"/>
              </a:rPr>
              <a:t>. </a:t>
            </a:r>
            <a:r>
              <a:rPr lang="ko-KR" altLang="en-US" b="1" dirty="0" err="1" smtClean="0">
                <a:latin typeface="안상수2006중간" pitchFamily="18" charset="-127"/>
                <a:ea typeface="안상수2006중간" pitchFamily="18" charset="-127"/>
              </a:rPr>
              <a:t>셀레늄의</a:t>
            </a:r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 흡수는 십이지장에서 일어나는데</a:t>
            </a:r>
            <a:r>
              <a:rPr lang="en-US" altLang="ko-KR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십이지장에서 흡수된 </a:t>
            </a:r>
            <a:r>
              <a:rPr lang="ko-KR" altLang="en-US" b="1" dirty="0" err="1" smtClean="0">
                <a:latin typeface="안상수2006중간" pitchFamily="18" charset="-127"/>
                <a:ea typeface="안상수2006중간" pitchFamily="18" charset="-127"/>
              </a:rPr>
              <a:t>셀레늄은</a:t>
            </a:r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 혈류를 통하여 뼈</a:t>
            </a:r>
            <a:r>
              <a:rPr lang="en-US" altLang="ko-KR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모발</a:t>
            </a:r>
            <a:r>
              <a:rPr lang="en-US" altLang="ko-KR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b="1" dirty="0" smtClean="0">
                <a:latin typeface="안상수2006중간" pitchFamily="18" charset="-127"/>
                <a:ea typeface="안상수2006중간" pitchFamily="18" charset="-127"/>
              </a:rPr>
              <a:t>백혈구 등의 신체 각 조직으로 전달되어 축적된다</a:t>
            </a:r>
            <a:r>
              <a:rPr lang="en-US" altLang="ko-KR" b="1" dirty="0" smtClean="0">
                <a:latin typeface="안상수2006중간" pitchFamily="18" charset="-127"/>
                <a:ea typeface="안상수2006중간" pitchFamily="18" charset="-127"/>
              </a:rPr>
              <a:t>. </a:t>
            </a:r>
          </a:p>
          <a:p>
            <a:endParaRPr lang="ko-KR" altLang="en-US" dirty="0"/>
          </a:p>
        </p:txBody>
      </p:sp>
    </p:spTree>
  </p:cSld>
  <p:clrMapOvr>
    <a:masterClrMapping/>
  </p:clrMapOvr>
  <p:transition spd="med">
    <p:newsflash/>
    <p:sndAc>
      <p:stSnd>
        <p:snd r:embed="rId2" name="camera.wav" builtIn="1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428596" y="428603"/>
            <a:ext cx="8358246" cy="610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n-US" altLang="ko-KR" sz="3200" b="1" dirty="0" smtClean="0">
                <a:latin typeface="안상수2006중간" pitchFamily="18" charset="-127"/>
                <a:ea typeface="안상수2006중간" pitchFamily="18" charset="-127"/>
              </a:rPr>
              <a:t>( </a:t>
            </a:r>
            <a:r>
              <a:rPr lang="ko-KR" altLang="en-US" sz="3200" b="1" dirty="0" smtClean="0">
                <a:latin typeface="안상수2006중간" pitchFamily="18" charset="-127"/>
                <a:ea typeface="안상수2006중간" pitchFamily="18" charset="-127"/>
              </a:rPr>
              <a:t>결핍 증상 </a:t>
            </a:r>
            <a:r>
              <a:rPr lang="en-US" altLang="ko-KR" sz="3200" b="1" dirty="0" smtClean="0">
                <a:latin typeface="안상수2006중간" pitchFamily="18" charset="-127"/>
                <a:ea typeface="안상수2006중간" pitchFamily="18" charset="-127"/>
              </a:rPr>
              <a:t>)</a:t>
            </a:r>
            <a:endParaRPr lang="en-US" altLang="ko-KR" sz="3200" i="1" dirty="0" smtClean="0">
              <a:latin typeface="안상수2006중간" pitchFamily="18" charset="-127"/>
              <a:ea typeface="안상수2006중간" pitchFamily="18" charset="-127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ko-KR" sz="2800" i="1" dirty="0" smtClean="0">
                <a:latin typeface="안상수2006중간" pitchFamily="18" charset="-127"/>
                <a:ea typeface="안상수2006중간" pitchFamily="18" charset="-127"/>
              </a:rPr>
              <a:t>  </a:t>
            </a:r>
          </a:p>
          <a:p>
            <a:pPr>
              <a:lnSpc>
                <a:spcPct val="80000"/>
              </a:lnSpc>
            </a:pP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쥐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돼지 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: </a:t>
            </a:r>
            <a:r>
              <a:rPr lang="ko-KR" altLang="en-US" sz="2800" b="1" dirty="0" err="1" smtClean="0">
                <a:latin typeface="안상수2006중간" pitchFamily="18" charset="-127"/>
                <a:ea typeface="안상수2006중간" pitchFamily="18" charset="-127"/>
              </a:rPr>
              <a:t>간과사</a:t>
            </a:r>
            <a:endParaRPr lang="ko-KR" altLang="en-US" sz="2800" b="1" dirty="0" smtClean="0">
              <a:latin typeface="안상수2006중간" pitchFamily="18" charset="-127"/>
              <a:ea typeface="안상수2006중간" pitchFamily="18" charset="-127"/>
            </a:endParaRPr>
          </a:p>
          <a:p>
            <a:pPr>
              <a:lnSpc>
                <a:spcPct val="80000"/>
              </a:lnSpc>
            </a:pP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닭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칠면조 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: </a:t>
            </a:r>
            <a:r>
              <a:rPr lang="ko-KR" altLang="en-US" sz="2800" b="1" dirty="0" err="1" smtClean="0">
                <a:latin typeface="안상수2006중간" pitchFamily="18" charset="-127"/>
                <a:ea typeface="안상수2006중간" pitchFamily="18" charset="-127"/>
              </a:rPr>
              <a:t>근위근육병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sz="2800" b="1" dirty="0" err="1" smtClean="0">
                <a:latin typeface="안상수2006중간" pitchFamily="18" charset="-127"/>
                <a:ea typeface="안상수2006중간" pitchFamily="18" charset="-127"/>
              </a:rPr>
              <a:t>삼출성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 소질</a:t>
            </a:r>
          </a:p>
          <a:p>
            <a:pPr>
              <a:lnSpc>
                <a:spcPct val="80000"/>
              </a:lnSpc>
            </a:pP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반추가축 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: </a:t>
            </a:r>
            <a:r>
              <a:rPr lang="ko-KR" altLang="en-US" sz="2800" b="1" dirty="0" err="1" smtClean="0">
                <a:latin typeface="안상수2006중간" pitchFamily="18" charset="-127"/>
                <a:ea typeface="안상수2006중간" pitchFamily="18" charset="-127"/>
              </a:rPr>
              <a:t>근육백화병</a:t>
            </a:r>
            <a:endParaRPr lang="ko-KR" altLang="en-US" sz="2800" b="1" dirty="0" smtClean="0">
              <a:latin typeface="안상수2006중간" pitchFamily="18" charset="-127"/>
              <a:ea typeface="안상수2006중간" pitchFamily="18" charset="-127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ko-KR" altLang="en-US" sz="3200" b="1" dirty="0" smtClean="0">
              <a:latin typeface="안상수2006중간" pitchFamily="18" charset="-127"/>
              <a:ea typeface="안상수2006중간" pitchFamily="18" charset="-127"/>
            </a:endParaRP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ko-KR" altLang="en-US" sz="3200" b="1" dirty="0" smtClean="0">
                <a:latin typeface="안상수2006중간" pitchFamily="18" charset="-127"/>
                <a:ea typeface="안상수2006중간" pitchFamily="18" charset="-127"/>
              </a:rPr>
              <a:t> </a:t>
            </a:r>
            <a:r>
              <a:rPr lang="en-US" altLang="ko-KR" sz="3200" b="1" dirty="0" smtClean="0">
                <a:latin typeface="안상수2006중간" pitchFamily="18" charset="-127"/>
                <a:ea typeface="안상수2006중간" pitchFamily="18" charset="-127"/>
              </a:rPr>
              <a:t>( </a:t>
            </a:r>
            <a:r>
              <a:rPr lang="ko-KR" altLang="en-US" sz="3200" b="1" dirty="0" smtClean="0">
                <a:latin typeface="안상수2006중간" pitchFamily="18" charset="-127"/>
                <a:ea typeface="안상수2006중간" pitchFamily="18" charset="-127"/>
              </a:rPr>
              <a:t>중독 증상</a:t>
            </a:r>
            <a:r>
              <a:rPr lang="en-US" altLang="ko-KR" sz="3200" b="1" dirty="0">
                <a:latin typeface="안상수2006중간" pitchFamily="18" charset="-127"/>
                <a:ea typeface="안상수2006중간" pitchFamily="18" charset="-127"/>
              </a:rPr>
              <a:t> </a:t>
            </a:r>
            <a:r>
              <a:rPr lang="en-US" altLang="ko-KR" sz="3200" b="1" dirty="0" smtClean="0">
                <a:latin typeface="안상수2006중간" pitchFamily="18" charset="-127"/>
                <a:ea typeface="안상수2006중간" pitchFamily="18" charset="-127"/>
              </a:rPr>
              <a:t>)</a:t>
            </a:r>
            <a:endParaRPr lang="en-US" altLang="ko-KR" sz="3200" b="1" dirty="0" smtClean="0">
              <a:latin typeface="안상수2006중간" pitchFamily="18" charset="-127"/>
              <a:ea typeface="안상수2006중간" pitchFamily="18" charset="-127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ko-KR" sz="2800" b="1" dirty="0" smtClean="0">
              <a:latin typeface="안상수2006중간" pitchFamily="18" charset="-127"/>
              <a:ea typeface="안상수2006중간" pitchFamily="18" charset="-127"/>
            </a:endParaRPr>
          </a:p>
          <a:p>
            <a:pPr>
              <a:lnSpc>
                <a:spcPct val="80000"/>
              </a:lnSpc>
            </a:pP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호흡이 거칠어지고 동작이 우둔하다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.</a:t>
            </a:r>
          </a:p>
          <a:p>
            <a:pPr>
              <a:lnSpc>
                <a:spcPct val="80000"/>
              </a:lnSpc>
            </a:pP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이를 갈며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과다한 타액을 분비하고 식욕이 감퇴한다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.</a:t>
            </a:r>
          </a:p>
          <a:p>
            <a:pPr>
              <a:lnSpc>
                <a:spcPct val="80000"/>
              </a:lnSpc>
            </a:pP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장골의 연결 부위에 이상이 오고 꼬리 등이 끊어진다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. 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피모와 발굽이 비정상적인 성장을 하거나 거칠어진다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.</a:t>
            </a:r>
          </a:p>
          <a:p>
            <a:pPr>
              <a:lnSpc>
                <a:spcPct val="80000"/>
              </a:lnSpc>
            </a:pP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심장이 위축되고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sz="2800" b="1" dirty="0" err="1" smtClean="0">
                <a:latin typeface="안상수2006중간" pitchFamily="18" charset="-127"/>
                <a:ea typeface="안상수2006중간" pitchFamily="18" charset="-127"/>
              </a:rPr>
              <a:t>간경련과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 빈혈이 생긴다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.</a:t>
            </a:r>
          </a:p>
          <a:p>
            <a:pPr>
              <a:lnSpc>
                <a:spcPct val="80000"/>
              </a:lnSpc>
            </a:pP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중독 증상이 심하면 과다한 타액 분비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시야장애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복통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전신마비 등을 수반하고 나중에는 폐사하게 된다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.</a:t>
            </a:r>
          </a:p>
          <a:p>
            <a:pPr>
              <a:lnSpc>
                <a:spcPct val="80000"/>
              </a:lnSpc>
            </a:pPr>
            <a:endParaRPr lang="en-US" altLang="ko-KR" sz="2800" b="1" dirty="0" smtClean="0">
              <a:latin typeface="안상수2006중간" pitchFamily="18" charset="-127"/>
              <a:ea typeface="안상수2006중간" pitchFamily="18" charset="-127"/>
            </a:endParaRPr>
          </a:p>
          <a:p>
            <a:pPr>
              <a:lnSpc>
                <a:spcPct val="80000"/>
              </a:lnSpc>
            </a:pP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Se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의 함량이 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5~15mg/kg </a:t>
            </a:r>
            <a:r>
              <a:rPr lang="ko-KR" altLang="en-US" sz="2800" b="1" dirty="0" smtClean="0">
                <a:latin typeface="안상수2006중간" pitchFamily="18" charset="-127"/>
                <a:ea typeface="안상수2006중간" pitchFamily="18" charset="-127"/>
              </a:rPr>
              <a:t>이상인 초지에서 방목되는 반추가축은 중독증에 걸린다</a:t>
            </a:r>
            <a:r>
              <a:rPr lang="en-US" altLang="ko-KR" sz="2800" b="1" dirty="0" smtClean="0">
                <a:latin typeface="안상수2006중간" pitchFamily="18" charset="-127"/>
                <a:ea typeface="안상수2006중간" pitchFamily="18" charset="-127"/>
              </a:rPr>
              <a:t>.</a:t>
            </a:r>
            <a:endParaRPr lang="en-US" altLang="ko-KR" sz="2800" b="1" dirty="0">
              <a:latin typeface="안상수2006중간" pitchFamily="18" charset="-127"/>
              <a:ea typeface="안상수2006중간" pitchFamily="18" charset="-127"/>
            </a:endParaRPr>
          </a:p>
        </p:txBody>
      </p:sp>
    </p:spTree>
  </p:cSld>
  <p:clrMapOvr>
    <a:masterClrMapping/>
  </p:clrMapOvr>
  <p:transition spd="med">
    <p:newsflash/>
    <p:sndAc>
      <p:stSnd>
        <p:snd r:embed="rId2" name="camera.wav" builtIn="1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785786" y="797510"/>
            <a:ext cx="7286676" cy="52137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lnSpc>
                <a:spcPct val="80000"/>
              </a:lnSpc>
              <a:buFont typeface="+mj-ea"/>
              <a:buAutoNum type="circleNumDbPlain" startAt="3"/>
            </a:pPr>
            <a:r>
              <a:rPr lang="ko-KR" altLang="en-US" sz="4000" b="1" dirty="0" smtClean="0">
                <a:latin typeface="안상수2006중간" pitchFamily="18" charset="-127"/>
                <a:ea typeface="안상수2006중간" pitchFamily="18" charset="-127"/>
              </a:rPr>
              <a:t>불소 </a:t>
            </a:r>
            <a:r>
              <a:rPr lang="en-US" altLang="ko-KR" sz="4000" b="1" dirty="0" smtClean="0">
                <a:latin typeface="안상수2006중간" pitchFamily="18" charset="-127"/>
                <a:ea typeface="안상수2006중간" pitchFamily="18" charset="-127"/>
              </a:rPr>
              <a:t>( F )</a:t>
            </a:r>
          </a:p>
          <a:p>
            <a:pPr>
              <a:lnSpc>
                <a:spcPct val="80000"/>
              </a:lnSpc>
            </a:pPr>
            <a:endParaRPr lang="en-US" altLang="ko-KR" sz="2800" b="1" dirty="0" smtClean="0">
              <a:latin typeface="+mn-ea"/>
            </a:endParaRPr>
          </a:p>
          <a:p>
            <a:pPr>
              <a:lnSpc>
                <a:spcPct val="80000"/>
              </a:lnSpc>
            </a:pPr>
            <a:r>
              <a:rPr lang="ko-KR" altLang="en-US" sz="3200" b="1" dirty="0" smtClean="0">
                <a:latin typeface="안상수2006중간" pitchFamily="18" charset="-127"/>
                <a:ea typeface="안상수2006중간" pitchFamily="18" charset="-127"/>
              </a:rPr>
              <a:t>불소</a:t>
            </a:r>
            <a:r>
              <a:rPr lang="en-US" altLang="ko-KR" sz="3200" b="1" dirty="0" smtClean="0">
                <a:latin typeface="안상수2006중간" pitchFamily="18" charset="-127"/>
                <a:ea typeface="안상수2006중간" pitchFamily="18" charset="-127"/>
              </a:rPr>
              <a:t>(F)</a:t>
            </a:r>
            <a:r>
              <a:rPr lang="ko-KR" altLang="en-US" sz="3200" b="1" dirty="0" smtClean="0">
                <a:latin typeface="안상수2006중간" pitchFamily="18" charset="-127"/>
                <a:ea typeface="안상수2006중간" pitchFamily="18" charset="-127"/>
              </a:rPr>
              <a:t>는 체내 각 부위에 널리 분포되어 있으나</a:t>
            </a:r>
            <a:r>
              <a:rPr lang="en-US" altLang="ko-KR" sz="3200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sz="3200" b="1" dirty="0" smtClean="0">
                <a:latin typeface="안상수2006중간" pitchFamily="18" charset="-127"/>
                <a:ea typeface="안상수2006중간" pitchFamily="18" charset="-127"/>
              </a:rPr>
              <a:t>특히 뼈와 이빨에 많이 들어있어</a:t>
            </a:r>
            <a:r>
              <a:rPr lang="en-US" altLang="ko-KR" sz="3200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sz="3200" b="1" dirty="0" smtClean="0">
                <a:latin typeface="안상수2006중간" pitchFamily="18" charset="-127"/>
                <a:ea typeface="안상수2006중간" pitchFamily="18" charset="-127"/>
              </a:rPr>
              <a:t>이들 조직의 </a:t>
            </a:r>
            <a:r>
              <a:rPr lang="en-US" altLang="ko-KR" sz="3200" b="1" dirty="0" smtClean="0">
                <a:latin typeface="안상수2006중간" pitchFamily="18" charset="-127"/>
                <a:ea typeface="안상수2006중간" pitchFamily="18" charset="-127"/>
              </a:rPr>
              <a:t>0.02~0.05%</a:t>
            </a:r>
            <a:r>
              <a:rPr lang="ko-KR" altLang="en-US" sz="3200" b="1" dirty="0" smtClean="0">
                <a:latin typeface="안상수2006중간" pitchFamily="18" charset="-127"/>
                <a:ea typeface="안상수2006중간" pitchFamily="18" charset="-127"/>
              </a:rPr>
              <a:t>에 이르며</a:t>
            </a:r>
            <a:r>
              <a:rPr lang="en-US" altLang="ko-KR" sz="3200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sz="3200" b="1" dirty="0" err="1" smtClean="0">
                <a:latin typeface="안상수2006중간" pitchFamily="18" charset="-127"/>
                <a:ea typeface="안상수2006중간" pitchFamily="18" charset="-127"/>
              </a:rPr>
              <a:t>뼈조직에서는</a:t>
            </a:r>
            <a:r>
              <a:rPr lang="ko-KR" altLang="en-US" sz="3200" b="1" dirty="0" smtClean="0">
                <a:latin typeface="안상수2006중간" pitchFamily="18" charset="-127"/>
                <a:ea typeface="안상수2006중간" pitchFamily="18" charset="-127"/>
              </a:rPr>
              <a:t> 대부분이 무기물 형태로 함유되어있다</a:t>
            </a:r>
            <a:r>
              <a:rPr lang="en-US" altLang="ko-KR" sz="3200" b="1" dirty="0" smtClean="0">
                <a:latin typeface="안상수2006중간" pitchFamily="18" charset="-127"/>
                <a:ea typeface="안상수2006중간" pitchFamily="18" charset="-127"/>
              </a:rPr>
              <a:t>.</a:t>
            </a:r>
          </a:p>
          <a:p>
            <a:pPr>
              <a:lnSpc>
                <a:spcPct val="80000"/>
              </a:lnSpc>
            </a:pPr>
            <a:endParaRPr lang="en-US" altLang="ko-KR" sz="3200" b="1" dirty="0">
              <a:latin typeface="안상수2006중간" pitchFamily="18" charset="-127"/>
              <a:ea typeface="안상수2006중간" pitchFamily="18" charset="-127"/>
            </a:endParaRPr>
          </a:p>
          <a:p>
            <a:pPr>
              <a:lnSpc>
                <a:spcPct val="80000"/>
              </a:lnSpc>
            </a:pPr>
            <a:r>
              <a:rPr lang="ko-KR" altLang="en-US" sz="3200" b="1" dirty="0" smtClean="0">
                <a:latin typeface="안상수2006중간" pitchFamily="18" charset="-127"/>
                <a:ea typeface="안상수2006중간" pitchFamily="18" charset="-127"/>
              </a:rPr>
              <a:t>불소는 </a:t>
            </a:r>
            <a:r>
              <a:rPr lang="en-US" altLang="ko-KR" sz="3200" b="1" dirty="0" smtClean="0">
                <a:latin typeface="안상수2006중간" pitchFamily="18" charset="-127"/>
                <a:ea typeface="안상수2006중간" pitchFamily="18" charset="-127"/>
              </a:rPr>
              <a:t>1970</a:t>
            </a:r>
            <a:r>
              <a:rPr lang="ko-KR" altLang="en-US" sz="3200" b="1" dirty="0" smtClean="0">
                <a:latin typeface="안상수2006중간" pitchFamily="18" charset="-127"/>
                <a:ea typeface="안상수2006중간" pitchFamily="18" charset="-127"/>
              </a:rPr>
              <a:t>년대 중반까지 동물의 필수영양소로 인정되지 않았다</a:t>
            </a:r>
            <a:r>
              <a:rPr lang="en-US" altLang="ko-KR" sz="3200" b="1" dirty="0" smtClean="0">
                <a:latin typeface="안상수2006중간" pitchFamily="18" charset="-127"/>
                <a:ea typeface="안상수2006중간" pitchFamily="18" charset="-127"/>
              </a:rPr>
              <a:t>. </a:t>
            </a:r>
            <a:r>
              <a:rPr lang="ko-KR" altLang="en-US" sz="3200" b="1" dirty="0" smtClean="0">
                <a:latin typeface="안상수2006중간" pitchFamily="18" charset="-127"/>
                <a:ea typeface="안상수2006중간" pitchFamily="18" charset="-127"/>
              </a:rPr>
              <a:t>그 후 불소의 연구결과 쥐의 </a:t>
            </a:r>
            <a:r>
              <a:rPr lang="ko-KR" altLang="en-US" sz="3200" b="1" dirty="0" err="1" smtClean="0">
                <a:latin typeface="안상수2006중간" pitchFamily="18" charset="-127"/>
                <a:ea typeface="안상수2006중간" pitchFamily="18" charset="-127"/>
              </a:rPr>
              <a:t>체성장이</a:t>
            </a:r>
            <a:r>
              <a:rPr lang="ko-KR" altLang="en-US" sz="3200" b="1" dirty="0" smtClean="0">
                <a:latin typeface="안상수2006중간" pitchFamily="18" charset="-127"/>
                <a:ea typeface="안상수2006중간" pitchFamily="18" charset="-127"/>
              </a:rPr>
              <a:t> </a:t>
            </a:r>
            <a:r>
              <a:rPr lang="en-US" altLang="ko-KR" sz="3200" b="1" dirty="0" smtClean="0">
                <a:latin typeface="안상수2006중간" pitchFamily="18" charset="-127"/>
                <a:ea typeface="안상수2006중간" pitchFamily="18" charset="-127"/>
              </a:rPr>
              <a:t>30% </a:t>
            </a:r>
            <a:r>
              <a:rPr lang="ko-KR" altLang="en-US" sz="3200" b="1" dirty="0" smtClean="0">
                <a:latin typeface="안상수2006중간" pitchFamily="18" charset="-127"/>
                <a:ea typeface="안상수2006중간" pitchFamily="18" charset="-127"/>
              </a:rPr>
              <a:t>향상되고 번식 장애가 감소되며</a:t>
            </a:r>
            <a:r>
              <a:rPr lang="en-US" altLang="ko-KR" sz="3200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sz="3200" b="1" dirty="0" err="1" smtClean="0">
                <a:latin typeface="안상수2006중간" pitchFamily="18" charset="-127"/>
                <a:ea typeface="안상수2006중간" pitchFamily="18" charset="-127"/>
              </a:rPr>
              <a:t>임신기</a:t>
            </a:r>
            <a:r>
              <a:rPr lang="ko-KR" altLang="en-US" sz="3200" b="1" dirty="0" smtClean="0">
                <a:latin typeface="안상수2006중간" pitchFamily="18" charset="-127"/>
                <a:ea typeface="안상수2006중간" pitchFamily="18" charset="-127"/>
              </a:rPr>
              <a:t> 및 유아의 빈혈 치료 및 골격형성에서 효과가 인정되면서 영양소로 인정받게 되었다</a:t>
            </a:r>
            <a:r>
              <a:rPr lang="en-US" altLang="ko-KR" sz="3200" b="1" dirty="0" smtClean="0">
                <a:latin typeface="안상수2006중간" pitchFamily="18" charset="-127"/>
                <a:ea typeface="안상수2006중간" pitchFamily="18" charset="-127"/>
              </a:rPr>
              <a:t>.</a:t>
            </a:r>
          </a:p>
          <a:p>
            <a:pPr>
              <a:lnSpc>
                <a:spcPct val="80000"/>
              </a:lnSpc>
            </a:pPr>
            <a:r>
              <a:rPr lang="ko-KR" altLang="en-US" sz="3200" b="1" dirty="0" smtClean="0">
                <a:latin typeface="안상수2006중간" pitchFamily="18" charset="-127"/>
                <a:ea typeface="안상수2006중간" pitchFamily="18" charset="-127"/>
              </a:rPr>
              <a:t>다량의 불소이온은 생체 내에서 해당작용을 방해한다</a:t>
            </a:r>
            <a:r>
              <a:rPr lang="en-US" altLang="ko-KR" sz="3200" b="1" dirty="0" smtClean="0">
                <a:latin typeface="안상수2006중간" pitchFamily="18" charset="-127"/>
                <a:ea typeface="안상수2006중간" pitchFamily="18" charset="-127"/>
              </a:rPr>
              <a:t>. </a:t>
            </a:r>
          </a:p>
          <a:p>
            <a:pPr>
              <a:lnSpc>
                <a:spcPct val="80000"/>
              </a:lnSpc>
            </a:pPr>
            <a:r>
              <a:rPr lang="ko-KR" altLang="en-US" sz="3200" b="1" dirty="0" smtClean="0">
                <a:latin typeface="안상수2006중간" pitchFamily="18" charset="-127"/>
                <a:ea typeface="안상수2006중간" pitchFamily="18" charset="-127"/>
              </a:rPr>
              <a:t>불소의 중독은 불소 함량이 높은 물</a:t>
            </a:r>
            <a:r>
              <a:rPr lang="en-US" altLang="ko-KR" sz="3200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sz="3200" b="1" dirty="0" smtClean="0">
                <a:latin typeface="안상수2006중간" pitchFamily="18" charset="-127"/>
                <a:ea typeface="안상수2006중간" pitchFamily="18" charset="-127"/>
              </a:rPr>
              <a:t>인광석</a:t>
            </a:r>
            <a:r>
              <a:rPr lang="en-US" altLang="ko-KR" sz="3200" b="1" dirty="0" smtClean="0">
                <a:latin typeface="안상수2006중간" pitchFamily="18" charset="-127"/>
                <a:ea typeface="안상수2006중간" pitchFamily="18" charset="-127"/>
              </a:rPr>
              <a:t>, </a:t>
            </a:r>
            <a:r>
              <a:rPr lang="ko-KR" altLang="en-US" sz="3200" b="1" dirty="0" smtClean="0">
                <a:latin typeface="안상수2006중간" pitchFamily="18" charset="-127"/>
                <a:ea typeface="안상수2006중간" pitchFamily="18" charset="-127"/>
              </a:rPr>
              <a:t>사료 등을 장시간 섭취할 때 나타난다</a:t>
            </a:r>
            <a:r>
              <a:rPr lang="en-US" altLang="ko-KR" sz="3200" b="1" dirty="0" smtClean="0">
                <a:latin typeface="+mn-ea"/>
              </a:rPr>
              <a:t>. </a:t>
            </a:r>
            <a:endParaRPr lang="en-US" altLang="ko-KR" sz="3200" b="1" dirty="0">
              <a:latin typeface="+mn-ea"/>
            </a:endParaRPr>
          </a:p>
        </p:txBody>
      </p:sp>
    </p:spTree>
  </p:cSld>
  <p:clrMapOvr>
    <a:masterClrMapping/>
  </p:clrMapOvr>
  <p:transition spd="med">
    <p:newsflash/>
    <p:sndAc>
      <p:stSnd>
        <p:snd r:embed="rId2" name="camera.wav" builtIn="1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1544</Words>
  <Application>Microsoft Office PowerPoint</Application>
  <PresentationFormat>화면 슬라이드 쇼(4:3)</PresentationFormat>
  <Paragraphs>177</Paragraphs>
  <Slides>24</Slides>
  <Notes>2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24</vt:i4>
      </vt:variant>
    </vt:vector>
  </HeadingPairs>
  <TitlesOfParts>
    <vt:vector size="25" baseType="lpstr">
      <vt:lpstr>Office 테마</vt:lpstr>
      <vt:lpstr>중독 무기물에 대하여</vt:lpstr>
      <vt:lpstr>목차</vt:lpstr>
      <vt:lpstr>1.중독 무기물 이란?</vt:lpstr>
      <vt:lpstr>2.중독 무기물의 종류</vt:lpstr>
      <vt:lpstr>3. 중독 무기물의 장 , 단점    </vt:lpstr>
      <vt:lpstr>슬라이드 6</vt:lpstr>
      <vt:lpstr>셀레늄 (se)</vt:lpstr>
      <vt:lpstr>슬라이드 8</vt:lpstr>
      <vt:lpstr>슬라이드 9</vt:lpstr>
      <vt:lpstr>슬라이드 10</vt:lpstr>
      <vt:lpstr>몰리브덴</vt:lpstr>
      <vt:lpstr>슬라이드 12</vt:lpstr>
      <vt:lpstr>( 증독증상 )</vt:lpstr>
      <vt:lpstr> 비소(AS)</vt:lpstr>
      <vt:lpstr>( 중독증상 )</vt:lpstr>
      <vt:lpstr> 수은 ( HG )</vt:lpstr>
      <vt:lpstr>  증독 증상</vt:lpstr>
      <vt:lpstr>크롬(CR)</vt:lpstr>
      <vt:lpstr>카드뮴 ( cd )</vt:lpstr>
      <vt:lpstr> ( 중독증상 )</vt:lpstr>
      <vt:lpstr>슬라이드 21</vt:lpstr>
      <vt:lpstr>납 (pd)</vt:lpstr>
      <vt:lpstr> ( 중독증상 )</vt:lpstr>
      <vt:lpstr>참고문헌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중독 무기물에 대하여</dc:title>
  <dc:creator>Admin</dc:creator>
  <cp:lastModifiedBy>Admin</cp:lastModifiedBy>
  <cp:revision>20</cp:revision>
  <dcterms:created xsi:type="dcterms:W3CDTF">2009-12-01T05:12:36Z</dcterms:created>
  <dcterms:modified xsi:type="dcterms:W3CDTF">2009-12-01T08:32:52Z</dcterms:modified>
</cp:coreProperties>
</file>