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5CA57EC-897C-478D-880F-F2773E084659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193448-76CF-4391-9697-F899B5B5FFB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중독무기물에 대하여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동물자원학과</a:t>
            </a:r>
            <a:endParaRPr lang="en-US" altLang="ko-KR" dirty="0" smtClean="0"/>
          </a:p>
          <a:p>
            <a:r>
              <a:rPr lang="en-US" altLang="ko-KR" dirty="0" smtClean="0"/>
              <a:t>20737873</a:t>
            </a:r>
          </a:p>
          <a:p>
            <a:r>
              <a:rPr lang="ko-KR" altLang="en-US" dirty="0" smtClean="0"/>
              <a:t>김민</a:t>
            </a:r>
            <a:r>
              <a:rPr lang="ko-KR" altLang="en-US" dirty="0" smtClean="0"/>
              <a:t>규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CR : </a:t>
            </a:r>
            <a:r>
              <a:rPr lang="ko-KR" altLang="en-US" dirty="0" smtClean="0"/>
              <a:t>크롬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dirty="0" smtClean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크롬의 체내 분포와 </a:t>
            </a:r>
            <a:r>
              <a:rPr lang="ko-KR" altLang="en-US" dirty="0" smtClean="0"/>
              <a:t>축척</a:t>
            </a:r>
            <a:endParaRPr lang="ko-KR" altLang="en-US" dirty="0" smtClean="0"/>
          </a:p>
          <a:p>
            <a:pPr>
              <a:buNone/>
            </a:pPr>
            <a:r>
              <a:rPr lang="ko-KR" altLang="en-US" dirty="0" smtClean="0"/>
              <a:t> * 인체 </a:t>
            </a:r>
            <a:r>
              <a:rPr lang="ko-KR" altLang="en-US" dirty="0" err="1" smtClean="0"/>
              <a:t>장기중</a:t>
            </a:r>
            <a:r>
              <a:rPr lang="ko-KR" altLang="en-US" dirty="0" smtClean="0"/>
              <a:t> 폐에 가장 높은 농도 </a:t>
            </a:r>
            <a:r>
              <a:rPr lang="ko-KR" altLang="en-US" dirty="0" smtClean="0"/>
              <a:t>검출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* </a:t>
            </a:r>
            <a:r>
              <a:rPr lang="ko-KR" altLang="en-US" dirty="0" smtClean="0"/>
              <a:t>쥐에게 극소량 </a:t>
            </a:r>
            <a:r>
              <a:rPr lang="ko-KR" altLang="en-US" dirty="0" err="1" smtClean="0"/>
              <a:t>투입시</a:t>
            </a:r>
            <a:r>
              <a:rPr lang="ko-KR" altLang="en-US" dirty="0" smtClean="0"/>
              <a:t> 난소와 비장에 주로 </a:t>
            </a:r>
            <a:r>
              <a:rPr lang="ko-KR" altLang="en-US" dirty="0" smtClean="0"/>
              <a:t>축척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 * </a:t>
            </a:r>
            <a:r>
              <a:rPr lang="ko-KR" altLang="en-US" dirty="0" err="1" smtClean="0"/>
              <a:t>당내성</a:t>
            </a:r>
            <a:r>
              <a:rPr lang="ko-KR" altLang="en-US" dirty="0" smtClean="0"/>
              <a:t> 인자로 흡수될 때는 간에 주로 축척</a:t>
            </a:r>
          </a:p>
          <a:p>
            <a:pPr>
              <a:buNone/>
            </a:pPr>
            <a:r>
              <a:rPr lang="en-US" altLang="ko-KR" dirty="0" smtClean="0"/>
              <a:t>3</a:t>
            </a:r>
            <a:r>
              <a:rPr lang="en-US" altLang="ko-KR" dirty="0" smtClean="0"/>
              <a:t>. </a:t>
            </a:r>
            <a:r>
              <a:rPr lang="ko-KR" altLang="en-US" dirty="0" smtClean="0"/>
              <a:t>크롬의 </a:t>
            </a:r>
            <a:r>
              <a:rPr lang="ko-KR" altLang="en-US" dirty="0" smtClean="0"/>
              <a:t>독성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 </a:t>
            </a:r>
            <a:r>
              <a:rPr lang="ko-KR" altLang="en-US" dirty="0" err="1" smtClean="0"/>
              <a:t>ㄱ</a:t>
            </a:r>
            <a:r>
              <a:rPr lang="en-US" altLang="ko-KR" dirty="0" smtClean="0"/>
              <a:t>.</a:t>
            </a:r>
            <a:r>
              <a:rPr lang="ko-KR" altLang="en-US" dirty="0" smtClean="0"/>
              <a:t>급성 </a:t>
            </a:r>
            <a:r>
              <a:rPr lang="ko-KR" altLang="en-US" dirty="0" smtClean="0"/>
              <a:t>독성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 * </a:t>
            </a:r>
            <a:r>
              <a:rPr lang="ko-KR" altLang="en-US" dirty="0" smtClean="0"/>
              <a:t>경구적으로 </a:t>
            </a:r>
            <a:r>
              <a:rPr lang="ko-KR" altLang="en-US" dirty="0" err="1" smtClean="0"/>
              <a:t>섭취시</a:t>
            </a:r>
            <a:r>
              <a:rPr lang="ko-KR" altLang="en-US" dirty="0" smtClean="0"/>
              <a:t> 구토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복통 등의 소화관 장애와 신체 장해를 일으키며 </a:t>
            </a:r>
            <a:r>
              <a:rPr lang="ko-KR" altLang="en-US" dirty="0" err="1" smtClean="0"/>
              <a:t>뇨량의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감소 </a:t>
            </a:r>
            <a:r>
              <a:rPr lang="ko-KR" altLang="en-US" dirty="0" err="1" smtClean="0"/>
              <a:t>뇨독증으로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사망가능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 </a:t>
            </a:r>
            <a:r>
              <a:rPr lang="ko-KR" altLang="en-US" dirty="0" err="1" smtClean="0"/>
              <a:t>ㄴ</a:t>
            </a:r>
            <a:r>
              <a:rPr lang="en-US" altLang="ko-KR" dirty="0" smtClean="0"/>
              <a:t>.</a:t>
            </a:r>
            <a:r>
              <a:rPr lang="ko-KR" altLang="en-US" dirty="0" smtClean="0"/>
              <a:t>만성독성</a:t>
            </a:r>
            <a:br>
              <a:rPr lang="ko-KR" altLang="en-US" dirty="0" smtClean="0"/>
            </a:br>
            <a:r>
              <a:rPr lang="ko-KR" altLang="en-US" dirty="0" smtClean="0"/>
              <a:t> * 산화력이 강한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가 크롬 화합물이 피부 또는 점막에 직접 접촉할 때 궤양 발생 </a:t>
            </a:r>
            <a:r>
              <a:rPr lang="ko-KR" altLang="en-US" dirty="0" smtClean="0"/>
              <a:t>피부염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천공성궤양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비중격천공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 * 폐암 </a:t>
            </a:r>
            <a:r>
              <a:rPr lang="ko-KR" altLang="en-US" dirty="0" err="1" smtClean="0"/>
              <a:t>발생율이</a:t>
            </a:r>
            <a:r>
              <a:rPr lang="ko-KR" altLang="en-US" dirty="0" smtClean="0"/>
              <a:t> 높다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AS : </a:t>
            </a:r>
            <a:r>
              <a:rPr lang="ko-KR" altLang="en-US" dirty="0" smtClean="0"/>
              <a:t>비소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o-KR" altLang="en-US" dirty="0" smtClean="0"/>
              <a:t>비소는 아주 흔한 물질로서 지각을 구성하는 원소들 중 </a:t>
            </a:r>
            <a:r>
              <a:rPr lang="en-US" altLang="ko-KR" dirty="0" smtClean="0"/>
              <a:t>20</a:t>
            </a:r>
            <a:r>
              <a:rPr lang="ko-KR" altLang="en-US" dirty="0" smtClean="0"/>
              <a:t>번째로 많은 </a:t>
            </a:r>
            <a:r>
              <a:rPr lang="ko-KR" altLang="en-US" dirty="0" smtClean="0"/>
              <a:t>양이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존재하는 </a:t>
            </a:r>
            <a:r>
              <a:rPr lang="ko-KR" altLang="en-US" dirty="0" smtClean="0"/>
              <a:t>성분이며 화성암이나 침전암과 같이 황</a:t>
            </a:r>
            <a:r>
              <a:rPr lang="en-US" altLang="ko-KR" dirty="0" smtClean="0"/>
              <a:t>(S)</a:t>
            </a:r>
            <a:r>
              <a:rPr lang="ko-KR" altLang="en-US" dirty="0" smtClean="0"/>
              <a:t>을 많이 포함하는 </a:t>
            </a:r>
            <a:r>
              <a:rPr lang="ko-KR" altLang="en-US" dirty="0" smtClean="0"/>
              <a:t>광물에서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발견된다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비소</a:t>
            </a:r>
            <a:r>
              <a:rPr lang="en-US" altLang="ko-KR" dirty="0" smtClean="0"/>
              <a:t>(As)</a:t>
            </a:r>
            <a:r>
              <a:rPr lang="ko-KR" altLang="en-US" dirty="0" smtClean="0"/>
              <a:t>는 주로 공장에서 금속을 제련하는 과정이나 </a:t>
            </a:r>
            <a:r>
              <a:rPr lang="ko-KR" altLang="en-US" dirty="0" smtClean="0"/>
              <a:t>석유연료를 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우는 </a:t>
            </a:r>
            <a:r>
              <a:rPr lang="ko-KR" altLang="en-US" dirty="0" smtClean="0"/>
              <a:t>과정에서 우리 주위의 환경 속으로 방출된다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가장 </a:t>
            </a:r>
            <a:r>
              <a:rPr lang="ko-KR" altLang="en-US" dirty="0" smtClean="0"/>
              <a:t>흔한 형태는 </a:t>
            </a:r>
            <a:r>
              <a:rPr lang="ko-KR" altLang="en-US" dirty="0" smtClean="0"/>
              <a:t>무기화합물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의 </a:t>
            </a:r>
            <a:r>
              <a:rPr lang="ko-KR" altLang="en-US" dirty="0" smtClean="0"/>
              <a:t>형태이지만 미생물에 의한 분해 </a:t>
            </a:r>
            <a:r>
              <a:rPr lang="ko-KR" altLang="en-US" dirty="0" smtClean="0"/>
              <a:t>과정에서 유기비소화합물이 </a:t>
            </a:r>
            <a:r>
              <a:rPr lang="ko-KR" altLang="en-US" dirty="0" smtClean="0"/>
              <a:t>생성될 수 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바닷</a:t>
            </a:r>
            <a:r>
              <a:rPr lang="ko-KR" altLang="en-US" dirty="0" smtClean="0"/>
              <a:t> 가재와 </a:t>
            </a:r>
            <a:r>
              <a:rPr lang="ko-KR" altLang="en-US" dirty="0" smtClean="0"/>
              <a:t>같은 바다동물은 많은 </a:t>
            </a:r>
            <a:r>
              <a:rPr lang="ko-KR" altLang="en-US" dirty="0" smtClean="0"/>
              <a:t>양의 비소를 </a:t>
            </a:r>
            <a:r>
              <a:rPr lang="ko-KR" altLang="en-US" dirty="0" smtClean="0"/>
              <a:t>포함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주로 </a:t>
            </a:r>
            <a:r>
              <a:rPr lang="ko-KR" altLang="en-US" dirty="0" err="1" smtClean="0"/>
              <a:t>아세노베인이라는</a:t>
            </a:r>
            <a:r>
              <a:rPr lang="ko-KR" altLang="en-US" dirty="0" smtClean="0"/>
              <a:t> </a:t>
            </a:r>
            <a:r>
              <a:rPr lang="ko-KR" altLang="en-US" dirty="0" smtClean="0"/>
              <a:t>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기비소화합물의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형태로 존재한다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사람이 </a:t>
            </a:r>
            <a:r>
              <a:rPr lang="ko-KR" altLang="en-US" dirty="0" smtClean="0"/>
              <a:t>섭취한 경우 아무런 변화를 일으키지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않으며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그대로 </a:t>
            </a:r>
            <a:r>
              <a:rPr lang="ko-KR" altLang="en-US" dirty="0" err="1" smtClean="0"/>
              <a:t>몸밖으로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배설되므로 </a:t>
            </a:r>
            <a:r>
              <a:rPr lang="ko-KR" altLang="en-US" dirty="0" smtClean="0"/>
              <a:t>독성이 없다고 볼 수 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* </a:t>
            </a:r>
            <a:r>
              <a:rPr lang="en-US" altLang="ko-KR" dirty="0" smtClean="0"/>
              <a:t>As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독성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급성 독성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소화관장애</a:t>
            </a:r>
            <a:r>
              <a:rPr lang="en-US" altLang="ko-KR" dirty="0" smtClean="0"/>
              <a:t>(</a:t>
            </a:r>
            <a:r>
              <a:rPr lang="ko-KR" altLang="en-US" dirty="0" smtClean="0"/>
              <a:t>구토</a:t>
            </a:r>
            <a:r>
              <a:rPr lang="en-US" altLang="ko-KR" dirty="0" smtClean="0"/>
              <a:t>,</a:t>
            </a:r>
            <a:r>
              <a:rPr lang="ko-KR" altLang="en-US" dirty="0" smtClean="0"/>
              <a:t>설사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신장해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뇨량감소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무뇨증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만성 중독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피부암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폐암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간암</a:t>
            </a:r>
            <a:endParaRPr lang="ko-KR" altLang="en-US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HG : </a:t>
            </a:r>
            <a:r>
              <a:rPr lang="ko-KR" altLang="en-US" dirty="0" smtClean="0"/>
              <a:t>수은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ko-KR" altLang="en-US" dirty="0" smtClean="0"/>
              <a:t>일본에서 발생한 </a:t>
            </a:r>
            <a:r>
              <a:rPr lang="ko-KR" altLang="en-US" dirty="0" err="1" smtClean="0"/>
              <a:t>미나마타</a:t>
            </a:r>
            <a:r>
              <a:rPr lang="ko-KR" altLang="en-US" dirty="0" smtClean="0"/>
              <a:t> 사건은 수은의 환경오염 가능성과 생태계에서의 형태적 </a:t>
            </a:r>
            <a:r>
              <a:rPr lang="ko-KR" altLang="en-US" dirty="0" smtClean="0"/>
              <a:t>전환을 인식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케</a:t>
            </a:r>
            <a:r>
              <a:rPr lang="ko-KR" altLang="en-US" dirty="0" smtClean="0"/>
              <a:t> </a:t>
            </a:r>
            <a:r>
              <a:rPr lang="ko-KR" altLang="en-US" dirty="0" smtClean="0"/>
              <a:t>하는 계기를 마련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미나마타만</a:t>
            </a:r>
            <a:r>
              <a:rPr lang="ko-KR" altLang="en-US" dirty="0" smtClean="0"/>
              <a:t> 상류 화학공장에서 </a:t>
            </a:r>
            <a:r>
              <a:rPr lang="ko-KR" altLang="en-US" dirty="0" err="1" smtClean="0"/>
              <a:t>염화</a:t>
            </a:r>
            <a:r>
              <a:rPr lang="ko-KR" altLang="en-US" dirty="0" smtClean="0"/>
              <a:t> 제</a:t>
            </a:r>
            <a:r>
              <a:rPr lang="en-US" altLang="ko-KR" dirty="0" smtClean="0"/>
              <a:t>2</a:t>
            </a:r>
            <a:r>
              <a:rPr lang="ko-KR" altLang="en-US" dirty="0" smtClean="0"/>
              <a:t>수은이 </a:t>
            </a:r>
            <a:r>
              <a:rPr lang="ko-KR" altLang="en-US" dirty="0" smtClean="0"/>
              <a:t>폐수 </a:t>
            </a:r>
            <a:r>
              <a:rPr lang="ko-KR" altLang="en-US" dirty="0" smtClean="0"/>
              <a:t>중에 방출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혐기적</a:t>
            </a:r>
            <a:r>
              <a:rPr lang="ko-KR" altLang="en-US" dirty="0" smtClean="0"/>
              <a:t> 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건하에서</a:t>
            </a:r>
            <a:r>
              <a:rPr lang="ko-KR" altLang="en-US" dirty="0" smtClean="0"/>
              <a:t> </a:t>
            </a:r>
            <a:r>
              <a:rPr lang="ko-KR" altLang="en-US" dirty="0" smtClean="0"/>
              <a:t>유기수은인 </a:t>
            </a:r>
            <a:r>
              <a:rPr lang="ko-KR" altLang="en-US" dirty="0" err="1" smtClean="0"/>
              <a:t>메틸수은으로</a:t>
            </a:r>
            <a:r>
              <a:rPr lang="ko-KR" altLang="en-US" dirty="0" smtClean="0"/>
              <a:t> 전환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메틸수은은</a:t>
            </a:r>
            <a:r>
              <a:rPr lang="ko-KR" altLang="en-US" dirty="0" smtClean="0"/>
              <a:t> </a:t>
            </a:r>
            <a:r>
              <a:rPr lang="ko-KR" altLang="en-US" dirty="0" smtClean="0"/>
              <a:t>무기수은 </a:t>
            </a:r>
            <a:r>
              <a:rPr lang="ko-KR" altLang="en-US" dirty="0" smtClean="0"/>
              <a:t>보다 생체막을  더 쉽게 </a:t>
            </a:r>
            <a:r>
              <a:rPr lang="ko-KR" altLang="en-US" dirty="0" err="1" smtClean="0"/>
              <a:t>투과하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여 </a:t>
            </a:r>
            <a:r>
              <a:rPr lang="ko-KR" altLang="en-US" dirty="0" smtClean="0"/>
              <a:t>어패류에 축적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이들 어패류를 섭취한 </a:t>
            </a:r>
            <a:r>
              <a:rPr lang="ko-KR" altLang="en-US" dirty="0" smtClean="0"/>
              <a:t>사람에서는 </a:t>
            </a:r>
            <a:r>
              <a:rPr lang="ko-KR" altLang="en-US" dirty="0" err="1" smtClean="0"/>
              <a:t>메틸</a:t>
            </a:r>
            <a:r>
              <a:rPr lang="ko-KR" altLang="en-US" dirty="0" smtClean="0"/>
              <a:t> 수은이 장막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세포막을 투과하여 </a:t>
            </a:r>
            <a:r>
              <a:rPr lang="ko-KR" altLang="en-US" dirty="0" smtClean="0"/>
              <a:t>표적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장기인 </a:t>
            </a:r>
            <a:r>
              <a:rPr lang="ko-KR" altLang="en-US" dirty="0" smtClean="0"/>
              <a:t>뇌에 도달하고 </a:t>
            </a:r>
            <a:r>
              <a:rPr lang="ko-KR" altLang="en-US" dirty="0" smtClean="0"/>
              <a:t>여기서 </a:t>
            </a:r>
            <a:r>
              <a:rPr lang="ko-KR" altLang="en-US" dirty="0" err="1" smtClean="0"/>
              <a:t>메틸</a:t>
            </a:r>
            <a:r>
              <a:rPr lang="ko-KR" altLang="en-US" dirty="0" smtClean="0"/>
              <a:t> </a:t>
            </a:r>
            <a:r>
              <a:rPr lang="ko-KR" altLang="en-US" dirty="0" smtClean="0"/>
              <a:t>수은 </a:t>
            </a:r>
            <a:r>
              <a:rPr lang="ko-KR" altLang="en-US" dirty="0" err="1" smtClean="0"/>
              <a:t>탈메틸화</a:t>
            </a:r>
            <a:r>
              <a:rPr lang="ko-KR" altLang="en-US" dirty="0" smtClean="0"/>
              <a:t> 되어  효소의 </a:t>
            </a:r>
            <a:r>
              <a:rPr lang="en-US" altLang="ko-KR" dirty="0" smtClean="0"/>
              <a:t>SH</a:t>
            </a:r>
            <a:r>
              <a:rPr lang="ko-KR" altLang="en-US" dirty="0" smtClean="0"/>
              <a:t>기와 결합함으로써 독성을 </a:t>
            </a:r>
            <a:r>
              <a:rPr lang="ko-KR" altLang="en-US" dirty="0" smtClean="0"/>
              <a:t>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타내게 </a:t>
            </a:r>
            <a:r>
              <a:rPr lang="ko-KR" altLang="en-US" dirty="0" smtClean="0"/>
              <a:t>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체내에서는 </a:t>
            </a:r>
            <a:r>
              <a:rPr lang="ko-KR" altLang="en-US" dirty="0" smtClean="0"/>
              <a:t>무기수은과 유기수은의 상호변환이 일어나나 많은 양은 아닌 </a:t>
            </a:r>
            <a:r>
              <a:rPr lang="ko-KR" altLang="en-US" dirty="0" smtClean="0"/>
              <a:t>것으로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생각 </a:t>
            </a:r>
            <a:r>
              <a:rPr lang="ko-KR" altLang="en-US" dirty="0" smtClean="0"/>
              <a:t>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유기수은은 무기수은에 비하여 장관에서의 흡수가 훨씬 좋아 독성이 </a:t>
            </a:r>
            <a:r>
              <a:rPr lang="ko-KR" altLang="en-US" dirty="0" smtClean="0"/>
              <a:t>더욱 </a:t>
            </a:r>
            <a:r>
              <a:rPr lang="ko-KR" altLang="en-US" dirty="0" smtClean="0"/>
              <a:t>강하다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또한 </a:t>
            </a:r>
            <a:r>
              <a:rPr lang="ko-KR" altLang="en-US" dirty="0" smtClean="0"/>
              <a:t>수은의 독성문제와 관련하여 중요한 것은 수산물의 오염이라 할 </a:t>
            </a:r>
            <a:r>
              <a:rPr lang="ko-KR" altLang="en-US" dirty="0" smtClean="0"/>
              <a:t>수 있는데 </a:t>
            </a:r>
            <a:r>
              <a:rPr lang="ko-KR" altLang="en-US" dirty="0" smtClean="0"/>
              <a:t>지역에 따라 </a:t>
            </a:r>
            <a:r>
              <a:rPr lang="ko-KR" altLang="en-US" dirty="0" smtClean="0"/>
              <a:t>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리고 </a:t>
            </a:r>
            <a:r>
              <a:rPr lang="ko-KR" altLang="en-US" dirty="0" smtClean="0"/>
              <a:t>어종에 따라서 수은 함량에는 큰 차이가 있다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 </a:t>
            </a:r>
            <a:r>
              <a:rPr lang="ko-KR" altLang="en-US" dirty="0" smtClean="0"/>
              <a:t>급성중독과 만성중독의 증상은 유사하며 </a:t>
            </a:r>
            <a:r>
              <a:rPr lang="ko-KR" altLang="en-US" dirty="0" smtClean="0"/>
              <a:t>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지각이상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운동실조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언어장애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청력 장애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구심성</a:t>
            </a:r>
            <a:r>
              <a:rPr lang="ko-KR" altLang="en-US" dirty="0" smtClean="0"/>
              <a:t> 시야흡착 등의 중추신경 증상을 나타낸다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수은중독은 </a:t>
            </a:r>
            <a:r>
              <a:rPr lang="en-US" altLang="ko-KR" dirty="0" smtClean="0"/>
              <a:t>1953</a:t>
            </a:r>
            <a:r>
              <a:rPr lang="ko-KR" altLang="en-US" dirty="0" smtClean="0"/>
              <a:t>년 일본의 </a:t>
            </a:r>
            <a:r>
              <a:rPr lang="ko-KR" altLang="en-US" dirty="0" err="1" smtClean="0"/>
              <a:t>미나마타의</a:t>
            </a:r>
            <a:r>
              <a:rPr lang="ko-KR" altLang="en-US" dirty="0" smtClean="0"/>
              <a:t> </a:t>
            </a:r>
            <a:r>
              <a:rPr lang="en-US" altLang="ko-KR" dirty="0" smtClean="0"/>
              <a:t>PVC</a:t>
            </a:r>
            <a:r>
              <a:rPr lang="ko-KR" altLang="en-US" dirty="0" smtClean="0"/>
              <a:t>회사에서 촉매로서 사용하는 무기수은 </a:t>
            </a:r>
            <a:r>
              <a:rPr lang="ko-KR" altLang="en-US" dirty="0" smtClean="0"/>
              <a:t>화합물을 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천에 </a:t>
            </a:r>
            <a:r>
              <a:rPr lang="ko-KR" altLang="en-US" dirty="0" smtClean="0"/>
              <a:t>방류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무기수은 화합물이 앙금 상태로 강바닥에 가라앉은 뒤 </a:t>
            </a:r>
            <a:r>
              <a:rPr lang="ko-KR" altLang="en-US" dirty="0" smtClean="0"/>
              <a:t>혐기성 </a:t>
            </a:r>
            <a:r>
              <a:rPr lang="ko-KR" altLang="en-US" dirty="0" smtClean="0"/>
              <a:t>미생물에 의해 </a:t>
            </a:r>
            <a:r>
              <a:rPr lang="ko-KR" altLang="en-US" dirty="0" smtClean="0"/>
              <a:t>유기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수은 </a:t>
            </a:r>
            <a:r>
              <a:rPr lang="ko-KR" altLang="en-US" dirty="0" smtClean="0"/>
              <a:t>화합물로 바뀐 다음 생물의 먹이 사슬 속으로 </a:t>
            </a:r>
            <a:r>
              <a:rPr lang="ko-KR" altLang="en-US" dirty="0" smtClean="0"/>
              <a:t>침투하게 된 </a:t>
            </a:r>
            <a:r>
              <a:rPr lang="ko-KR" altLang="en-US" dirty="0" smtClean="0"/>
              <a:t>것이다</a:t>
            </a:r>
            <a:r>
              <a:rPr lang="en-US" altLang="ko-KR" dirty="0" smtClean="0"/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HG : </a:t>
            </a:r>
            <a:r>
              <a:rPr lang="ko-KR" altLang="en-US" dirty="0" smtClean="0"/>
              <a:t>수은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/>
              <a:t>흡수와 배설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/>
              <a:t> </a:t>
            </a:r>
            <a:r>
              <a:rPr lang="ko-KR" altLang="en-US" dirty="0" err="1" smtClean="0"/>
              <a:t>ㄱ</a:t>
            </a:r>
            <a:r>
              <a:rPr lang="en-US" altLang="ko-KR" dirty="0" smtClean="0"/>
              <a:t>.</a:t>
            </a:r>
            <a:r>
              <a:rPr lang="ko-KR" altLang="en-US" dirty="0" smtClean="0"/>
              <a:t>금속수은</a:t>
            </a:r>
            <a:br>
              <a:rPr lang="ko-KR" altLang="en-US" dirty="0" smtClean="0"/>
            </a:br>
            <a:r>
              <a:rPr lang="ko-KR" altLang="en-US" dirty="0" smtClean="0"/>
              <a:t> * 휘발성이 높은 금속수은이 기도로 들어갔을 때에만 높은 흡수율</a:t>
            </a:r>
            <a:br>
              <a:rPr lang="ko-KR" altLang="en-US" dirty="0" smtClean="0"/>
            </a:br>
            <a:r>
              <a:rPr lang="ko-KR" altLang="en-US" dirty="0" smtClean="0"/>
              <a:t> * 흡수된 금속수은은 조직 내에서 산화되어 </a:t>
            </a:r>
            <a:r>
              <a:rPr lang="ko-KR" altLang="en-US" dirty="0" err="1" smtClean="0"/>
              <a:t>이온형</a:t>
            </a:r>
            <a:r>
              <a:rPr lang="ko-KR" altLang="en-US" dirty="0" smtClean="0"/>
              <a:t> 수은이 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> * </a:t>
            </a:r>
            <a:r>
              <a:rPr lang="ko-KR" altLang="en-US" dirty="0" smtClean="0"/>
              <a:t>주로 배설 경로는 </a:t>
            </a:r>
            <a:r>
              <a:rPr lang="ko-KR" altLang="en-US" dirty="0" err="1" smtClean="0"/>
              <a:t>뇨와</a:t>
            </a:r>
            <a:r>
              <a:rPr lang="ko-KR" altLang="en-US" dirty="0" smtClean="0"/>
              <a:t> 대변</a:t>
            </a:r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err="1" smtClean="0"/>
              <a:t>ㄴ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무기이온형</a:t>
            </a:r>
            <a:r>
              <a:rPr lang="ko-KR" altLang="en-US" dirty="0" smtClean="0"/>
              <a:t> 수은</a:t>
            </a:r>
            <a:br>
              <a:rPr lang="ko-KR" altLang="en-US" dirty="0" smtClean="0"/>
            </a:br>
            <a:r>
              <a:rPr lang="ko-KR" altLang="en-US" dirty="0" smtClean="0"/>
              <a:t> * 기도 경유 </a:t>
            </a:r>
            <a:r>
              <a:rPr lang="ko-KR" altLang="en-US" dirty="0" err="1" smtClean="0"/>
              <a:t>섭취시</a:t>
            </a:r>
            <a:r>
              <a:rPr lang="ko-KR" altLang="en-US" dirty="0" smtClean="0"/>
              <a:t> 금속 수은보다 흡수율이 낮다</a:t>
            </a:r>
            <a:br>
              <a:rPr lang="ko-KR" altLang="en-US" dirty="0" smtClean="0"/>
            </a:br>
            <a:r>
              <a:rPr lang="ko-KR" altLang="en-US" dirty="0" smtClean="0"/>
              <a:t> * 대개 </a:t>
            </a:r>
            <a:r>
              <a:rPr lang="ko-KR" altLang="en-US" dirty="0" err="1" smtClean="0"/>
              <a:t>뇨와</a:t>
            </a:r>
            <a:r>
              <a:rPr lang="ko-KR" altLang="en-US" dirty="0" smtClean="0"/>
              <a:t> 대변을 통해 배설</a:t>
            </a:r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/>
              <a:t>체내 분포와 </a:t>
            </a:r>
            <a:r>
              <a:rPr lang="ko-KR" altLang="en-US" dirty="0" smtClean="0"/>
              <a:t>축적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ㄱ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금속수은과 </a:t>
            </a:r>
            <a:r>
              <a:rPr lang="ko-KR" altLang="en-US" dirty="0" err="1" smtClean="0"/>
              <a:t>무기이온형</a:t>
            </a:r>
            <a:r>
              <a:rPr lang="ko-KR" altLang="en-US" dirty="0" smtClean="0"/>
              <a:t> 수은</a:t>
            </a:r>
            <a:br>
              <a:rPr lang="ko-KR" altLang="en-US" dirty="0" smtClean="0"/>
            </a:br>
            <a:r>
              <a:rPr lang="ko-KR" altLang="en-US" dirty="0" smtClean="0"/>
              <a:t> * 뇌 </a:t>
            </a:r>
            <a:r>
              <a:rPr lang="ko-KR" altLang="en-US" dirty="0" err="1" smtClean="0"/>
              <a:t>축적량이</a:t>
            </a:r>
            <a:r>
              <a:rPr lang="ko-KR" altLang="en-US" dirty="0" smtClean="0"/>
              <a:t> 많고 금속수은이 </a:t>
            </a:r>
            <a:r>
              <a:rPr lang="ko-KR" altLang="en-US" dirty="0" err="1" smtClean="0"/>
              <a:t>이온형</a:t>
            </a:r>
            <a:r>
              <a:rPr lang="ko-KR" altLang="en-US" dirty="0" smtClean="0"/>
              <a:t> 수은보다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배 높은 </a:t>
            </a:r>
            <a:r>
              <a:rPr lang="ko-KR" altLang="en-US" dirty="0" smtClean="0"/>
              <a:t>농도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ㄴ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유기수은</a:t>
            </a:r>
            <a:br>
              <a:rPr lang="ko-KR" altLang="en-US" dirty="0" smtClean="0"/>
            </a:br>
            <a:r>
              <a:rPr lang="ko-KR" altLang="en-US" dirty="0" smtClean="0"/>
              <a:t> * 간과 신장에 축적되어 </a:t>
            </a:r>
            <a:r>
              <a:rPr lang="ko-KR" altLang="en-US" dirty="0" err="1" smtClean="0"/>
              <a:t>뇌혈액관문을</a:t>
            </a:r>
            <a:r>
              <a:rPr lang="ko-KR" altLang="en-US" dirty="0" smtClean="0"/>
              <a:t> 쉽게 통과하여 시간의 경과에 따라 뇌중의</a:t>
            </a:r>
            <a:br>
              <a:rPr lang="ko-KR" altLang="en-US" dirty="0" smtClean="0"/>
            </a:br>
            <a:r>
              <a:rPr lang="ko-KR" altLang="en-US" dirty="0" smtClean="0"/>
              <a:t>   수은농도가 증가</a:t>
            </a:r>
            <a:br>
              <a:rPr lang="ko-KR" altLang="en-US" dirty="0" smtClean="0"/>
            </a:br>
            <a:r>
              <a:rPr lang="ko-KR" altLang="en-US" dirty="0" smtClean="0"/>
              <a:t> * 태반투과성이 강하여 태아에 </a:t>
            </a:r>
            <a:r>
              <a:rPr lang="ko-KR" altLang="en-US" dirty="0" err="1" smtClean="0"/>
              <a:t>미나마타병</a:t>
            </a:r>
            <a:r>
              <a:rPr lang="ko-KR" altLang="en-US" dirty="0" smtClean="0"/>
              <a:t> 유발</a:t>
            </a:r>
          </a:p>
          <a:p>
            <a:pPr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/>
              <a:t>독성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err="1" smtClean="0"/>
              <a:t>ㄱ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금속수은 </a:t>
            </a:r>
            <a:br>
              <a:rPr lang="ko-KR" altLang="en-US" dirty="0" smtClean="0"/>
            </a:br>
            <a:r>
              <a:rPr lang="ko-KR" altLang="en-US" dirty="0" smtClean="0"/>
              <a:t> * 급성독성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폐렴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신장 기능 장해</a:t>
            </a:r>
            <a:br>
              <a:rPr lang="ko-KR" altLang="en-US" dirty="0" smtClean="0"/>
            </a:br>
            <a:r>
              <a:rPr lang="ko-KR" altLang="en-US" dirty="0" smtClean="0"/>
              <a:t> * 만성폭로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식욕부진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손의 떨림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신장 기능부전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구내염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ㄴ</a:t>
            </a:r>
            <a:r>
              <a:rPr lang="en-US" altLang="ko-KR" dirty="0" smtClean="0"/>
              <a:t>.</a:t>
            </a:r>
            <a:r>
              <a:rPr lang="ko-KR" altLang="en-US" dirty="0" err="1" smtClean="0"/>
              <a:t>무기이온형</a:t>
            </a:r>
            <a:r>
              <a:rPr lang="ko-KR" altLang="en-US" dirty="0" smtClean="0"/>
              <a:t> 수은</a:t>
            </a:r>
            <a:br>
              <a:rPr lang="ko-KR" altLang="en-US" dirty="0" smtClean="0"/>
            </a:br>
            <a:r>
              <a:rPr lang="ko-KR" altLang="en-US" dirty="0" smtClean="0"/>
              <a:t> * 급성독성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소화관 장해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전신경련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뇨독증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r>
              <a:rPr lang="ko-KR" altLang="en-US" dirty="0" smtClean="0"/>
              <a:t> * 만성중독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신장 기능 장해</a:t>
            </a:r>
            <a:r>
              <a:rPr lang="en-US" altLang="ko-KR" dirty="0" smtClean="0"/>
              <a:t>(</a:t>
            </a:r>
            <a:r>
              <a:rPr lang="ko-KR" altLang="en-US" dirty="0" smtClean="0"/>
              <a:t>기도 경유시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err="1" smtClean="0"/>
              <a:t>ㄷ</a:t>
            </a:r>
            <a:r>
              <a:rPr lang="en-US" altLang="ko-KR" dirty="0" smtClean="0"/>
              <a:t>. </a:t>
            </a:r>
            <a:r>
              <a:rPr lang="ko-KR" altLang="en-US" dirty="0" smtClean="0"/>
              <a:t>유기수은</a:t>
            </a:r>
            <a:br>
              <a:rPr lang="ko-KR" altLang="en-US" dirty="0" smtClean="0"/>
            </a:br>
            <a:r>
              <a:rPr lang="ko-KR" altLang="en-US" dirty="0" smtClean="0"/>
              <a:t> * 입술주변이나 사지말단의 지각이상으로 시각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운동실근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구음장해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청력장해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구심성시야</a:t>
            </a:r>
            <a:br>
              <a:rPr lang="ko-KR" altLang="en-US" dirty="0" smtClean="0"/>
            </a:br>
            <a:r>
              <a:rPr lang="ko-KR" altLang="en-US" dirty="0" smtClean="0"/>
              <a:t>   협착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정신장해등</a:t>
            </a:r>
            <a:r>
              <a:rPr lang="ko-KR" altLang="en-US" dirty="0" smtClean="0"/>
              <a:t> 신경계 장해</a:t>
            </a:r>
            <a:br>
              <a:rPr lang="ko-KR" altLang="en-US" dirty="0" smtClean="0"/>
            </a:br>
            <a:r>
              <a:rPr lang="ko-KR" altLang="en-US" dirty="0" smtClean="0"/>
              <a:t> * 유기수은의 치료법은 </a:t>
            </a:r>
            <a:r>
              <a:rPr lang="en-US" altLang="ko-KR" dirty="0" smtClean="0"/>
              <a:t>SH</a:t>
            </a:r>
            <a:r>
              <a:rPr lang="ko-KR" altLang="en-US" dirty="0" smtClean="0"/>
              <a:t>기가 있는 불용성 수지를 경구투여</a:t>
            </a:r>
            <a:r>
              <a:rPr lang="en-US" altLang="ko-KR" dirty="0" smtClean="0"/>
              <a:t>-&gt; </a:t>
            </a:r>
            <a:r>
              <a:rPr lang="ko-KR" altLang="en-US" dirty="0" smtClean="0"/>
              <a:t>재흡수 </a:t>
            </a:r>
            <a:r>
              <a:rPr lang="ko-KR" altLang="en-US" dirty="0" smtClean="0"/>
              <a:t>방해</a:t>
            </a:r>
            <a:endParaRPr lang="ko-KR" alt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CD : </a:t>
            </a:r>
            <a:r>
              <a:rPr lang="ko-KR" altLang="en-US" dirty="0" smtClean="0"/>
              <a:t>카드뮴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ko-KR" altLang="en-US" dirty="0" smtClean="0"/>
              <a:t>식품에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이 오염이 되는 주된 원인은 공업용수가 농작물의 관개에 사용되는 </a:t>
            </a:r>
            <a:r>
              <a:rPr lang="ko-KR" altLang="en-US" dirty="0" smtClean="0"/>
              <a:t>장소로 흘러 들어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가 </a:t>
            </a:r>
            <a:r>
              <a:rPr lang="ko-KR" altLang="en-US" dirty="0" smtClean="0"/>
              <a:t>그곳에서 생육된 식량자원을 오염시키기 때문이다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또는 용기나 </a:t>
            </a:r>
            <a:r>
              <a:rPr lang="ko-KR" altLang="en-US" dirty="0" smtClean="0"/>
              <a:t>식기에 도금된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성분이 </a:t>
            </a:r>
            <a:r>
              <a:rPr lang="ko-KR" altLang="en-US" dirty="0" smtClean="0"/>
              <a:t>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출되어</a:t>
            </a:r>
            <a:r>
              <a:rPr lang="ko-KR" altLang="en-US" dirty="0" smtClean="0"/>
              <a:t> </a:t>
            </a:r>
            <a:r>
              <a:rPr lang="ko-KR" altLang="en-US" dirty="0" smtClean="0"/>
              <a:t>식품을 오염시켜 중독되기도 하며 </a:t>
            </a:r>
            <a:r>
              <a:rPr lang="ko-KR" altLang="en-US" dirty="0" err="1" smtClean="0"/>
              <a:t>담배잎에</a:t>
            </a:r>
            <a:r>
              <a:rPr lang="ko-KR" altLang="en-US" dirty="0" smtClean="0"/>
              <a:t> 함유되었던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이 흡연을 통하여 기도로 </a:t>
            </a:r>
            <a:r>
              <a:rPr lang="ko-KR" altLang="en-US" dirty="0" smtClean="0"/>
              <a:t>흡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수되기도</a:t>
            </a:r>
            <a:r>
              <a:rPr lang="ko-KR" altLang="en-US" dirty="0" smtClean="0"/>
              <a:t> </a:t>
            </a:r>
            <a:r>
              <a:rPr lang="ko-KR" altLang="en-US" dirty="0" smtClean="0"/>
              <a:t>하며 흡연자는 비흡연자보다 </a:t>
            </a:r>
            <a:r>
              <a:rPr lang="en-US" altLang="ko-KR" dirty="0" smtClean="0"/>
              <a:t>2</a:t>
            </a:r>
            <a:r>
              <a:rPr lang="ko-KR" altLang="en-US" dirty="0" smtClean="0"/>
              <a:t>배정도 체내 </a:t>
            </a:r>
            <a:r>
              <a:rPr lang="ko-KR" altLang="en-US" dirty="0" smtClean="0"/>
              <a:t>함유량이 </a:t>
            </a:r>
            <a:r>
              <a:rPr lang="ko-KR" altLang="en-US" dirty="0" smtClean="0"/>
              <a:t>높다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 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는 주로 벼와 같은 </a:t>
            </a:r>
            <a:r>
              <a:rPr lang="ko-KR" altLang="en-US" dirty="0" smtClean="0"/>
              <a:t>식물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에 </a:t>
            </a:r>
            <a:r>
              <a:rPr lang="ko-KR" altLang="en-US" dirty="0" smtClean="0"/>
              <a:t>잘 흡수되므로 곡물류에 </a:t>
            </a:r>
            <a:r>
              <a:rPr lang="en-US" altLang="ko-KR" dirty="0" smtClean="0"/>
              <a:t>0.01~0.15ppm </a:t>
            </a:r>
            <a:r>
              <a:rPr lang="ko-KR" altLang="en-US" dirty="0" smtClean="0"/>
              <a:t>정도 검출된다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동물성 </a:t>
            </a:r>
            <a:r>
              <a:rPr lang="ko-KR" altLang="en-US" dirty="0" smtClean="0"/>
              <a:t>식품에서는 간장이나 신장에 많고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조개*가리비*굴과 같은 어패류의 내장에 </a:t>
            </a:r>
            <a:r>
              <a:rPr lang="ko-KR" altLang="en-US" dirty="0" smtClean="0"/>
              <a:t>특히 </a:t>
            </a:r>
            <a:r>
              <a:rPr lang="ko-KR" altLang="en-US" dirty="0" smtClean="0"/>
              <a:t>많아 </a:t>
            </a:r>
            <a:r>
              <a:rPr lang="en-US" altLang="ko-KR" dirty="0" smtClean="0"/>
              <a:t>0.1~1.0ppm</a:t>
            </a:r>
            <a:r>
              <a:rPr lang="ko-KR" altLang="en-US" dirty="0" smtClean="0"/>
              <a:t>까지 함유되며 </a:t>
            </a:r>
            <a:r>
              <a:rPr lang="ko-KR" altLang="en-US" dirty="0" smtClean="0"/>
              <a:t>소라고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동의 </a:t>
            </a:r>
            <a:r>
              <a:rPr lang="ko-KR" altLang="en-US" dirty="0" smtClean="0"/>
              <a:t>간에는 </a:t>
            </a:r>
            <a:r>
              <a:rPr lang="en-US" altLang="ko-KR" dirty="0" smtClean="0"/>
              <a:t>200ppm</a:t>
            </a:r>
            <a:r>
              <a:rPr lang="ko-KR" altLang="en-US" dirty="0" smtClean="0"/>
              <a:t>까지 검출된다</a:t>
            </a:r>
            <a:r>
              <a:rPr lang="en-US" altLang="ko-KR" dirty="0" smtClean="0"/>
              <a:t>.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의 소화관 흡수율은 </a:t>
            </a:r>
            <a:r>
              <a:rPr lang="en-US" altLang="ko-KR" dirty="0" smtClean="0"/>
              <a:t>1~5% </a:t>
            </a:r>
            <a:r>
              <a:rPr lang="ko-KR" altLang="en-US" dirty="0" smtClean="0"/>
              <a:t>정도로 낮고 </a:t>
            </a:r>
            <a:r>
              <a:rPr lang="en-US" altLang="ko-KR" dirty="0" smtClean="0"/>
              <a:t>Ca </a:t>
            </a:r>
            <a:r>
              <a:rPr lang="ko-KR" altLang="en-US" dirty="0" smtClean="0"/>
              <a:t>함량이 </a:t>
            </a:r>
            <a:r>
              <a:rPr lang="ko-KR" altLang="en-US" dirty="0" smtClean="0"/>
              <a:t>낮을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수록 </a:t>
            </a:r>
            <a:r>
              <a:rPr lang="ko-KR" altLang="en-US" dirty="0" smtClean="0"/>
              <a:t>흡수가 촉진되며 </a:t>
            </a:r>
            <a:r>
              <a:rPr lang="en-US" altLang="ko-KR" dirty="0" smtClean="0"/>
              <a:t>Zn</a:t>
            </a:r>
            <a:r>
              <a:rPr lang="ko-KR" altLang="en-US" dirty="0" smtClean="0"/>
              <a:t>에 의해서도 </a:t>
            </a:r>
            <a:r>
              <a:rPr lang="ko-KR" altLang="en-US" dirty="0" smtClean="0"/>
              <a:t>길항작용으로 흡수가 방해된다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그러므로 영양학적으로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Ca</a:t>
            </a:r>
            <a:r>
              <a:rPr lang="ko-KR" altLang="en-US" dirty="0" smtClean="0"/>
              <a:t>결핍상태가 </a:t>
            </a:r>
            <a:r>
              <a:rPr lang="ko-KR" altLang="en-US" dirty="0" smtClean="0"/>
              <a:t>되거나 </a:t>
            </a:r>
            <a:r>
              <a:rPr lang="ko-KR" altLang="en-US" dirty="0" smtClean="0"/>
              <a:t>임신*수유 또는 노령 등 </a:t>
            </a:r>
            <a:r>
              <a:rPr lang="en-US" altLang="ko-KR" dirty="0" smtClean="0"/>
              <a:t>Ca</a:t>
            </a:r>
            <a:r>
              <a:rPr lang="ko-KR" altLang="en-US" dirty="0" smtClean="0"/>
              <a:t>의 수요가 높아지는 상태에서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이 섭취되면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그 중독 증상은 </a:t>
            </a:r>
            <a:r>
              <a:rPr lang="ko-KR" altLang="en-US" dirty="0" smtClean="0"/>
              <a:t>더욱 악화된다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 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의 표적 장기는 신장으로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신장세뇨관에서의 </a:t>
            </a:r>
            <a:r>
              <a:rPr lang="ko-KR" altLang="en-US" dirty="0" err="1" smtClean="0"/>
              <a:t>저분자</a:t>
            </a:r>
            <a:r>
              <a:rPr lang="ko-KR" altLang="en-US" dirty="0" smtClean="0"/>
              <a:t> 단백질의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재흡수를 방해하여 단백뇨를 </a:t>
            </a:r>
            <a:r>
              <a:rPr lang="ko-KR" altLang="en-US" dirty="0" smtClean="0"/>
              <a:t>일으키므로 중독의 초기 증상의 판단에 이용된다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조직에서는 </a:t>
            </a:r>
            <a:r>
              <a:rPr lang="en-US" altLang="ko-KR" dirty="0" smtClean="0"/>
              <a:t>Ca</a:t>
            </a:r>
          </a:p>
          <a:p>
            <a:pPr>
              <a:buNone/>
            </a:pPr>
            <a:r>
              <a:rPr lang="ko-KR" altLang="en-US" dirty="0" smtClean="0"/>
              <a:t>와 </a:t>
            </a:r>
            <a:r>
              <a:rPr lang="en-US" altLang="ko-KR" dirty="0" smtClean="0"/>
              <a:t>P </a:t>
            </a:r>
            <a:r>
              <a:rPr lang="ko-KR" altLang="en-US" dirty="0" smtClean="0"/>
              <a:t>대사의 </a:t>
            </a:r>
            <a:r>
              <a:rPr lang="ko-KR" altLang="en-US" dirty="0" smtClean="0"/>
              <a:t>불균형을 초래하여 골다공증을 일으키고 주로 대변으로 배설된다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 </a:t>
            </a:r>
            <a:r>
              <a:rPr lang="ko-KR" altLang="en-US" dirty="0" smtClean="0"/>
              <a:t>급성중독이 </a:t>
            </a:r>
            <a:r>
              <a:rPr lang="ko-KR" altLang="en-US" dirty="0" smtClean="0"/>
              <a:t>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한 </a:t>
            </a:r>
            <a:r>
              <a:rPr lang="ko-KR" altLang="en-US" dirty="0" smtClean="0"/>
              <a:t>금속이므로 그 증상은 메스꺼움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복통 등이고 만성 </a:t>
            </a:r>
            <a:r>
              <a:rPr lang="ko-KR" altLang="en-US" dirty="0" smtClean="0"/>
              <a:t>중독 </a:t>
            </a:r>
            <a:r>
              <a:rPr lang="ko-KR" altLang="en-US" dirty="0" smtClean="0"/>
              <a:t>시는 신장 기능장애를 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으켜</a:t>
            </a:r>
            <a:r>
              <a:rPr lang="ko-KR" altLang="en-US" dirty="0" smtClean="0"/>
              <a:t> </a:t>
            </a:r>
            <a:r>
              <a:rPr lang="ko-KR" altLang="en-US" dirty="0" smtClean="0"/>
              <a:t>당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아미노산 및 </a:t>
            </a:r>
            <a:r>
              <a:rPr lang="ko-KR" altLang="en-US" dirty="0" err="1" smtClean="0"/>
              <a:t>저분자</a:t>
            </a:r>
            <a:r>
              <a:rPr lang="ko-KR" altLang="en-US" dirty="0" smtClean="0"/>
              <a:t> 단백질의 </a:t>
            </a:r>
            <a:r>
              <a:rPr lang="ko-KR" altLang="en-US" dirty="0" err="1" smtClean="0"/>
              <a:t>뇨를</a:t>
            </a:r>
            <a:r>
              <a:rPr lang="ko-KR" altLang="en-US" dirty="0" smtClean="0"/>
              <a:t> 통한 </a:t>
            </a:r>
            <a:r>
              <a:rPr lang="ko-KR" altLang="en-US" dirty="0" smtClean="0"/>
              <a:t>배설이 현저히 </a:t>
            </a:r>
            <a:r>
              <a:rPr lang="ko-KR" altLang="en-US" dirty="0" smtClean="0"/>
              <a:t>증가한다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 근위 세뇨관에 </a:t>
            </a:r>
            <a:r>
              <a:rPr lang="ko-KR" altLang="en-US" dirty="0" smtClean="0"/>
              <a:t>병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변이 </a:t>
            </a:r>
            <a:r>
              <a:rPr lang="ko-KR" altLang="en-US" dirty="0" smtClean="0"/>
              <a:t>생겨 그 기능이 장애를 받아 </a:t>
            </a:r>
            <a:r>
              <a:rPr lang="en-US" altLang="ko-KR" dirty="0" smtClean="0"/>
              <a:t>Ca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P</a:t>
            </a:r>
            <a:r>
              <a:rPr lang="ko-KR" altLang="en-US" dirty="0" smtClean="0"/>
              <a:t>의 </a:t>
            </a:r>
            <a:r>
              <a:rPr lang="ko-KR" altLang="en-US" dirty="0" smtClean="0"/>
              <a:t>손실로 </a:t>
            </a:r>
            <a:r>
              <a:rPr lang="ko-KR" altLang="en-US" dirty="0" smtClean="0"/>
              <a:t>인한 골연화증을 일으킨다</a:t>
            </a:r>
            <a:r>
              <a:rPr lang="en-US" altLang="ko-KR" dirty="0" smtClean="0"/>
              <a:t>. </a:t>
            </a:r>
            <a:r>
              <a:rPr lang="en-US" altLang="ko-KR" dirty="0" smtClean="0"/>
              <a:t> </a:t>
            </a:r>
            <a:r>
              <a:rPr lang="ko-KR" altLang="en-US" dirty="0" smtClean="0"/>
              <a:t>타일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페인트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라스틱의</a:t>
            </a:r>
            <a:r>
              <a:rPr lang="ko-KR" altLang="en-US" dirty="0" smtClean="0"/>
              <a:t> </a:t>
            </a:r>
            <a:r>
              <a:rPr lang="ko-KR" altLang="en-US" dirty="0" smtClean="0"/>
              <a:t>안료로 많이 사용되는 카드뮴 화합물은 음식물과 물을 </a:t>
            </a:r>
            <a:r>
              <a:rPr lang="ko-KR" altLang="en-US" dirty="0" smtClean="0"/>
              <a:t>통하여 </a:t>
            </a:r>
            <a:r>
              <a:rPr lang="ko-KR" altLang="en-US" dirty="0" smtClean="0"/>
              <a:t>서서히 </a:t>
            </a:r>
            <a:r>
              <a:rPr lang="ko-KR" altLang="en-US" dirty="0" err="1" smtClean="0"/>
              <a:t>섭취디는데</a:t>
            </a:r>
            <a:r>
              <a:rPr lang="ko-KR" altLang="en-US" dirty="0" smtClean="0"/>
              <a:t> </a:t>
            </a:r>
            <a:r>
              <a:rPr lang="ko-KR" altLang="en-US" dirty="0" smtClean="0"/>
              <a:t>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통 </a:t>
            </a:r>
            <a:r>
              <a:rPr lang="en-US" altLang="ko-KR" dirty="0" smtClean="0"/>
              <a:t>98%</a:t>
            </a:r>
            <a:r>
              <a:rPr lang="ko-KR" altLang="en-US" dirty="0" smtClean="0"/>
              <a:t>의 섭취된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48</a:t>
            </a:r>
            <a:r>
              <a:rPr lang="ko-KR" altLang="en-US" dirty="0" smtClean="0"/>
              <a:t>시간 내에 배설된다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인체에 </a:t>
            </a:r>
            <a:r>
              <a:rPr lang="ko-KR" altLang="en-US" dirty="0" smtClean="0"/>
              <a:t>섭취 된 </a:t>
            </a:r>
            <a:r>
              <a:rPr lang="en-US" altLang="ko-KR" dirty="0" err="1" smtClean="0"/>
              <a:t>Cd</a:t>
            </a:r>
            <a:r>
              <a:rPr lang="ko-KR" altLang="en-US" dirty="0" smtClean="0"/>
              <a:t>중 아주 소량이 체내에 남게 </a:t>
            </a:r>
            <a:r>
              <a:rPr lang="ko-KR" altLang="en-US" dirty="0" smtClean="0"/>
              <a:t>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어 </a:t>
            </a:r>
            <a:r>
              <a:rPr lang="ko-KR" altLang="en-US" dirty="0" smtClean="0"/>
              <a:t>점점 그 양이 증가하게 된다</a:t>
            </a:r>
            <a:r>
              <a:rPr lang="en-US" altLang="ko-KR" dirty="0" smtClean="0"/>
              <a:t>.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출</a:t>
            </a:r>
            <a:r>
              <a:rPr lang="ko-KR" altLang="en-US" dirty="0" smtClean="0"/>
              <a:t>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부산킴스탈모센터</a:t>
            </a:r>
            <a:r>
              <a:rPr lang="en-US" altLang="ko-KR" dirty="0" smtClean="0"/>
              <a:t> http://</a:t>
            </a:r>
            <a:r>
              <a:rPr lang="en-US" altLang="ko-KR" dirty="0" smtClean="0"/>
              <a:t>blog.naver.com/mithiss</a:t>
            </a:r>
          </a:p>
          <a:p>
            <a:r>
              <a:rPr lang="ko-KR" altLang="en-US" dirty="0" err="1" smtClean="0"/>
              <a:t>네이버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http://www.naver.com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Cu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Se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F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Mo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Cr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As</a:t>
            </a:r>
          </a:p>
          <a:p>
            <a:pPr marL="624078" indent="-514350">
              <a:buAutoNum type="arabicPeriod"/>
            </a:pPr>
            <a:r>
              <a:rPr lang="en-US" altLang="ko-KR" dirty="0" smtClean="0"/>
              <a:t>Hg</a:t>
            </a:r>
          </a:p>
          <a:p>
            <a:pPr marL="624078" indent="-514350">
              <a:buAutoNum type="arabicPeriod"/>
            </a:pPr>
            <a:r>
              <a:rPr lang="en-US" altLang="ko-KR" dirty="0" err="1" smtClean="0"/>
              <a:t>Cd</a:t>
            </a:r>
            <a:endParaRPr lang="en-US" altLang="ko-KR" dirty="0" smtClean="0"/>
          </a:p>
          <a:p>
            <a:pPr marL="624078" indent="-514350">
              <a:buAutoNum type="arabicPeriod"/>
            </a:pP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ko-KR" altLang="en-US" dirty="0" smtClean="0"/>
              <a:t>탄소 </a:t>
            </a:r>
            <a:r>
              <a:rPr lang="ko-KR" altLang="en-US" dirty="0" smtClean="0"/>
              <a:t>이외의 원소만으로 </a:t>
            </a:r>
            <a:r>
              <a:rPr lang="ko-KR" altLang="en-US" dirty="0" smtClean="0"/>
              <a:t>이루어지는 화합물 및 </a:t>
            </a:r>
            <a:r>
              <a:rPr lang="ko-KR" altLang="en-US" dirty="0" smtClean="0"/>
              <a:t>탄소를 함유하는 화합물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중에서도 </a:t>
            </a:r>
            <a:r>
              <a:rPr lang="ko-KR" altLang="en-US" dirty="0" smtClean="0"/>
              <a:t>비교적 간단한 것을 총칭한다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탄소화합물 </a:t>
            </a:r>
            <a:r>
              <a:rPr lang="ko-KR" altLang="en-US" dirty="0" smtClean="0"/>
              <a:t>중에서 비교적 </a:t>
            </a:r>
            <a:r>
              <a:rPr lang="ko-KR" altLang="en-US" dirty="0" smtClean="0"/>
              <a:t>간단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한 것으로는 산화물</a:t>
            </a:r>
            <a:r>
              <a:rPr lang="en-US" altLang="ko-KR" dirty="0" smtClean="0"/>
              <a:t>(</a:t>
            </a:r>
            <a:r>
              <a:rPr lang="ko-KR" altLang="en-US" dirty="0" smtClean="0"/>
              <a:t>일산화탄소 </a:t>
            </a:r>
            <a:r>
              <a:rPr lang="en-US" altLang="ko-KR" dirty="0" smtClean="0"/>
              <a:t>CO, </a:t>
            </a:r>
            <a:r>
              <a:rPr lang="ko-KR" altLang="en-US" dirty="0" smtClean="0"/>
              <a:t>이산화탄소 </a:t>
            </a:r>
            <a:r>
              <a:rPr lang="en-US" altLang="ko-KR" dirty="0" smtClean="0"/>
              <a:t>CO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 등</a:t>
            </a:r>
            <a:r>
              <a:rPr lang="en-US" altLang="ko-KR" dirty="0" smtClean="0"/>
              <a:t>)·</a:t>
            </a:r>
            <a:r>
              <a:rPr lang="ko-KR" altLang="en-US" dirty="0" err="1" smtClean="0"/>
              <a:t>사이안화물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err="1" smtClean="0"/>
              <a:t>사이안화칼륨</a:t>
            </a:r>
            <a:r>
              <a:rPr lang="ko-KR" altLang="en-US" dirty="0" smtClean="0"/>
              <a:t> </a:t>
            </a:r>
            <a:r>
              <a:rPr lang="en-US" altLang="ko-KR" dirty="0" smtClean="0"/>
              <a:t>KCN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</a:t>
            </a:r>
            <a:r>
              <a:rPr lang="en-US" altLang="ko-KR" dirty="0" smtClean="0"/>
              <a:t> </a:t>
            </a:r>
            <a:r>
              <a:rPr lang="en-US" altLang="ko-KR" dirty="0" smtClean="0"/>
              <a:t>·</a:t>
            </a:r>
            <a:r>
              <a:rPr lang="ko-KR" altLang="en-US" dirty="0" smtClean="0"/>
              <a:t>탄산염</a:t>
            </a:r>
            <a:r>
              <a:rPr lang="en-US" altLang="ko-KR" dirty="0" smtClean="0"/>
              <a:t>(</a:t>
            </a:r>
            <a:r>
              <a:rPr lang="ko-KR" altLang="en-US" dirty="0" smtClean="0"/>
              <a:t>탄산나트륨 </a:t>
            </a:r>
            <a:r>
              <a:rPr lang="en-US" altLang="ko-KR" dirty="0" smtClean="0"/>
              <a:t>Na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CO</a:t>
            </a:r>
            <a:r>
              <a:rPr lang="en-US" altLang="ko-KR" baseline="-25000" dirty="0" smtClean="0"/>
              <a:t>3</a:t>
            </a:r>
            <a:r>
              <a:rPr lang="en-US" altLang="ko-KR" dirty="0" smtClean="0"/>
              <a:t>·10H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등이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이에 </a:t>
            </a:r>
            <a:r>
              <a:rPr lang="ko-KR" altLang="en-US" dirty="0" smtClean="0"/>
              <a:t>해당한다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밖에 옥살산염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옥살산나트륨</a:t>
            </a:r>
            <a:r>
              <a:rPr lang="ko-KR" altLang="en-US" dirty="0" smtClean="0"/>
              <a:t> </a:t>
            </a:r>
            <a:r>
              <a:rPr lang="en-US" altLang="ko-KR" dirty="0" smtClean="0"/>
              <a:t>Na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C</a:t>
            </a:r>
            <a:r>
              <a:rPr lang="en-US" altLang="ko-KR" baseline="-25000" dirty="0" smtClean="0"/>
              <a:t>2</a:t>
            </a:r>
            <a:r>
              <a:rPr lang="en-US" altLang="ko-KR" dirty="0" smtClean="0"/>
              <a:t>O</a:t>
            </a:r>
            <a:r>
              <a:rPr lang="en-US" altLang="ko-KR" baseline="-25000" dirty="0" smtClean="0"/>
              <a:t>4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)· </a:t>
            </a:r>
            <a:r>
              <a:rPr lang="ko-KR" altLang="en-US" dirty="0" smtClean="0"/>
              <a:t>아세트산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염</a:t>
            </a:r>
            <a:r>
              <a:rPr lang="en-US" altLang="ko-KR" dirty="0" smtClean="0"/>
              <a:t>(</a:t>
            </a:r>
            <a:r>
              <a:rPr lang="ko-KR" altLang="en-US" dirty="0" smtClean="0"/>
              <a:t>아세트산나트륨 </a:t>
            </a:r>
            <a:r>
              <a:rPr lang="en-US" altLang="ko-KR" dirty="0" smtClean="0"/>
              <a:t>CH</a:t>
            </a:r>
            <a:r>
              <a:rPr lang="en-US" altLang="ko-KR" baseline="-25000" dirty="0" smtClean="0"/>
              <a:t>3</a:t>
            </a:r>
            <a:r>
              <a:rPr lang="en-US" altLang="ko-KR" dirty="0" smtClean="0"/>
              <a:t>COONa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 </a:t>
            </a:r>
            <a:r>
              <a:rPr lang="ko-KR" altLang="en-US" dirty="0" smtClean="0"/>
              <a:t>등과 같이 </a:t>
            </a:r>
            <a:r>
              <a:rPr lang="ko-KR" altLang="en-US" dirty="0" smtClean="0"/>
              <a:t>무기화합물</a:t>
            </a:r>
            <a:r>
              <a:rPr lang="en-US" altLang="ko-KR" dirty="0" smtClean="0"/>
              <a:t> · </a:t>
            </a:r>
            <a:r>
              <a:rPr lang="ko-KR" altLang="en-US" dirty="0" smtClean="0"/>
              <a:t>유기화합물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의 어느 쪽으로도 분류되는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구별하기 어려운 것도 있고 또 </a:t>
            </a:r>
            <a:r>
              <a:rPr lang="ko-KR" altLang="en-US" dirty="0" err="1" smtClean="0"/>
              <a:t>사염화탄소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CCl</a:t>
            </a:r>
            <a:r>
              <a:rPr lang="en-US" altLang="ko-KR" baseline="-25000" dirty="0" smtClean="0"/>
              <a:t>4</a:t>
            </a:r>
            <a:r>
              <a:rPr lang="ko-KR" altLang="en-US" dirty="0" smtClean="0"/>
              <a:t>나 </a:t>
            </a:r>
            <a:r>
              <a:rPr lang="ko-KR" altLang="en-US" dirty="0" smtClean="0"/>
              <a:t>이황화탄소 </a:t>
            </a:r>
            <a:r>
              <a:rPr lang="en-US" altLang="ko-KR" dirty="0" smtClean="0"/>
              <a:t>CS</a:t>
            </a:r>
            <a:r>
              <a:rPr lang="en-US" altLang="ko-KR" baseline="-25000" dirty="0" smtClean="0"/>
              <a:t>2</a:t>
            </a:r>
            <a:r>
              <a:rPr lang="ko-KR" altLang="en-US" dirty="0" smtClean="0"/>
              <a:t>와 같이 간단한 탄소화합물이지만 유기화합물로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분류되는 </a:t>
            </a:r>
            <a:r>
              <a:rPr lang="ko-KR" altLang="en-US" dirty="0" smtClean="0"/>
              <a:t>것도 있어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구별이 반드시 엄밀한 것은 아니다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무기화합물의 분자나 원자단은 작은 것이 많으나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규산</a:t>
            </a:r>
            <a:r>
              <a:rPr lang="en-US" altLang="ko-KR" dirty="0" smtClean="0"/>
              <a:t> ·</a:t>
            </a:r>
            <a:r>
              <a:rPr lang="ko-KR" altLang="en-US" dirty="0" smtClean="0"/>
              <a:t>인산을 주로 </a:t>
            </a:r>
            <a:r>
              <a:rPr lang="ko-KR" altLang="en-US" dirty="0" smtClean="0"/>
              <a:t>하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는 </a:t>
            </a:r>
            <a:r>
              <a:rPr lang="ko-KR" altLang="en-US" dirty="0" err="1" smtClean="0"/>
              <a:t>다중산에서는</a:t>
            </a:r>
            <a:r>
              <a:rPr lang="ko-KR" altLang="en-US" dirty="0" smtClean="0"/>
              <a:t> 거대한 고분자를 형성하는 것을 무기물이라 한다</a:t>
            </a:r>
            <a:r>
              <a:rPr lang="en-US" altLang="ko-KR" dirty="0" smtClean="0"/>
              <a:t>.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중독무기물이란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필요이상으로 체내에 함유되는 경우 대사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작용이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나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생명 유지에 악영향을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미치는 무기물이며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,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u="sng" dirty="0" smtClean="0">
                <a:latin typeface="HY중고딕" pitchFamily="18" charset="-127"/>
                <a:ea typeface="HY중고딕" pitchFamily="18" charset="-127"/>
              </a:rPr>
              <a:t>Cu</a:t>
            </a:r>
            <a:r>
              <a:rPr lang="en-US" altLang="ko-KR" u="sng" dirty="0" smtClean="0">
                <a:latin typeface="HY중고딕" pitchFamily="18" charset="-127"/>
                <a:ea typeface="HY중고딕" pitchFamily="18" charset="-127"/>
              </a:rPr>
              <a:t>, Se, F, Mo, Cr, As, Hg, </a:t>
            </a:r>
            <a:r>
              <a:rPr lang="en-US" altLang="ko-KR" u="sng" dirty="0" err="1" smtClean="0">
                <a:latin typeface="HY중고딕" pitchFamily="18" charset="-127"/>
                <a:ea typeface="HY중고딕" pitchFamily="18" charset="-127"/>
              </a:rPr>
              <a:t>Cd</a:t>
            </a:r>
            <a:r>
              <a:rPr lang="en-US" altLang="ko-KR" u="sng" dirty="0" smtClean="0"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등이 있다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.</a:t>
            </a:r>
            <a:r>
              <a:rPr lang="en-US" altLang="ko-KR" dirty="0" smtClean="0"/>
              <a:t> </a:t>
            </a:r>
            <a:endParaRPr lang="en-US" altLang="ko-KR" dirty="0" smtClean="0"/>
          </a:p>
          <a:p>
            <a:pPr>
              <a:lnSpc>
                <a:spcPct val="80000"/>
              </a:lnSpc>
              <a:buFontTx/>
              <a:buNone/>
            </a:pPr>
            <a:endParaRPr lang="en-US" altLang="ko-KR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dirty="0" smtClean="0"/>
              <a:t>위의 기호에 대해 알아보자</a:t>
            </a:r>
            <a:r>
              <a:rPr lang="en-US" altLang="ko-KR" dirty="0" smtClean="0"/>
              <a:t>.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CU : </a:t>
            </a:r>
            <a:r>
              <a:rPr lang="ko-KR" altLang="en-US" dirty="0" smtClean="0"/>
              <a:t>구리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o-KR" altLang="en-US" sz="2000" dirty="0" smtClean="0"/>
              <a:t>구리는 식품의 세포기능에 중요한 효소를 만드는 데 필수적이며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산성모래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양토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및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자갈이 </a:t>
            </a:r>
            <a:r>
              <a:rPr lang="ko-KR" altLang="en-US" sz="2000" dirty="0" smtClean="0"/>
              <a:t>많은 곳에는 부족하다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구리 독성은 구리성분을 </a:t>
            </a:r>
            <a:r>
              <a:rPr lang="ko-KR" altLang="en-US" sz="2000" dirty="0" smtClean="0"/>
              <a:t>포함하는 </a:t>
            </a:r>
            <a:r>
              <a:rPr lang="ko-KR" altLang="en-US" sz="2000" dirty="0" err="1" smtClean="0"/>
              <a:t>보르도액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같은 </a:t>
            </a:r>
            <a:r>
              <a:rPr lang="ko-KR" altLang="en-US" sz="2000" dirty="0" err="1" smtClean="0"/>
              <a:t>스프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err="1" smtClean="0"/>
              <a:t>레이를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사용함으로써 발생할 수도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체내에 </a:t>
            </a:r>
            <a:r>
              <a:rPr lang="en-US" altLang="ko-KR" sz="2000" dirty="0" smtClean="0"/>
              <a:t>75~100mg </a:t>
            </a:r>
            <a:r>
              <a:rPr lang="ko-KR" altLang="en-US" sz="2000" dirty="0" smtClean="0"/>
              <a:t>포함되어 </a:t>
            </a:r>
            <a:r>
              <a:rPr lang="ko-KR" altLang="en-US" sz="2000" dirty="0" smtClean="0"/>
              <a:t>있는 미량 </a:t>
            </a:r>
            <a:r>
              <a:rPr lang="ko-KR" altLang="en-US" sz="2000" dirty="0" smtClean="0"/>
              <a:t>무기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질인 </a:t>
            </a:r>
            <a:r>
              <a:rPr lang="ko-KR" altLang="en-US" sz="2000" dirty="0" smtClean="0"/>
              <a:t>구리는 장에서 </a:t>
            </a:r>
            <a:r>
              <a:rPr lang="ko-KR" altLang="en-US" sz="2000" dirty="0" err="1" smtClean="0"/>
              <a:t>흡수될때</a:t>
            </a:r>
            <a:r>
              <a:rPr lang="ko-KR" altLang="en-US" sz="2000" dirty="0" smtClean="0"/>
              <a:t> </a:t>
            </a:r>
            <a:r>
              <a:rPr lang="ko-KR" altLang="en-US" sz="2000" dirty="0" smtClean="0"/>
              <a:t>아연과 경쟁하므로 식이 아연의 섭취량이 증가되면 </a:t>
            </a:r>
            <a:r>
              <a:rPr lang="ko-KR" altLang="en-US" sz="2000" dirty="0" smtClean="0"/>
              <a:t>구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리 </a:t>
            </a:r>
            <a:r>
              <a:rPr lang="ko-KR" altLang="en-US" sz="2000" dirty="0" smtClean="0"/>
              <a:t>결핍을 </a:t>
            </a:r>
            <a:r>
              <a:rPr lang="ko-KR" altLang="en-US" sz="2000" dirty="0" smtClean="0"/>
              <a:t>초래 할 </a:t>
            </a:r>
            <a:r>
              <a:rPr lang="ko-KR" altLang="en-US" sz="2000" dirty="0" smtClean="0"/>
              <a:t>수도 있다</a:t>
            </a:r>
            <a:r>
              <a:rPr lang="en-US" altLang="ko-KR" sz="2000" dirty="0" smtClean="0"/>
              <a:t>. </a:t>
            </a:r>
            <a:r>
              <a:rPr lang="en-US" altLang="ko-KR" sz="2000" dirty="0" smtClean="0"/>
              <a:t> </a:t>
            </a:r>
            <a:r>
              <a:rPr lang="ko-KR" altLang="en-US" sz="2000" dirty="0" smtClean="0"/>
              <a:t>구리는 많은 효소와 단백질의 보조요소이므로 신경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뼈</a:t>
            </a:r>
            <a:r>
              <a:rPr lang="en-US" altLang="ko-KR" sz="2000" dirty="0" smtClean="0"/>
              <a:t>,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혈액 </a:t>
            </a:r>
            <a:r>
              <a:rPr lang="ko-KR" altLang="en-US" sz="2000" dirty="0" smtClean="0"/>
              <a:t>및 </a:t>
            </a:r>
            <a:r>
              <a:rPr lang="ko-KR" altLang="en-US" sz="2000" dirty="0" smtClean="0"/>
              <a:t>결합 조직의 </a:t>
            </a:r>
            <a:r>
              <a:rPr lang="ko-KR" altLang="en-US" sz="2000" dirty="0" smtClean="0"/>
              <a:t>정상적인 발달에 </a:t>
            </a:r>
            <a:r>
              <a:rPr lang="ko-KR" altLang="en-US" sz="2000" dirty="0" err="1" smtClean="0"/>
              <a:t>중요한다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윌슨씨병은</a:t>
            </a:r>
            <a:r>
              <a:rPr lang="ko-KR" altLang="en-US" sz="2000" dirty="0" smtClean="0"/>
              <a:t> 인체의 구리를 제거할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수 있는 </a:t>
            </a:r>
            <a:r>
              <a:rPr lang="ko-KR" altLang="en-US" sz="2000" dirty="0" smtClean="0"/>
              <a:t>능력을 </a:t>
            </a:r>
            <a:r>
              <a:rPr lang="ko-KR" altLang="en-US" sz="2000" dirty="0" err="1" smtClean="0"/>
              <a:t>손상당했다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이 병에 걸린 사람들의 간</a:t>
            </a:r>
            <a:r>
              <a:rPr lang="en-US" altLang="ko-KR" sz="2000" dirty="0" smtClean="0"/>
              <a:t>, </a:t>
            </a:r>
            <a:r>
              <a:rPr lang="ko-KR" altLang="en-US" sz="2000" dirty="0" err="1" smtClean="0"/>
              <a:t>콩판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뇌 </a:t>
            </a:r>
            <a:r>
              <a:rPr lang="ko-KR" altLang="en-US" sz="2000" dirty="0" smtClean="0"/>
              <a:t>등에는 비정상적으로 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높은 </a:t>
            </a:r>
            <a:r>
              <a:rPr lang="ko-KR" altLang="en-US" sz="2000" dirty="0" smtClean="0"/>
              <a:t>농도의 구리가 존재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정신적 질환 또는 사망을 </a:t>
            </a:r>
            <a:r>
              <a:rPr lang="ko-KR" altLang="en-US" sz="2000" dirty="0" smtClean="0"/>
              <a:t>야기한다</a:t>
            </a:r>
            <a:r>
              <a:rPr lang="en-US" altLang="ko-KR" sz="2000" dirty="0" smtClean="0"/>
              <a:t>. </a:t>
            </a:r>
            <a:r>
              <a:rPr lang="ko-KR" altLang="en-US" sz="2000" dirty="0" err="1" smtClean="0"/>
              <a:t>윌슨씨</a:t>
            </a:r>
            <a:r>
              <a:rPr lang="ko-KR" altLang="en-US" sz="2000" dirty="0" smtClean="0"/>
              <a:t> 병은 </a:t>
            </a:r>
            <a:r>
              <a:rPr lang="ko-KR" altLang="en-US" sz="2000" dirty="0" smtClean="0"/>
              <a:t>구리이온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과 </a:t>
            </a:r>
            <a:r>
              <a:rPr lang="ko-KR" altLang="en-US" sz="2000" dirty="0" smtClean="0"/>
              <a:t>결합하는 </a:t>
            </a:r>
            <a:r>
              <a:rPr lang="ko-KR" altLang="en-US" sz="2000" dirty="0" err="1" smtClean="0"/>
              <a:t>화학제를</a:t>
            </a:r>
            <a:r>
              <a:rPr lang="ko-KR" altLang="en-US" sz="2000" dirty="0" smtClean="0"/>
              <a:t> 통하여 치료할 수 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조개류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건조된 콩류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코코아 등의 </a:t>
            </a:r>
            <a:r>
              <a:rPr lang="ko-KR" altLang="en-US" sz="2000" dirty="0" smtClean="0"/>
              <a:t>식품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에 </a:t>
            </a:r>
            <a:r>
              <a:rPr lang="ko-KR" altLang="en-US" sz="2000" dirty="0" smtClean="0"/>
              <a:t>많이 </a:t>
            </a:r>
            <a:r>
              <a:rPr lang="ko-KR" altLang="en-US" sz="2000" dirty="0" smtClean="0"/>
              <a:t>함유가 되어있다</a:t>
            </a:r>
            <a:r>
              <a:rPr lang="en-US" altLang="ko-KR" sz="2000" dirty="0" smtClean="0"/>
              <a:t>.</a:t>
            </a:r>
            <a:endParaRPr lang="en-US" altLang="ko-KR" sz="2000" dirty="0" smtClean="0"/>
          </a:p>
          <a:p>
            <a:pPr>
              <a:buNone/>
            </a:pPr>
            <a:endParaRPr lang="en-US" altLang="ko-KR" dirty="0" smtClean="0">
              <a:latin typeface="+mj-ea"/>
              <a:ea typeface="+mj-ea"/>
            </a:endParaRPr>
          </a:p>
          <a:p>
            <a:pPr>
              <a:buFontTx/>
              <a:buNone/>
            </a:pPr>
            <a:r>
              <a:rPr lang="ko-KR" altLang="en-US" dirty="0" smtClean="0">
                <a:latin typeface="+mj-ea"/>
                <a:ea typeface="+mj-ea"/>
              </a:rPr>
              <a:t>인체에 미치는 영향 </a:t>
            </a:r>
          </a:p>
          <a:p>
            <a:pPr>
              <a:buFontTx/>
              <a:buNone/>
            </a:pPr>
            <a:r>
              <a:rPr lang="ko-KR" altLang="en-US" sz="2000" dirty="0" smtClean="0">
                <a:latin typeface="+mj-ea"/>
                <a:ea typeface="+mj-ea"/>
              </a:rPr>
              <a:t>침을 </a:t>
            </a:r>
            <a:r>
              <a:rPr lang="ko-KR" altLang="en-US" sz="2000" dirty="0" smtClean="0">
                <a:latin typeface="+mj-ea"/>
                <a:ea typeface="+mj-ea"/>
              </a:rPr>
              <a:t>흘리며 위장 </a:t>
            </a:r>
            <a:r>
              <a:rPr lang="ko-KR" altLang="en-US" sz="2000" dirty="0" err="1" smtClean="0">
                <a:latin typeface="+mj-ea"/>
                <a:ea typeface="+mj-ea"/>
              </a:rPr>
              <a:t>카타르성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ko-KR" altLang="en-US" sz="2000" dirty="0" err="1" smtClean="0">
                <a:latin typeface="+mj-ea"/>
                <a:ea typeface="+mj-ea"/>
              </a:rPr>
              <a:t>혈변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혈뇨 등이 </a:t>
            </a:r>
            <a:r>
              <a:rPr lang="ko-KR" altLang="en-US" sz="2000" dirty="0" smtClean="0">
                <a:latin typeface="+mj-ea"/>
                <a:ea typeface="+mj-ea"/>
              </a:rPr>
              <a:t>생긴다</a:t>
            </a:r>
            <a:r>
              <a:rPr lang="en-US" altLang="ko-KR" sz="2000" dirty="0" smtClean="0">
                <a:latin typeface="+mj-ea"/>
                <a:ea typeface="+mj-ea"/>
              </a:rPr>
              <a:t>.</a:t>
            </a:r>
          </a:p>
          <a:p>
            <a:pPr>
              <a:buFontTx/>
              <a:buNone/>
            </a:pPr>
            <a:endParaRPr lang="en-US" altLang="ko-KR" dirty="0" smtClean="0">
              <a:latin typeface="+mj-ea"/>
              <a:ea typeface="+mj-ea"/>
            </a:endParaRPr>
          </a:p>
          <a:p>
            <a:endParaRPr lang="ko-KR" altLang="en-US" dirty="0">
              <a:latin typeface="+mj-ea"/>
              <a:ea typeface="+mj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SE : </a:t>
            </a:r>
            <a:r>
              <a:rPr lang="ko-KR" altLang="en-US" dirty="0" err="1" smtClean="0"/>
              <a:t>셀레늄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err="1" smtClean="0"/>
              <a:t>글루타티온</a:t>
            </a:r>
            <a:r>
              <a:rPr lang="ko-KR" altLang="en-US" dirty="0" smtClean="0"/>
              <a:t> </a:t>
            </a:r>
            <a:r>
              <a:rPr lang="ko-KR" altLang="en-US" dirty="0" smtClean="0"/>
              <a:t>과산화효소</a:t>
            </a:r>
            <a:r>
              <a:rPr lang="en-US" altLang="ko-KR" dirty="0" smtClean="0"/>
              <a:t>(glutathione </a:t>
            </a:r>
            <a:r>
              <a:rPr lang="en-US" altLang="ko-KR" dirty="0" err="1" smtClean="0"/>
              <a:t>peroxidase</a:t>
            </a:r>
            <a:r>
              <a:rPr lang="en-US" altLang="ko-KR" dirty="0" smtClean="0"/>
              <a:t>)</a:t>
            </a:r>
            <a:r>
              <a:rPr lang="ko-KR" altLang="en-US" dirty="0" smtClean="0"/>
              <a:t>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과화수소와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같은반응성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산소종을</a:t>
            </a:r>
            <a:r>
              <a:rPr lang="ko-KR" altLang="en-US" dirty="0" smtClean="0"/>
              <a:t> 환원시켜 물과 </a:t>
            </a:r>
            <a:r>
              <a:rPr lang="ko-KR" altLang="en-US" dirty="0" err="1" smtClean="0"/>
              <a:t>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은 </a:t>
            </a:r>
            <a:r>
              <a:rPr lang="ko-KR" altLang="en-US" dirty="0" smtClean="0"/>
              <a:t>해가 없는 화합물로 </a:t>
            </a:r>
            <a:r>
              <a:rPr lang="ko-KR" altLang="en-US" dirty="0" smtClean="0"/>
              <a:t>바꾸어주는 </a:t>
            </a:r>
            <a:r>
              <a:rPr lang="ko-KR" altLang="en-US" dirty="0" err="1" smtClean="0"/>
              <a:t>항산화효소인데</a:t>
            </a:r>
            <a:r>
              <a:rPr lang="en-US" altLang="ko-KR" dirty="0" smtClean="0"/>
              <a:t>,</a:t>
            </a:r>
          </a:p>
          <a:p>
            <a:pPr>
              <a:buNone/>
            </a:pPr>
            <a:r>
              <a:rPr lang="ko-KR" altLang="en-US" dirty="0" err="1" smtClean="0"/>
              <a:t>셀레늄이</a:t>
            </a:r>
            <a:r>
              <a:rPr lang="ko-KR" altLang="en-US" dirty="0" smtClean="0"/>
              <a:t> </a:t>
            </a:r>
            <a:r>
              <a:rPr lang="ko-KR" altLang="en-US" dirty="0" smtClean="0"/>
              <a:t>있어야 작용을 한다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갑상샘호르몬인</a:t>
            </a:r>
            <a:r>
              <a:rPr lang="ko-KR" altLang="en-US" dirty="0" smtClean="0"/>
              <a:t> </a:t>
            </a:r>
            <a:r>
              <a:rPr lang="ko-KR" altLang="en-US" dirty="0" smtClean="0"/>
              <a:t>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록신이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활성형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삼요오드티로닌으로</a:t>
            </a:r>
            <a:r>
              <a:rPr lang="ko-KR" altLang="en-US" dirty="0" smtClean="0"/>
              <a:t> 바뀌는 </a:t>
            </a:r>
            <a:r>
              <a:rPr lang="ko-KR" altLang="en-US" dirty="0" smtClean="0"/>
              <a:t>과정에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서도 </a:t>
            </a:r>
            <a:r>
              <a:rPr lang="ko-KR" altLang="en-US" dirty="0" err="1" smtClean="0"/>
              <a:t>셀레늄이</a:t>
            </a:r>
            <a:r>
              <a:rPr lang="ko-KR" altLang="en-US" dirty="0" smtClean="0"/>
              <a:t> 필요하다</a:t>
            </a:r>
            <a:r>
              <a:rPr lang="en-US" altLang="ko-KR" dirty="0" smtClean="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 : </a:t>
            </a:r>
            <a:r>
              <a:rPr lang="ko-KR" altLang="en-US" dirty="0" smtClean="0"/>
              <a:t>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b="1" dirty="0" smtClean="0"/>
              <a:t>철</a:t>
            </a:r>
            <a:r>
              <a:rPr lang="en-US" altLang="ko-KR" dirty="0" smtClean="0"/>
              <a:t> </a:t>
            </a:r>
            <a:r>
              <a:rPr lang="ko-KR" altLang="en-US" dirty="0" smtClean="0"/>
              <a:t>또는 </a:t>
            </a:r>
            <a:r>
              <a:rPr lang="ko-KR" altLang="en-US" b="1" dirty="0" smtClean="0"/>
              <a:t>쇠</a:t>
            </a:r>
            <a:r>
              <a:rPr lang="ko-KR" altLang="en-US" dirty="0" smtClean="0"/>
              <a:t>는 </a:t>
            </a:r>
            <a:r>
              <a:rPr lang="ko-KR" altLang="en-US" dirty="0" smtClean="0"/>
              <a:t>화학 원소로 </a:t>
            </a:r>
            <a:r>
              <a:rPr lang="ko-KR" altLang="en-US" dirty="0" smtClean="0"/>
              <a:t>기호는 </a:t>
            </a:r>
            <a:r>
              <a:rPr lang="en-US" altLang="ko-KR" b="1" dirty="0" smtClean="0"/>
              <a:t>Fe</a:t>
            </a:r>
            <a:r>
              <a:rPr lang="en-US" altLang="ko-KR" dirty="0" smtClean="0"/>
              <a:t>(</a:t>
            </a:r>
            <a:r>
              <a:rPr lang="en-US" altLang="ko-KR" dirty="0" smtClean="0"/>
              <a:t>←</a:t>
            </a:r>
            <a:r>
              <a:rPr lang="ko-KR" altLang="en-US" dirty="0" smtClean="0"/>
              <a:t>라틴어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err="1" smtClean="0"/>
              <a:t>Ferrum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이고 </a:t>
            </a:r>
            <a:r>
              <a:rPr lang="ko-KR" altLang="en-US" dirty="0" smtClean="0"/>
              <a:t>원자 번호는 </a:t>
            </a:r>
            <a:r>
              <a:rPr lang="en-US" altLang="ko-KR" dirty="0" smtClean="0"/>
              <a:t>26</a:t>
            </a:r>
            <a:r>
              <a:rPr lang="ko-KR" altLang="en-US" dirty="0" smtClean="0"/>
              <a:t>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철은 </a:t>
            </a:r>
            <a:r>
              <a:rPr lang="ko-KR" altLang="en-US" dirty="0" smtClean="0"/>
              <a:t>항성 </a:t>
            </a:r>
            <a:r>
              <a:rPr lang="ko-KR" altLang="en-US" dirty="0" err="1" smtClean="0"/>
              <a:t>핵합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성으로 </a:t>
            </a:r>
            <a:r>
              <a:rPr lang="ko-KR" altLang="en-US" dirty="0" smtClean="0"/>
              <a:t>생성되는 최종 원소로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초신성</a:t>
            </a:r>
            <a:r>
              <a:rPr lang="ko-KR" altLang="en-US" dirty="0" smtClean="0"/>
              <a:t> 등의 </a:t>
            </a:r>
            <a:r>
              <a:rPr lang="ko-KR" altLang="en-US" dirty="0" smtClean="0"/>
              <a:t>격변적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인 </a:t>
            </a:r>
            <a:r>
              <a:rPr lang="ko-KR" altLang="en-US" dirty="0" smtClean="0"/>
              <a:t>사건을 필요로 하지 않는 가장 무거운 원소이다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따라서 </a:t>
            </a:r>
            <a:r>
              <a:rPr lang="ko-KR" altLang="en-US" dirty="0" smtClean="0"/>
              <a:t>우주에 가장 많이 퍼져 있는 중금속이다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MO : </a:t>
            </a:r>
            <a:r>
              <a:rPr lang="ko-KR" altLang="en-US" dirty="0" err="1" smtClean="0"/>
              <a:t>몰리브덴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ko-KR" altLang="en-US" dirty="0" err="1" smtClean="0"/>
              <a:t>몰리브덴의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일 섭취량의 </a:t>
            </a:r>
            <a:r>
              <a:rPr lang="en-US" altLang="ko-KR" dirty="0" smtClean="0"/>
              <a:t>40%</a:t>
            </a:r>
            <a:r>
              <a:rPr lang="ko-KR" altLang="en-US" dirty="0" smtClean="0"/>
              <a:t>를 제공한다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몰리브덴은</a:t>
            </a:r>
            <a:r>
              <a:rPr lang="ko-KR" altLang="en-US" dirty="0" smtClean="0"/>
              <a:t> </a:t>
            </a:r>
            <a:r>
              <a:rPr lang="ko-KR" altLang="en-US" dirty="0" smtClean="0"/>
              <a:t>박테리아에 의해 </a:t>
            </a:r>
            <a:r>
              <a:rPr lang="ko-KR" altLang="en-US" dirty="0" err="1" smtClean="0"/>
              <a:t>공기중</a:t>
            </a:r>
            <a:r>
              <a:rPr lang="ko-KR" altLang="en-US" dirty="0" smtClean="0"/>
              <a:t> </a:t>
            </a:r>
            <a:r>
              <a:rPr lang="ko-KR" altLang="en-US" dirty="0" smtClean="0"/>
              <a:t>질소를 고정시킬 때 </a:t>
            </a:r>
            <a:r>
              <a:rPr lang="ko-KR" altLang="en-US" dirty="0" smtClean="0"/>
              <a:t>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요하며 </a:t>
            </a:r>
            <a:r>
              <a:rPr lang="ko-KR" altLang="en-US" dirty="0" smtClean="0"/>
              <a:t>특히 </a:t>
            </a:r>
            <a:r>
              <a:rPr lang="ko-KR" altLang="en-US" dirty="0" smtClean="0"/>
              <a:t>콩과 식물에서 </a:t>
            </a:r>
            <a:r>
              <a:rPr lang="ko-KR" altLang="en-US" dirty="0" smtClean="0"/>
              <a:t>중요하다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또한 </a:t>
            </a:r>
            <a:r>
              <a:rPr lang="ko-KR" altLang="en-US" dirty="0" err="1" smtClean="0"/>
              <a:t>몰리브덴은</a:t>
            </a:r>
            <a:r>
              <a:rPr lang="ko-KR" altLang="en-US" dirty="0" smtClean="0"/>
              <a:t> 수용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성 </a:t>
            </a:r>
            <a:r>
              <a:rPr lang="ko-KR" altLang="en-US" dirty="0" smtClean="0"/>
              <a:t>질소화합물에서 단백질을 형성시키는 데 필요한 철 </a:t>
            </a:r>
            <a:r>
              <a:rPr lang="ko-KR" altLang="en-US" dirty="0" smtClean="0"/>
              <a:t>무기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질과도 </a:t>
            </a:r>
            <a:r>
              <a:rPr lang="ko-KR" altLang="en-US" dirty="0" smtClean="0"/>
              <a:t>밀접한 </a:t>
            </a:r>
            <a:r>
              <a:rPr lang="ko-KR" altLang="en-US" dirty="0" smtClean="0"/>
              <a:t>관계가 </a:t>
            </a:r>
            <a:r>
              <a:rPr lang="ko-KR" altLang="en-US" dirty="0" smtClean="0"/>
              <a:t>있으며 알칼리용액 내에서는 더욱 </a:t>
            </a:r>
            <a:r>
              <a:rPr lang="ko-KR" altLang="en-US" dirty="0" err="1" smtClean="0"/>
              <a:t>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르게</a:t>
            </a:r>
            <a:r>
              <a:rPr lang="ko-KR" altLang="en-US" dirty="0" smtClean="0"/>
              <a:t> </a:t>
            </a:r>
            <a:r>
              <a:rPr lang="ko-KR" altLang="en-US" dirty="0" smtClean="0"/>
              <a:t>용해된다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세포 </a:t>
            </a:r>
            <a:r>
              <a:rPr lang="ko-KR" altLang="en-US" dirty="0" smtClean="0"/>
              <a:t>내의 에너지 전달 반응에 관여하며 </a:t>
            </a:r>
            <a:r>
              <a:rPr lang="ko-KR" altLang="en-US" dirty="0" smtClean="0"/>
              <a:t>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내 </a:t>
            </a:r>
            <a:r>
              <a:rPr lang="ko-KR" altLang="en-US" dirty="0" smtClean="0"/>
              <a:t>효소의 기능을 위해서는 인체로 </a:t>
            </a:r>
            <a:r>
              <a:rPr lang="ko-KR" altLang="en-US" dirty="0" smtClean="0"/>
              <a:t>흡수되는 </a:t>
            </a:r>
            <a:r>
              <a:rPr lang="ko-KR" altLang="en-US" dirty="0" smtClean="0"/>
              <a:t>구리의 양을 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절하는 </a:t>
            </a:r>
            <a:r>
              <a:rPr lang="ko-KR" altLang="en-US" dirty="0" smtClean="0"/>
              <a:t>데 필수적이다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완두콩류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곡류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동물의 장기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이스트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등에 </a:t>
            </a:r>
            <a:r>
              <a:rPr lang="ko-KR" altLang="en-US" dirty="0" smtClean="0"/>
              <a:t>많이 함유되어 있다</a:t>
            </a:r>
            <a:r>
              <a:rPr lang="en-US" altLang="ko-KR" dirty="0" smtClean="0"/>
              <a:t>. 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CR : </a:t>
            </a:r>
            <a:r>
              <a:rPr lang="ko-KR" altLang="en-US" dirty="0" smtClean="0"/>
              <a:t>크롬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ko-KR" altLang="en-US" dirty="0" smtClean="0"/>
              <a:t>혈당은 인체의 조직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특히 뇌의 기능을 위해 꼭 필요하다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크롬 결핍인 사람은 </a:t>
            </a:r>
            <a:r>
              <a:rPr lang="ko-KR" altLang="en-US" dirty="0" smtClean="0"/>
              <a:t>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도당 </a:t>
            </a:r>
            <a:r>
              <a:rPr lang="ko-KR" altLang="en-US" dirty="0" smtClean="0"/>
              <a:t>섭취가 줄어들 경우 잘 견디지 못한다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크롬이 인슐린의 주요한 성분으로서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포도당의 </a:t>
            </a:r>
            <a:r>
              <a:rPr lang="ko-KR" altLang="en-US" dirty="0" smtClean="0"/>
              <a:t>분해 과정에 꼭 필요하며 크롬결핍은 종종 과도한 다이어트로 인해 </a:t>
            </a:r>
            <a:r>
              <a:rPr lang="ko-KR" altLang="en-US" dirty="0" smtClean="0"/>
              <a:t>일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어 나기 </a:t>
            </a:r>
            <a:r>
              <a:rPr lang="ko-KR" altLang="en-US" dirty="0" smtClean="0"/>
              <a:t>쉽다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곡식류와 </a:t>
            </a:r>
            <a:r>
              <a:rPr lang="ko-KR" altLang="en-US" dirty="0" smtClean="0"/>
              <a:t>동물의 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육류는 주된 크롬의 공급원으로서 </a:t>
            </a:r>
            <a:r>
              <a:rPr lang="ko-KR" altLang="en-US" dirty="0" smtClean="0"/>
              <a:t>아주 적은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양 </a:t>
            </a:r>
            <a:r>
              <a:rPr lang="ko-KR" altLang="en-US" dirty="0" smtClean="0"/>
              <a:t>정도의 섭취를 </a:t>
            </a:r>
            <a:r>
              <a:rPr lang="ko-KR" altLang="en-US" dirty="0" smtClean="0"/>
              <a:t>필요로 </a:t>
            </a:r>
            <a:r>
              <a:rPr lang="ko-KR" altLang="en-US" dirty="0" smtClean="0"/>
              <a:t>하며 이스트로 부풀린 빵 또한 많은 크롬을 </a:t>
            </a:r>
            <a:r>
              <a:rPr lang="ko-KR" altLang="en-US" dirty="0" smtClean="0"/>
              <a:t>포함한다</a:t>
            </a:r>
            <a:r>
              <a:rPr lang="en-US" altLang="ko-KR" dirty="0" smtClean="0"/>
              <a:t>.</a:t>
            </a:r>
          </a:p>
          <a:p>
            <a:pPr marL="624078" indent="-514350">
              <a:buNone/>
            </a:pPr>
            <a:endParaRPr lang="en-US" altLang="ko-KR" dirty="0" smtClean="0"/>
          </a:p>
          <a:p>
            <a:pPr marL="624078" indent="-514350">
              <a:buNone/>
            </a:pPr>
            <a:r>
              <a:rPr lang="en-US" altLang="ko-KR" sz="3800" dirty="0" smtClean="0">
                <a:solidFill>
                  <a:schemeClr val="accent3"/>
                </a:solidFill>
              </a:rPr>
              <a:t>1. </a:t>
            </a:r>
            <a:r>
              <a:rPr lang="ko-KR" altLang="en-US" sz="2900" dirty="0" smtClean="0"/>
              <a:t>흡수와 배설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   * </a:t>
            </a:r>
            <a:r>
              <a:rPr lang="ko-KR" altLang="en-US" sz="2900" dirty="0" smtClean="0"/>
              <a:t>크롬은 </a:t>
            </a:r>
            <a:r>
              <a:rPr lang="en-US" altLang="ko-KR" sz="2900" dirty="0" smtClean="0"/>
              <a:t>3</a:t>
            </a:r>
            <a:r>
              <a:rPr lang="ko-KR" altLang="en-US" sz="2900" dirty="0" smtClean="0"/>
              <a:t>가와 </a:t>
            </a:r>
            <a:r>
              <a:rPr lang="en-US" altLang="ko-KR" sz="2900" dirty="0" smtClean="0"/>
              <a:t>6</a:t>
            </a:r>
            <a:r>
              <a:rPr lang="ko-KR" altLang="en-US" sz="2900" dirty="0" smtClean="0"/>
              <a:t>가로 존재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 * </a:t>
            </a:r>
            <a:r>
              <a:rPr lang="en-US" altLang="ko-KR" sz="2900" dirty="0" smtClean="0"/>
              <a:t>6</a:t>
            </a:r>
            <a:r>
              <a:rPr lang="ko-KR" altLang="en-US" sz="2900" dirty="0" smtClean="0"/>
              <a:t>가 크롬은 체내에서 신속히 </a:t>
            </a:r>
            <a:r>
              <a:rPr lang="en-US" altLang="ko-KR" sz="2900" dirty="0" smtClean="0"/>
              <a:t>3</a:t>
            </a:r>
            <a:r>
              <a:rPr lang="ko-KR" altLang="en-US" sz="2900" dirty="0" smtClean="0"/>
              <a:t>가로 </a:t>
            </a:r>
            <a:r>
              <a:rPr lang="ko-KR" altLang="en-US" sz="2900" dirty="0" smtClean="0"/>
              <a:t>환원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 * </a:t>
            </a:r>
            <a:r>
              <a:rPr lang="en-US" altLang="ko-KR" sz="2900" dirty="0" smtClean="0"/>
              <a:t>3</a:t>
            </a:r>
            <a:r>
              <a:rPr lang="ko-KR" altLang="en-US" sz="2900" dirty="0" smtClean="0"/>
              <a:t>가 크롬은 포도당이나 지질의 대사에 관여하는 필수금속 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 * </a:t>
            </a:r>
            <a:r>
              <a:rPr lang="en-US" altLang="ko-KR" sz="2900" dirty="0" smtClean="0"/>
              <a:t>3</a:t>
            </a:r>
            <a:r>
              <a:rPr lang="ko-KR" altLang="en-US" sz="2900" dirty="0" smtClean="0"/>
              <a:t>가 크롬의 흡수율은 약 </a:t>
            </a:r>
            <a:r>
              <a:rPr lang="en-US" altLang="ko-KR" sz="2900" dirty="0" smtClean="0"/>
              <a:t>1%</a:t>
            </a:r>
            <a:r>
              <a:rPr lang="ko-KR" altLang="en-US" sz="2900" dirty="0" smtClean="0"/>
              <a:t>이고 효소 중 존재하는 당내성인자인 유기 </a:t>
            </a:r>
            <a:r>
              <a:rPr lang="ko-KR" altLang="en-US" sz="2900" dirty="0" smtClean="0"/>
              <a:t>착화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    </a:t>
            </a:r>
            <a:r>
              <a:rPr lang="ko-KR" altLang="en-US" sz="2900" dirty="0" smtClean="0"/>
              <a:t>합 물로 </a:t>
            </a:r>
            <a:r>
              <a:rPr lang="ko-KR" altLang="en-US" sz="2900" dirty="0" err="1" smtClean="0"/>
              <a:t>핍</a:t>
            </a:r>
            <a:r>
              <a:rPr lang="ko-KR" altLang="en-US" sz="2900" dirty="0" smtClean="0"/>
              <a:t> 된 </a:t>
            </a:r>
            <a:r>
              <a:rPr lang="ko-KR" altLang="en-US" sz="2900" dirty="0" smtClean="0"/>
              <a:t>형태는 </a:t>
            </a:r>
            <a:r>
              <a:rPr lang="en-US" altLang="ko-KR" sz="2900" dirty="0" smtClean="0"/>
              <a:t>25%, 6</a:t>
            </a:r>
            <a:r>
              <a:rPr lang="ko-KR" altLang="en-US" sz="2900" dirty="0" smtClean="0"/>
              <a:t>가 크롬은 </a:t>
            </a:r>
            <a:r>
              <a:rPr lang="en-US" altLang="ko-KR" sz="2900" dirty="0" smtClean="0"/>
              <a:t>3</a:t>
            </a:r>
            <a:r>
              <a:rPr lang="ko-KR" altLang="en-US" sz="2900" dirty="0" smtClean="0"/>
              <a:t>가에 비해 더 많이 흡수 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</a:t>
            </a:r>
            <a:r>
              <a:rPr lang="ko-KR" altLang="en-US" sz="2900" dirty="0" smtClean="0"/>
              <a:t> * 비경구적으로 투여된 크롬은 주로 </a:t>
            </a:r>
            <a:r>
              <a:rPr lang="ko-KR" altLang="en-US" sz="2900" dirty="0" err="1" smtClean="0"/>
              <a:t>뇨로</a:t>
            </a:r>
            <a:r>
              <a:rPr lang="ko-KR" altLang="en-US" sz="2900" dirty="0" smtClean="0"/>
              <a:t> 배설</a:t>
            </a:r>
            <a:r>
              <a:rPr lang="en-US" altLang="ko-KR" sz="2900" dirty="0" smtClean="0"/>
              <a:t>, </a:t>
            </a:r>
            <a:r>
              <a:rPr lang="ko-KR" altLang="en-US" sz="2900" dirty="0" smtClean="0"/>
              <a:t>인슐린의존성 당뇨병 환자에</a:t>
            </a:r>
            <a:endParaRPr lang="en-US" altLang="ko-KR" sz="2900" dirty="0" smtClean="0"/>
          </a:p>
          <a:p>
            <a:pPr marL="624078" indent="-514350">
              <a:buNone/>
            </a:pPr>
            <a:r>
              <a:rPr lang="en-US" altLang="ko-KR" sz="2900" dirty="0" smtClean="0"/>
              <a:t> </a:t>
            </a:r>
            <a:r>
              <a:rPr lang="en-US" altLang="ko-KR" sz="2900" dirty="0" smtClean="0"/>
              <a:t>      </a:t>
            </a:r>
            <a:r>
              <a:rPr lang="ko-KR" altLang="en-US" sz="2900" dirty="0" smtClean="0"/>
              <a:t>게는 매우 높다</a:t>
            </a:r>
            <a:r>
              <a:rPr lang="en-US" altLang="ko-KR" sz="2900" dirty="0" smtClean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</TotalTime>
  <Words>789</Words>
  <Application>Microsoft Office PowerPoint</Application>
  <PresentationFormat>화면 슬라이드 쇼(4:3)</PresentationFormat>
  <Paragraphs>152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도시</vt:lpstr>
      <vt:lpstr>중독무기물에 대하여</vt:lpstr>
      <vt:lpstr>목차</vt:lpstr>
      <vt:lpstr>무기물이란?</vt:lpstr>
      <vt:lpstr>중독무기물이란?</vt:lpstr>
      <vt:lpstr>CU : 구리</vt:lpstr>
      <vt:lpstr>SE : 셀레늄</vt:lpstr>
      <vt:lpstr>F : 철</vt:lpstr>
      <vt:lpstr>MO : 몰리브덴</vt:lpstr>
      <vt:lpstr>CR : 크롬</vt:lpstr>
      <vt:lpstr>CR : 크롬</vt:lpstr>
      <vt:lpstr>AS : 비소</vt:lpstr>
      <vt:lpstr>HG : 수은</vt:lpstr>
      <vt:lpstr>HG : 수은</vt:lpstr>
      <vt:lpstr>CD : 카드뮴</vt:lpstr>
      <vt:lpstr>출처</vt:lpstr>
    </vt:vector>
  </TitlesOfParts>
  <Company>komsco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대하여</dc:title>
  <dc:creator>김민규</dc:creator>
  <cp:lastModifiedBy>김민규</cp:lastModifiedBy>
  <cp:revision>6</cp:revision>
  <dcterms:created xsi:type="dcterms:W3CDTF">2009-12-01T11:58:29Z</dcterms:created>
  <dcterms:modified xsi:type="dcterms:W3CDTF">2009-12-01T12:53:36Z</dcterms:modified>
</cp:coreProperties>
</file>