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6" r:id="rId2"/>
    <p:sldId id="327" r:id="rId3"/>
    <p:sldId id="328" r:id="rId4"/>
    <p:sldId id="32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29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330" r:id="rId28"/>
    <p:sldId id="281" r:id="rId29"/>
    <p:sldId id="331" r:id="rId30"/>
    <p:sldId id="283" r:id="rId31"/>
    <p:sldId id="284" r:id="rId32"/>
    <p:sldId id="285" r:id="rId33"/>
    <p:sldId id="286" r:id="rId34"/>
    <p:sldId id="287" r:id="rId35"/>
    <p:sldId id="332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7261B3-0EEF-4C8E-ADFC-87A74AB33A4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0F87FD-303D-43C6-A144-B019DDE50B1E}" type="datetimeFigureOut">
              <a:rPr lang="ko-KR" altLang="en-US" smtClean="0"/>
              <a:pPr/>
              <a:t>2010-06-04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2D0257-BF48-4F4A-BFCA-7316346C001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2000240"/>
            <a:ext cx="840967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ko-KR" altLang="en-US" sz="2800" dirty="0" smtClean="0"/>
              <a:t>동물의 생산활동 </a:t>
            </a:r>
            <a:r>
              <a:rPr lang="en-US" altLang="ko-KR" dirty="0"/>
              <a:t>: </a:t>
            </a:r>
            <a:r>
              <a:rPr lang="ko-KR" altLang="en-US" dirty="0"/>
              <a:t>환경의 변화</a:t>
            </a:r>
            <a:r>
              <a:rPr lang="en-US" altLang="ko-KR" dirty="0"/>
              <a:t>(</a:t>
            </a:r>
            <a:r>
              <a:rPr lang="ko-KR" altLang="en-US" dirty="0"/>
              <a:t>온도</a:t>
            </a:r>
            <a:r>
              <a:rPr lang="en-US" altLang="ko-KR" dirty="0"/>
              <a:t>, </a:t>
            </a:r>
            <a:r>
              <a:rPr lang="ko-KR" altLang="en-US" dirty="0"/>
              <a:t>습도</a:t>
            </a:r>
            <a:r>
              <a:rPr lang="en-US" altLang="ko-KR" dirty="0"/>
              <a:t>, </a:t>
            </a:r>
            <a:r>
              <a:rPr lang="ko-KR" altLang="en-US" dirty="0"/>
              <a:t>바람</a:t>
            </a:r>
            <a:r>
              <a:rPr lang="en-US" altLang="ko-KR" dirty="0"/>
              <a:t>, </a:t>
            </a:r>
            <a:r>
              <a:rPr lang="ko-KR" altLang="en-US" dirty="0"/>
              <a:t>광선</a:t>
            </a:r>
            <a:r>
              <a:rPr lang="en-US" altLang="ko-KR" dirty="0"/>
              <a:t>, </a:t>
            </a:r>
            <a:r>
              <a:rPr lang="ko-KR" altLang="en-US" dirty="0"/>
              <a:t>사료</a:t>
            </a:r>
            <a:r>
              <a:rPr lang="en-US" altLang="ko-KR" dirty="0"/>
              <a:t>, </a:t>
            </a:r>
            <a:r>
              <a:rPr lang="ko-KR" altLang="en-US" dirty="0"/>
              <a:t>물</a:t>
            </a:r>
            <a:r>
              <a:rPr lang="en-US" altLang="ko-KR" dirty="0"/>
              <a:t>, </a:t>
            </a:r>
            <a:r>
              <a:rPr lang="ko-KR" altLang="en-US" dirty="0"/>
              <a:t>고도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en-US" altLang="ko-KR" dirty="0"/>
              <a:t>                                           </a:t>
            </a:r>
            <a:r>
              <a:rPr lang="ko-KR" altLang="en-US" dirty="0"/>
              <a:t>기생충</a:t>
            </a:r>
            <a:r>
              <a:rPr lang="en-US" altLang="ko-KR" dirty="0"/>
              <a:t>, </a:t>
            </a:r>
            <a:r>
              <a:rPr lang="ko-KR" altLang="en-US" dirty="0"/>
              <a:t>병원균 등</a:t>
            </a:r>
            <a:r>
              <a:rPr lang="en-US" altLang="ko-KR" dirty="0"/>
              <a:t>) → </a:t>
            </a:r>
            <a:r>
              <a:rPr lang="ko-KR" altLang="en-US" dirty="0"/>
              <a:t>적응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2800" dirty="0" smtClean="0"/>
              <a:t>동물의 생산성 극대화 </a:t>
            </a:r>
            <a:r>
              <a:rPr lang="ko-KR" altLang="en-US" dirty="0"/>
              <a:t>→ 동물의 특성에 알맞은 환경관리</a:t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" name="제목 2"/>
          <p:cNvSpPr>
            <a:spLocks noGrp="1"/>
          </p:cNvSpPr>
          <p:nvPr>
            <p:ph type="title"/>
          </p:nvPr>
        </p:nvSpPr>
        <p:spPr>
          <a:xfrm>
            <a:off x="71406" y="571488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제 </a:t>
            </a:r>
            <a:r>
              <a:rPr lang="en-US" altLang="ko-KR" dirty="0" smtClean="0"/>
              <a:t>12 </a:t>
            </a:r>
            <a:r>
              <a:rPr lang="ko-KR" altLang="en-US" dirty="0" smtClean="0"/>
              <a:t>장  동물과 환경</a:t>
            </a:r>
            <a:endParaRPr lang="ko-KR" altLang="en-US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" y="490549"/>
            <a:ext cx="9144000" cy="45815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2)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물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유기물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무기물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미생물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 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동물체의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70%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이상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전염병의 원인 </a:t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→ 가축의 건강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가축의 생산성</a:t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동물의 수분함량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동물의 종류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연령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암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·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수에 따라 차이</a:t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기능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영양소의 운반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체내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체액 분비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노폐물의 배설</a:t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고온조건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발한 → 수분배설 → 열 손실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방산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 →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체온조절</a:t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음수량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수온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사료섭취량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가축의 생산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산육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성장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유량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산란 등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214290"/>
            <a:ext cx="8785225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sz="3200" b="1" dirty="0" smtClean="0"/>
              <a:t> 환경의 정의와 구성요인</a:t>
            </a:r>
            <a:endParaRPr lang="en-US" altLang="ko-KR" sz="3200" b="1" dirty="0" smtClean="0"/>
          </a:p>
          <a:p>
            <a:pPr marL="342900" indent="-342900">
              <a:buFontTx/>
              <a:buAutoNum type="arabicPeriod"/>
            </a:pPr>
            <a:endParaRPr lang="en-US" altLang="ko-KR" sz="3200" dirty="0" smtClean="0"/>
          </a:p>
          <a:p>
            <a:pPr marL="342900" indent="-342900"/>
            <a:endParaRPr lang="ko-KR" altLang="en-US" sz="2400" dirty="0"/>
          </a:p>
          <a:p>
            <a:pPr marL="342900" indent="-342900"/>
            <a:r>
              <a:rPr lang="ko-KR" altLang="en-US" dirty="0"/>
              <a:t>      </a:t>
            </a:r>
            <a:r>
              <a:rPr lang="en-US" altLang="ko-KR" dirty="0"/>
              <a:t>Environment</a:t>
            </a:r>
            <a:r>
              <a:rPr lang="en-US" altLang="ko-KR" dirty="0">
                <a:latin typeface="Arial"/>
              </a:rPr>
              <a:t> 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협의 </a:t>
            </a:r>
            <a:r>
              <a:rPr lang="en-US" altLang="ko-KR" dirty="0"/>
              <a:t>: </a:t>
            </a:r>
            <a:r>
              <a:rPr lang="ko-KR" altLang="en-US" dirty="0"/>
              <a:t>가까운 주변 </a:t>
            </a:r>
          </a:p>
          <a:p>
            <a:pPr marL="342900" indent="-342900"/>
            <a:r>
              <a:rPr lang="ko-KR" altLang="en-US" dirty="0"/>
              <a:t>       </a:t>
            </a:r>
            <a:r>
              <a:rPr lang="ko-KR" altLang="en-US" dirty="0">
                <a:latin typeface="Arial"/>
              </a:rPr>
              <a:t>             </a:t>
            </a:r>
            <a:r>
              <a:rPr lang="ko-KR" altLang="en-US" dirty="0"/>
              <a:t>        </a:t>
            </a:r>
            <a:r>
              <a:rPr lang="ko-KR" altLang="en-US" dirty="0" smtClean="0"/>
              <a:t>  광의 </a:t>
            </a:r>
            <a:r>
              <a:rPr lang="en-US" altLang="ko-KR" dirty="0"/>
              <a:t>: </a:t>
            </a:r>
            <a:r>
              <a:rPr lang="ko-KR" altLang="en-US" dirty="0"/>
              <a:t>지구</a:t>
            </a:r>
            <a:r>
              <a:rPr lang="en-US" altLang="ko-KR" dirty="0"/>
              <a:t>, </a:t>
            </a:r>
            <a:r>
              <a:rPr lang="ko-KR" altLang="en-US" dirty="0"/>
              <a:t>우주 </a:t>
            </a:r>
          </a:p>
          <a:p>
            <a:pPr marL="342900" indent="-342900"/>
            <a:endParaRPr lang="ko-KR" altLang="en-US" dirty="0"/>
          </a:p>
          <a:p>
            <a:pPr marL="342900" indent="-342900"/>
            <a:r>
              <a:rPr lang="ko-KR" altLang="en-US" dirty="0"/>
              <a:t>   </a:t>
            </a:r>
            <a:r>
              <a:rPr lang="en-US" altLang="ko-KR" dirty="0"/>
              <a:t>A : </a:t>
            </a:r>
            <a:r>
              <a:rPr lang="ko-KR" altLang="en-US" dirty="0"/>
              <a:t>한 개체의 생물 또는 생물의 집단을 둘러싸고 있는 상황</a:t>
            </a:r>
            <a:r>
              <a:rPr lang="en-US" altLang="ko-KR" dirty="0"/>
              <a:t>(circumstance) </a:t>
            </a:r>
          </a:p>
          <a:p>
            <a:pPr marL="342900" indent="-342900"/>
            <a:r>
              <a:rPr lang="en-US" altLang="ko-KR" dirty="0"/>
              <a:t>        </a:t>
            </a:r>
            <a:r>
              <a:rPr lang="ko-KR" altLang="en-US" dirty="0"/>
              <a:t>또는 조건</a:t>
            </a:r>
            <a:r>
              <a:rPr lang="en-US" altLang="ko-KR" dirty="0"/>
              <a:t>(condition) </a:t>
            </a:r>
          </a:p>
          <a:p>
            <a:pPr marL="342900" indent="-342900"/>
            <a:endParaRPr lang="en-US" altLang="ko-KR" dirty="0"/>
          </a:p>
          <a:p>
            <a:pPr marL="342900" indent="-342900"/>
            <a:r>
              <a:rPr lang="en-US" altLang="ko-KR" dirty="0"/>
              <a:t>   B : </a:t>
            </a:r>
            <a:r>
              <a:rPr lang="ko-KR" altLang="en-US" dirty="0"/>
              <a:t>생물체에 영향을 주는 것들의 총합 </a:t>
            </a:r>
          </a:p>
          <a:p>
            <a:pPr marL="342900" indent="-342900"/>
            <a:endParaRPr lang="ko-KR" altLang="en-US" dirty="0"/>
          </a:p>
          <a:p>
            <a:pPr marL="342900" indent="-342900"/>
            <a:r>
              <a:rPr lang="ko-KR" altLang="en-US" dirty="0"/>
              <a:t>    </a:t>
            </a:r>
            <a:r>
              <a:rPr lang="ko-KR" altLang="en-US" dirty="0" smtClean="0"/>
              <a:t>   정의</a:t>
            </a:r>
            <a:r>
              <a:rPr lang="en-US" altLang="ko-KR" dirty="0"/>
              <a:t>: </a:t>
            </a:r>
            <a:r>
              <a:rPr lang="ko-KR" altLang="en-US" dirty="0"/>
              <a:t>환경이란 생물체에 영향을 끼치는 모든 것들의 총합</a:t>
            </a:r>
            <a:r>
              <a:rPr lang="en-US" altLang="ko-KR" dirty="0"/>
              <a:t>. </a:t>
            </a:r>
          </a:p>
          <a:p>
            <a:pPr marL="342900" indent="-342900"/>
            <a:r>
              <a:rPr lang="en-US" altLang="ko-KR" dirty="0"/>
              <a:t>    </a:t>
            </a:r>
            <a:r>
              <a:rPr lang="en-US" altLang="ko-KR" dirty="0">
                <a:latin typeface="Arial"/>
              </a:rPr>
              <a:t>   </a:t>
            </a:r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인류</a:t>
            </a:r>
            <a:r>
              <a:rPr lang="en-US" altLang="ko-KR" dirty="0"/>
              <a:t>(</a:t>
            </a:r>
            <a:r>
              <a:rPr lang="ko-KR" altLang="en-US" dirty="0"/>
              <a:t>주체</a:t>
            </a:r>
            <a:r>
              <a:rPr lang="en-US" altLang="ko-KR" dirty="0"/>
              <a:t>) : </a:t>
            </a:r>
            <a:r>
              <a:rPr lang="ko-KR" altLang="en-US" dirty="0"/>
              <a:t>무생물과 생물적인 총체 </a:t>
            </a:r>
          </a:p>
          <a:p>
            <a:pPr marL="342900" indent="-342900"/>
            <a:r>
              <a:rPr lang="ko-KR" altLang="en-US" dirty="0"/>
              <a:t>  </a:t>
            </a:r>
            <a:r>
              <a:rPr lang="ko-KR" altLang="en-US" dirty="0">
                <a:latin typeface="Arial"/>
              </a:rPr>
              <a:t>           </a:t>
            </a:r>
            <a:r>
              <a:rPr lang="ko-KR" altLang="en-US" dirty="0"/>
              <a:t> </a:t>
            </a:r>
            <a:r>
              <a:rPr lang="ko-KR" altLang="en-US" dirty="0" smtClean="0"/>
              <a:t>   우주 </a:t>
            </a:r>
            <a:r>
              <a:rPr lang="ko-KR" altLang="en-US" dirty="0"/>
              <a:t>만물을 형성하는 모든 요소</a:t>
            </a:r>
            <a:r>
              <a:rPr lang="ko-KR" altLang="en-US" dirty="0">
                <a:latin typeface="Arial"/>
              </a:rPr>
              <a:t>     </a:t>
            </a:r>
            <a:r>
              <a:rPr lang="ko-KR" altLang="en-US" dirty="0"/>
              <a:t>       ⇒ 생태계 </a:t>
            </a:r>
          </a:p>
          <a:p>
            <a:pPr marL="342900" indent="-342900"/>
            <a:r>
              <a:rPr lang="ko-KR" altLang="en-US" dirty="0"/>
              <a:t> </a:t>
            </a:r>
            <a:r>
              <a:rPr lang="ko-KR" altLang="en-US" dirty="0">
                <a:latin typeface="Arial"/>
              </a:rPr>
              <a:t>             </a:t>
            </a:r>
            <a:r>
              <a:rPr lang="ko-KR" altLang="en-US" dirty="0" smtClean="0">
                <a:latin typeface="Arial"/>
              </a:rPr>
              <a:t>  </a:t>
            </a:r>
            <a:r>
              <a:rPr lang="ko-KR" altLang="en-US" dirty="0" smtClean="0"/>
              <a:t> </a:t>
            </a:r>
            <a:r>
              <a:rPr lang="ko-KR" altLang="en-US" dirty="0"/>
              <a:t>인류의 활동 영역</a:t>
            </a:r>
            <a:r>
              <a:rPr lang="ko-KR" altLang="en-US" dirty="0">
                <a:latin typeface="Arial"/>
              </a:rPr>
              <a:t>           </a:t>
            </a:r>
            <a:endParaRPr lang="ko-KR" altLang="en-US" dirty="0"/>
          </a:p>
          <a:p>
            <a:pPr marL="342900" indent="-342900"/>
            <a:r>
              <a:rPr lang="ko-KR" altLang="en-US" dirty="0">
                <a:latin typeface="Arial"/>
              </a:rPr>
              <a:t>       </a:t>
            </a:r>
            <a:r>
              <a:rPr lang="ko-KR" altLang="en-US" dirty="0"/>
              <a:t> </a:t>
            </a:r>
          </a:p>
          <a:p>
            <a:pPr marL="342900" indent="-342900"/>
            <a:r>
              <a:rPr lang="ko-KR" altLang="en-US" dirty="0"/>
              <a:t>    동물의 생산성 향상 → 환경과의 조화 </a:t>
            </a:r>
          </a:p>
          <a:p>
            <a:pPr marL="342900" indent="-342900"/>
            <a:endParaRPr lang="ko-KR" altLang="en-US" dirty="0"/>
          </a:p>
          <a:p>
            <a:pPr marL="342900" indent="-342900"/>
            <a:endParaRPr lang="ko-KR" altLang="en-US" dirty="0"/>
          </a:p>
          <a:p>
            <a:pPr marL="342900" indent="-342900"/>
            <a:r>
              <a:rPr lang="ko-KR" altLang="en-US" sz="2400" dirty="0"/>
              <a:t>  </a:t>
            </a:r>
            <a:r>
              <a:rPr lang="en-US" altLang="ko-KR" sz="2400" dirty="0" smtClean="0"/>
              <a:t>&lt; </a:t>
            </a:r>
            <a:r>
              <a:rPr lang="ko-KR" altLang="en-US" sz="2400" dirty="0" smtClean="0"/>
              <a:t>환경의 </a:t>
            </a:r>
            <a:r>
              <a:rPr lang="ko-KR" altLang="en-US" sz="2400" dirty="0"/>
              <a:t>구성요소 </a:t>
            </a:r>
            <a:r>
              <a:rPr lang="en-US" altLang="ko-KR" sz="2400" dirty="0"/>
              <a:t>: </a:t>
            </a:r>
            <a:r>
              <a:rPr lang="ko-KR" altLang="en-US" sz="2400" dirty="0"/>
              <a:t>동물 또는 인류 </a:t>
            </a:r>
            <a:r>
              <a:rPr lang="ko-KR" altLang="en-US" sz="2400" dirty="0" smtClean="0"/>
              <a:t>중심</a:t>
            </a:r>
            <a:r>
              <a:rPr lang="en-US" altLang="ko-KR" sz="2400" dirty="0" smtClean="0"/>
              <a:t>&gt;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342914"/>
            <a:ext cx="9144000" cy="587216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3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3) </a:t>
            </a:r>
            <a:r>
              <a:rPr kumimoji="0" lang="ko-KR" altLang="en-US" sz="33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광선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(1)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태양광선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energy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원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환경요인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연주기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1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일 리듬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자외선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(2,100 ~ 3,290Å) 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병원균의 살균작용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2,540~2,800Å 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강력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공기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물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 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</a:t>
            </a:r>
            <a:r>
              <a:rPr kumimoji="0" lang="en-US" altLang="ko-KR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Vit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. D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합성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식물성 </a:t>
            </a:r>
            <a:r>
              <a:rPr kumimoji="0" lang="ko-KR" altLang="en-US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엘고스테린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→ </a:t>
            </a:r>
            <a:r>
              <a:rPr kumimoji="0" lang="en-US" altLang="ko-KR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Vit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D</a:t>
            </a:r>
            <a:r>
              <a:rPr kumimoji="0" lang="en-US" altLang="ko-KR" sz="22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                        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동물성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7. </a:t>
            </a:r>
            <a:r>
              <a:rPr kumimoji="0" lang="en-US" altLang="ko-KR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dehydro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" charset="0"/>
                <a:ea typeface="+mj-ea"/>
                <a:cs typeface="+mj-cs"/>
              </a:rPr>
              <a:t>–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ko-KR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coresterin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→ </a:t>
            </a:r>
            <a:r>
              <a:rPr kumimoji="0" lang="en-US" altLang="ko-KR" sz="22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Vit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D</a:t>
            </a:r>
            <a:r>
              <a:rPr kumimoji="0" lang="en-US" altLang="ko-KR" sz="2200" i="0" u="none" strike="noStrike" kern="1200" cap="none" spc="0" normalizeH="0" baseline="-2500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가시광선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(3,970 ~ 7,230 Å) 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망막자극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주행성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야행성 동물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적외선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(7,230 ~ 4,000,000 Å) 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가열작용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일사병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(2)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광선과 가축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비유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서늘한 환경 → 효과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고온 환경 → 유해</a:t>
            </a:r>
            <a:b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발정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번식계절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일조시간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장일성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단일성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돼지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暗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암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)  →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운동억제 → 비육능력↑</a:t>
            </a:r>
            <a:b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닭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점등</a:t>
            </a:r>
            <a:b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     털 생산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일조시간 </a:t>
            </a:r>
            <a:r>
              <a:rPr kumimoji="0" lang="en-US" altLang="ko-KR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&gt; </a:t>
            </a:r>
            <a:r>
              <a:rPr kumimoji="0" lang="ko-KR" altLang="en-US" sz="2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환경온도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50754"/>
            <a:ext cx="81439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/>
              <a:t>4) </a:t>
            </a:r>
            <a:r>
              <a:rPr lang="ko-KR" altLang="en-US" sz="3200" b="1" dirty="0" smtClean="0"/>
              <a:t>공기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  </a:t>
            </a:r>
            <a:r>
              <a:rPr lang="en-US" altLang="ko-KR" dirty="0" err="1"/>
              <a:t>homosphere</a:t>
            </a:r>
            <a:r>
              <a:rPr lang="en-US" altLang="ko-KR" dirty="0"/>
              <a:t> (</a:t>
            </a:r>
            <a:r>
              <a:rPr lang="ko-KR" altLang="en-US" dirty="0" err="1"/>
              <a:t>동질권</a:t>
            </a:r>
            <a:r>
              <a:rPr lang="en-US" altLang="ko-KR" dirty="0"/>
              <a:t>) : </a:t>
            </a:r>
            <a:r>
              <a:rPr lang="ko-KR" altLang="en-US" dirty="0" smtClean="0"/>
              <a:t>지상 </a:t>
            </a:r>
            <a:r>
              <a:rPr lang="en-US" altLang="ko-KR" dirty="0" smtClean="0"/>
              <a:t>100km </a:t>
            </a:r>
            <a:r>
              <a:rPr lang="en-US" altLang="ko-KR" dirty="0"/>
              <a:t>→ </a:t>
            </a:r>
            <a:r>
              <a:rPr lang="ko-KR" altLang="en-US" dirty="0"/>
              <a:t>대기의 조성 균일</a:t>
            </a:r>
            <a:br>
              <a:rPr lang="ko-KR" altLang="en-US" dirty="0"/>
            </a:br>
            <a:r>
              <a:rPr lang="ko-KR" altLang="en-US" dirty="0"/>
              <a:t>  </a:t>
            </a:r>
            <a:r>
              <a:rPr lang="ko-KR" altLang="en-US" dirty="0" smtClean="0"/>
              <a:t>               대기의 </a:t>
            </a:r>
            <a:r>
              <a:rPr lang="ko-KR" altLang="en-US" dirty="0"/>
              <a:t>조성 </a:t>
            </a:r>
            <a:r>
              <a:rPr lang="en-US" altLang="ko-KR" dirty="0"/>
              <a:t>: </a:t>
            </a:r>
            <a:r>
              <a:rPr lang="ko-KR" altLang="en-US" dirty="0"/>
              <a:t>표 </a:t>
            </a:r>
            <a:r>
              <a:rPr lang="en-US" altLang="ko-KR" dirty="0"/>
              <a:t>11-16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(1) </a:t>
            </a:r>
            <a:r>
              <a:rPr lang="ko-KR" altLang="en-US" dirty="0"/>
              <a:t>에너지 순환과 가축 </a:t>
            </a:r>
            <a:r>
              <a:rPr lang="en-US" altLang="ko-KR" dirty="0"/>
              <a:t>: </a:t>
            </a:r>
            <a:r>
              <a:rPr lang="ko-KR" altLang="en-US" dirty="0"/>
              <a:t>먹이사슬</a:t>
            </a:r>
            <a:br>
              <a:rPr lang="ko-KR" altLang="en-US" dirty="0"/>
            </a:br>
            <a:r>
              <a:rPr lang="ko-KR" altLang="en-US" dirty="0"/>
              <a:t>      식물 </a:t>
            </a:r>
            <a:r>
              <a:rPr lang="en-US" altLang="ko-KR" dirty="0"/>
              <a:t>: CO</a:t>
            </a:r>
            <a:r>
              <a:rPr lang="en-US" altLang="ko-KR" baseline="-25000" dirty="0"/>
              <a:t>2</a:t>
            </a:r>
            <a:r>
              <a:rPr lang="en-US" altLang="ko-KR" dirty="0"/>
              <a:t> → O</a:t>
            </a:r>
            <a:r>
              <a:rPr lang="en-US" altLang="ko-KR" baseline="-25000" dirty="0"/>
              <a:t>2</a:t>
            </a:r>
            <a:r>
              <a:rPr lang="en-US" altLang="ko-KR" dirty="0"/>
              <a:t> + </a:t>
            </a:r>
            <a:r>
              <a:rPr lang="ko-KR" altLang="en-US" dirty="0"/>
              <a:t>탄수화물</a:t>
            </a:r>
            <a:br>
              <a:rPr lang="ko-KR" altLang="en-US" dirty="0"/>
            </a:br>
            <a:r>
              <a:rPr lang="ko-KR" altLang="en-US" dirty="0"/>
              <a:t>      동물 </a:t>
            </a:r>
            <a:r>
              <a:rPr lang="en-US" altLang="ko-KR" dirty="0"/>
              <a:t>: O</a:t>
            </a:r>
            <a:r>
              <a:rPr lang="en-US" altLang="ko-KR" baseline="-25000" dirty="0"/>
              <a:t>2</a:t>
            </a:r>
            <a:r>
              <a:rPr lang="en-US" altLang="ko-KR" dirty="0"/>
              <a:t> → CO</a:t>
            </a:r>
            <a:r>
              <a:rPr lang="en-US" altLang="ko-KR" baseline="-25000" dirty="0"/>
              <a:t>2</a:t>
            </a:r>
            <a:r>
              <a:rPr lang="en-US" altLang="ko-KR" dirty="0"/>
              <a:t> + energy</a:t>
            </a:r>
            <a:br>
              <a:rPr lang="en-US" altLang="ko-KR" dirty="0"/>
            </a:br>
            <a:r>
              <a:rPr lang="en-US" altLang="ko-KR" dirty="0"/>
              <a:t>      </a:t>
            </a:r>
            <a:r>
              <a:rPr lang="ko-KR" altLang="en-US" dirty="0"/>
              <a:t>미생물 </a:t>
            </a:r>
            <a:r>
              <a:rPr lang="en-US" altLang="ko-KR" dirty="0"/>
              <a:t>: </a:t>
            </a:r>
            <a:r>
              <a:rPr lang="ko-KR" altLang="en-US" dirty="0"/>
              <a:t>동</a:t>
            </a:r>
            <a:r>
              <a:rPr lang="en-US" altLang="ko-KR" dirty="0">
                <a:latin typeface="Arial" charset="0"/>
              </a:rPr>
              <a:t>·</a:t>
            </a:r>
            <a:r>
              <a:rPr lang="ko-KR" altLang="en-US" dirty="0"/>
              <a:t>식물 사체 분해 → </a:t>
            </a:r>
            <a:r>
              <a:rPr lang="en-US" altLang="ko-KR" dirty="0"/>
              <a:t>CO</a:t>
            </a:r>
            <a:r>
              <a:rPr lang="en-US" altLang="ko-KR" baseline="-25000" dirty="0"/>
              <a:t>2 </a:t>
            </a:r>
            <a:r>
              <a:rPr lang="en-US" altLang="ko-KR" dirty="0"/>
              <a:t>, </a:t>
            </a:r>
            <a:r>
              <a:rPr lang="ko-KR" altLang="en-US" dirty="0"/>
              <a:t>식물의 영양분</a:t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  </a:t>
            </a:r>
            <a:r>
              <a:rPr lang="en-US" altLang="ko-KR" dirty="0"/>
              <a:t>(2) </a:t>
            </a:r>
            <a:r>
              <a:rPr lang="ko-KR" altLang="en-US" dirty="0"/>
              <a:t>동물의 대기가스 이용</a:t>
            </a:r>
            <a:br>
              <a:rPr lang="ko-KR" altLang="en-US" dirty="0"/>
            </a:br>
            <a:r>
              <a:rPr lang="ko-KR" altLang="en-US" dirty="0"/>
              <a:t>     </a:t>
            </a:r>
            <a:r>
              <a:rPr lang="ko-KR" altLang="en-US" dirty="0" smtClean="0"/>
              <a:t>  </a:t>
            </a:r>
            <a:r>
              <a:rPr lang="en-US" altLang="ko-KR" dirty="0" err="1"/>
              <a:t>Hb</a:t>
            </a:r>
            <a:r>
              <a:rPr lang="en-US" altLang="ko-KR" dirty="0"/>
              <a:t> (</a:t>
            </a:r>
            <a:r>
              <a:rPr lang="ko-KR" altLang="en-US" dirty="0"/>
              <a:t>헤모글로빈</a:t>
            </a:r>
            <a:r>
              <a:rPr lang="en-US" altLang="ko-KR" dirty="0"/>
              <a:t>) → O</a:t>
            </a:r>
            <a:r>
              <a:rPr lang="en-US" altLang="ko-KR" baseline="-25000" dirty="0"/>
              <a:t>2</a:t>
            </a:r>
            <a:r>
              <a:rPr lang="en-US" altLang="ko-KR" dirty="0"/>
              <a:t> </a:t>
            </a:r>
            <a:r>
              <a:rPr lang="ko-KR" altLang="en-US" dirty="0"/>
              <a:t>운반 → 조직 → </a:t>
            </a:r>
            <a:r>
              <a:rPr lang="en-US" altLang="ko-KR" dirty="0"/>
              <a:t>energy </a:t>
            </a:r>
            <a:r>
              <a:rPr lang="ko-KR" altLang="en-US" dirty="0"/>
              <a:t>생산</a:t>
            </a:r>
            <a:r>
              <a:rPr lang="en-US" altLang="ko-KR" dirty="0"/>
              <a:t>(ATP) → CO</a:t>
            </a:r>
            <a:r>
              <a:rPr lang="en-US" altLang="ko-KR" baseline="-25000" dirty="0"/>
              <a:t>2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          HbO</a:t>
            </a:r>
            <a:r>
              <a:rPr lang="en-US" altLang="ko-KR" baseline="-25000" dirty="0"/>
              <a:t>2</a:t>
            </a:r>
            <a:r>
              <a:rPr lang="en-US" altLang="ko-KR" dirty="0"/>
              <a:t>  ⇌ </a:t>
            </a:r>
            <a:r>
              <a:rPr lang="en-US" altLang="ko-KR" dirty="0" err="1"/>
              <a:t>Hb</a:t>
            </a:r>
            <a:r>
              <a:rPr lang="en-US" altLang="ko-KR" dirty="0"/>
              <a:t> + O</a:t>
            </a:r>
            <a:r>
              <a:rPr lang="en-US" altLang="ko-KR" baseline="-25000" dirty="0"/>
              <a:t>2</a:t>
            </a:r>
            <a:r>
              <a:rPr lang="en-US" altLang="ko-KR" dirty="0"/>
              <a:t> (</a:t>
            </a:r>
            <a:r>
              <a:rPr lang="ko-KR" altLang="en-US" dirty="0"/>
              <a:t>산소해리</a:t>
            </a:r>
            <a:r>
              <a:rPr lang="en-US" altLang="ko-KR" dirty="0"/>
              <a:t>) 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(3) </a:t>
            </a:r>
            <a:r>
              <a:rPr lang="ko-KR" altLang="en-US" dirty="0"/>
              <a:t>대기오염과 가축</a:t>
            </a:r>
            <a:br>
              <a:rPr lang="ko-KR" altLang="en-US" dirty="0"/>
            </a:br>
            <a:r>
              <a:rPr lang="ko-KR" altLang="en-US" dirty="0"/>
              <a:t>     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대가축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대기오염의 피해 無 </a:t>
            </a:r>
            <a:r>
              <a:rPr lang="en-US" altLang="ko-KR" dirty="0"/>
              <a:t>(</a:t>
            </a:r>
            <a:r>
              <a:rPr lang="ko-KR" altLang="en-US" dirty="0"/>
              <a:t>예외</a:t>
            </a:r>
            <a:r>
              <a:rPr lang="en-US" altLang="ko-KR" dirty="0"/>
              <a:t>, </a:t>
            </a:r>
            <a:r>
              <a:rPr lang="ko-KR" altLang="en-US" dirty="0"/>
              <a:t>불화 물질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      </a:t>
            </a:r>
            <a:r>
              <a:rPr lang="en-US" altLang="ko-KR" dirty="0" smtClean="0"/>
              <a:t> </a:t>
            </a:r>
            <a:r>
              <a:rPr lang="ko-KR" altLang="en-US" dirty="0" smtClean="0"/>
              <a:t>돼지 </a:t>
            </a:r>
            <a:r>
              <a:rPr lang="en-US" altLang="ko-KR" dirty="0"/>
              <a:t>: CO</a:t>
            </a:r>
            <a:r>
              <a:rPr lang="en-US" altLang="ko-KR" baseline="-25000" dirty="0"/>
              <a:t>2</a:t>
            </a:r>
            <a:r>
              <a:rPr lang="en-US" altLang="ko-KR" dirty="0"/>
              <a:t>, NH</a:t>
            </a:r>
            <a:r>
              <a:rPr lang="en-US" altLang="ko-KR" baseline="-25000" dirty="0"/>
              <a:t>3</a:t>
            </a:r>
            <a:r>
              <a:rPr lang="en-US" altLang="ko-KR" dirty="0"/>
              <a:t>, H</a:t>
            </a:r>
            <a:r>
              <a:rPr lang="en-US" altLang="ko-KR" baseline="-25000" dirty="0"/>
              <a:t>2</a:t>
            </a:r>
            <a:r>
              <a:rPr lang="en-US" altLang="ko-KR" dirty="0"/>
              <a:t>S, (Methane) </a:t>
            </a:r>
            <a:r>
              <a:rPr lang="ko-KR" altLang="en-US" dirty="0"/>
              <a:t>등 → 돼지의 생리반응에 유해</a:t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sz="3200" b="1" dirty="0" smtClean="0"/>
              <a:t>5) </a:t>
            </a:r>
            <a:r>
              <a:rPr lang="ko-KR" altLang="en-US" sz="3200" b="1" dirty="0" smtClean="0"/>
              <a:t>소음</a:t>
            </a: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/>
            </a:r>
            <a:br>
              <a:rPr lang="ko-KR" altLang="en-US" sz="2000" dirty="0" smtClean="0"/>
            </a:br>
            <a:r>
              <a:rPr lang="ko-KR" altLang="en-US" sz="2000" dirty="0" smtClean="0"/>
              <a:t>    소음 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가축의 생산능력과 직</a:t>
            </a:r>
            <a:r>
              <a:rPr lang="en-US" altLang="ko-KR" sz="2000" dirty="0" smtClean="0">
                <a:latin typeface="Arial" charset="0"/>
              </a:rPr>
              <a:t>·</a:t>
            </a:r>
            <a:r>
              <a:rPr lang="ko-KR" altLang="en-US" sz="2000" dirty="0" smtClean="0"/>
              <a:t>간접적인 영향</a:t>
            </a:r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7158" y="581925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/>
              <a:t>6) </a:t>
            </a:r>
            <a:r>
              <a:rPr lang="ko-KR" altLang="en-US" sz="3200" b="1" dirty="0" smtClean="0"/>
              <a:t>환경관리</a:t>
            </a:r>
            <a:endParaRPr lang="en-US" altLang="ko-KR" sz="3200" b="1" dirty="0" smtClean="0"/>
          </a:p>
          <a:p>
            <a:endParaRPr lang="en-US" altLang="ko-KR" sz="3200" b="1" dirty="0"/>
          </a:p>
          <a:p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sz="2400" dirty="0"/>
              <a:t>    스트레스 </a:t>
            </a:r>
            <a:r>
              <a:rPr lang="en-US" altLang="ko-KR" sz="2400" dirty="0"/>
              <a:t>: </a:t>
            </a:r>
            <a:r>
              <a:rPr lang="ko-KR" altLang="en-US" sz="2400" dirty="0" smtClean="0"/>
              <a:t>태아사망 ↑</a:t>
            </a:r>
            <a:r>
              <a:rPr lang="en-US" altLang="ko-KR" sz="2400" dirty="0"/>
              <a:t>, </a:t>
            </a:r>
            <a:r>
              <a:rPr lang="ko-KR" altLang="en-US" sz="2400" dirty="0"/>
              <a:t>젖 </a:t>
            </a:r>
            <a:r>
              <a:rPr lang="ko-KR" altLang="en-US" sz="2400" dirty="0" smtClean="0"/>
              <a:t>분비 ↓</a:t>
            </a:r>
            <a:r>
              <a:rPr lang="en-US" altLang="ko-KR" sz="2400" dirty="0"/>
              <a:t>, </a:t>
            </a:r>
            <a:r>
              <a:rPr lang="ko-KR" altLang="en-US" sz="2400" dirty="0"/>
              <a:t>새끼 </a:t>
            </a:r>
            <a:r>
              <a:rPr lang="ko-KR" altLang="en-US" sz="2400" dirty="0" smtClean="0"/>
              <a:t>기르기 ↓  </a:t>
            </a:r>
            <a:endParaRPr lang="en-US" altLang="ko-KR" sz="2400" dirty="0" smtClean="0"/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                                         </a:t>
            </a:r>
            <a:r>
              <a:rPr lang="ko-KR" altLang="en-US" sz="2400" dirty="0" smtClean="0"/>
              <a:t>→  </a:t>
            </a:r>
            <a:r>
              <a:rPr lang="ko-KR" altLang="en-US" sz="2400" dirty="0" err="1" smtClean="0"/>
              <a:t>산자수</a:t>
            </a:r>
            <a:r>
              <a:rPr lang="ko-KR" altLang="en-US" sz="2400" dirty="0" smtClean="0"/>
              <a:t> ↓</a:t>
            </a:r>
            <a:r>
              <a:rPr lang="en-US" altLang="ko-KR" sz="2400" dirty="0"/>
              <a:t>, </a:t>
            </a:r>
            <a:r>
              <a:rPr lang="ko-KR" altLang="en-US" sz="2400" dirty="0" smtClean="0"/>
              <a:t>사망률 ↑</a:t>
            </a:r>
            <a:r>
              <a:rPr lang="ko-KR" altLang="en-US" sz="2400" dirty="0"/>
              <a:t/>
            </a:r>
            <a:br>
              <a:rPr lang="ko-KR" altLang="en-US" sz="2400" dirty="0"/>
            </a:br>
            <a:r>
              <a:rPr lang="ko-KR" altLang="en-US" sz="2400" dirty="0"/>
              <a:t/>
            </a:r>
            <a:br>
              <a:rPr lang="ko-KR" altLang="en-US" sz="2400" dirty="0"/>
            </a:br>
            <a:r>
              <a:rPr lang="ko-KR" altLang="en-US" sz="2400" dirty="0"/>
              <a:t>  </a:t>
            </a:r>
            <a:r>
              <a:rPr lang="en-US" altLang="ko-KR" sz="2400" dirty="0"/>
              <a:t>(1) </a:t>
            </a:r>
            <a:r>
              <a:rPr lang="ko-KR" altLang="en-US" sz="2400" dirty="0"/>
              <a:t>스트레스와 병 </a:t>
            </a:r>
            <a:r>
              <a:rPr lang="ko-KR" altLang="en-US" sz="2400" dirty="0" smtClean="0"/>
              <a:t>발생</a:t>
            </a:r>
            <a:endParaRPr lang="en-US" altLang="ko-KR" sz="2400" dirty="0" smtClean="0"/>
          </a:p>
          <a:p>
            <a:r>
              <a:rPr lang="ko-KR" altLang="en-US" sz="2400" dirty="0"/>
              <a:t/>
            </a:r>
            <a:br>
              <a:rPr lang="ko-KR" altLang="en-US" sz="2400" dirty="0"/>
            </a:br>
            <a:r>
              <a:rPr lang="ko-KR" altLang="en-US" sz="2400" dirty="0"/>
              <a:t>  </a:t>
            </a:r>
            <a:r>
              <a:rPr lang="en-US" altLang="ko-KR" sz="2400" dirty="0"/>
              <a:t>(2) </a:t>
            </a:r>
            <a:r>
              <a:rPr lang="ko-KR" altLang="en-US" sz="2400" dirty="0"/>
              <a:t>스트레스의 </a:t>
            </a:r>
            <a:r>
              <a:rPr lang="ko-KR" altLang="en-US" sz="2400" dirty="0" smtClean="0"/>
              <a:t>경감</a:t>
            </a:r>
            <a:endParaRPr lang="en-US" altLang="ko-KR" sz="2400" dirty="0" smtClean="0"/>
          </a:p>
          <a:p>
            <a:r>
              <a:rPr lang="ko-KR" altLang="en-US" sz="2400" dirty="0"/>
              <a:t/>
            </a:r>
            <a:br>
              <a:rPr lang="ko-KR" altLang="en-US" sz="2400" dirty="0"/>
            </a:br>
            <a:r>
              <a:rPr lang="ko-KR" altLang="en-US" sz="2400" dirty="0"/>
              <a:t>  </a:t>
            </a:r>
            <a:r>
              <a:rPr lang="en-US" altLang="ko-KR" sz="2400" dirty="0"/>
              <a:t>(3) </a:t>
            </a:r>
            <a:r>
              <a:rPr lang="ko-KR" altLang="en-US" sz="2400" dirty="0"/>
              <a:t>사육밀도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812800"/>
            <a:ext cx="87645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ko-KR" sz="2800" dirty="0">
              <a:solidFill>
                <a:schemeClr val="tx2"/>
              </a:solidFill>
            </a:endParaRPr>
          </a:p>
          <a:p>
            <a:r>
              <a:rPr lang="en-US" altLang="ko-KR" sz="2400" dirty="0">
                <a:solidFill>
                  <a:schemeClr val="tx2"/>
                </a:solidFill>
              </a:rPr>
              <a:t>1) </a:t>
            </a:r>
            <a:r>
              <a:rPr lang="ko-KR" altLang="en-US" sz="2400" dirty="0">
                <a:solidFill>
                  <a:schemeClr val="tx2"/>
                </a:solidFill>
              </a:rPr>
              <a:t>온도</a:t>
            </a:r>
            <a:r>
              <a:rPr lang="ko-KR" altLang="en-US" sz="2000" dirty="0">
                <a:solidFill>
                  <a:schemeClr val="tx2"/>
                </a:solidFill>
              </a:rPr>
              <a:t/>
            </a:r>
            <a:br>
              <a:rPr lang="ko-KR" altLang="en-US" sz="2000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/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   항온동물 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체온을 일정하게 유지 → 환경온도 변화에 따라 대사활동이 필요하다</a:t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/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en-US" altLang="ko-KR" dirty="0">
                <a:solidFill>
                  <a:schemeClr val="tx2"/>
                </a:solidFill>
              </a:rPr>
              <a:t>(1) </a:t>
            </a:r>
            <a:r>
              <a:rPr lang="ko-KR" altLang="en-US" dirty="0">
                <a:solidFill>
                  <a:schemeClr val="tx2"/>
                </a:solidFill>
              </a:rPr>
              <a:t>동물의 열 획득과 열 손실</a:t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     일정한 체온 유지 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열의 생산량 </a:t>
            </a:r>
            <a:r>
              <a:rPr lang="en-US" altLang="ko-KR" dirty="0">
                <a:solidFill>
                  <a:schemeClr val="tx2"/>
                </a:solidFill>
              </a:rPr>
              <a:t>= </a:t>
            </a:r>
            <a:r>
              <a:rPr lang="ko-KR" altLang="en-US" dirty="0">
                <a:solidFill>
                  <a:schemeClr val="tx2"/>
                </a:solidFill>
              </a:rPr>
              <a:t>열의 </a:t>
            </a:r>
            <a:r>
              <a:rPr lang="ko-KR" altLang="en-US" dirty="0" err="1">
                <a:solidFill>
                  <a:schemeClr val="tx2"/>
                </a:solidFill>
              </a:rPr>
              <a:t>손실량</a:t>
            </a:r>
            <a:r>
              <a:rPr lang="ko-KR" altLang="en-US" dirty="0">
                <a:solidFill>
                  <a:schemeClr val="tx2"/>
                </a:solidFill>
              </a:rPr>
              <a:t/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     열의 생산 </a:t>
            </a:r>
            <a:r>
              <a:rPr lang="en-US" altLang="ko-KR" dirty="0">
                <a:solidFill>
                  <a:schemeClr val="tx2"/>
                </a:solidFill>
              </a:rPr>
              <a:t>: shivering(</a:t>
            </a:r>
            <a:r>
              <a:rPr lang="ko-KR" altLang="en-US" dirty="0">
                <a:solidFill>
                  <a:schemeClr val="tx2"/>
                </a:solidFill>
              </a:rPr>
              <a:t>떨림 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골격근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근육의 수축</a:t>
            </a:r>
            <a:r>
              <a:rPr lang="en-US" altLang="ko-KR" dirty="0">
                <a:solidFill>
                  <a:schemeClr val="tx2"/>
                </a:solidFill>
              </a:rPr>
              <a:t>), </a:t>
            </a:r>
            <a:r>
              <a:rPr lang="ko-KR" altLang="en-US" dirty="0">
                <a:solidFill>
                  <a:schemeClr val="tx2"/>
                </a:solidFill>
              </a:rPr>
              <a:t>사료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대사량</a:t>
            </a:r>
            <a:r>
              <a:rPr lang="en-US" altLang="ko-KR" dirty="0">
                <a:solidFill>
                  <a:schemeClr val="tx2"/>
                </a:solidFill>
              </a:rPr>
              <a:t>), </a:t>
            </a:r>
            <a:r>
              <a:rPr lang="ko-KR" altLang="en-US" dirty="0" err="1">
                <a:solidFill>
                  <a:schemeClr val="tx2"/>
                </a:solidFill>
              </a:rPr>
              <a:t>외기온</a:t>
            </a:r>
            <a:r>
              <a:rPr lang="ko-KR" altLang="en-US" dirty="0">
                <a:solidFill>
                  <a:schemeClr val="tx2"/>
                </a:solidFill>
              </a:rPr>
              <a:t>↑</a:t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                     발효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반추동물</a:t>
            </a:r>
            <a:r>
              <a:rPr lang="en-US" altLang="ko-KR" dirty="0">
                <a:solidFill>
                  <a:schemeClr val="tx2"/>
                </a:solidFill>
              </a:rPr>
              <a:t>), </a:t>
            </a:r>
            <a:r>
              <a:rPr lang="ko-KR" altLang="en-US" dirty="0">
                <a:solidFill>
                  <a:schemeClr val="tx2"/>
                </a:solidFill>
              </a:rPr>
              <a:t>호르몬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갑성 </a:t>
            </a:r>
            <a:r>
              <a:rPr lang="en-US" altLang="ko-KR" dirty="0">
                <a:solidFill>
                  <a:schemeClr val="tx2"/>
                </a:solidFill>
              </a:rPr>
              <a:t>H. → </a:t>
            </a:r>
            <a:r>
              <a:rPr lang="en-US" altLang="ko-KR" dirty="0" smtClean="0">
                <a:solidFill>
                  <a:schemeClr val="tx2"/>
                </a:solidFill>
              </a:rPr>
              <a:t>O</a:t>
            </a:r>
            <a:r>
              <a:rPr lang="en-US" altLang="ko-KR" baseline="-25000" dirty="0" smtClean="0"/>
              <a:t>2 </a:t>
            </a:r>
            <a:r>
              <a:rPr lang="ko-KR" altLang="en-US" dirty="0" smtClean="0">
                <a:solidFill>
                  <a:schemeClr val="tx2"/>
                </a:solidFill>
              </a:rPr>
              <a:t>소비 </a:t>
            </a:r>
            <a:r>
              <a:rPr lang="ko-KR" altLang="en-US" dirty="0">
                <a:solidFill>
                  <a:schemeClr val="tx2"/>
                </a:solidFill>
              </a:rPr>
              <a:t>→ 열 생산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     </a:t>
            </a:r>
            <a:r>
              <a:rPr lang="ko-KR" altLang="en-US" dirty="0">
                <a:solidFill>
                  <a:schemeClr val="tx2"/>
                </a:solidFill>
              </a:rPr>
              <a:t>열의 손실 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물리적 기구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복사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대류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전도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증발</a:t>
            </a:r>
            <a:r>
              <a:rPr lang="en-US" altLang="ko-KR" dirty="0">
                <a:solidFill>
                  <a:schemeClr val="tx2"/>
                </a:solidFill>
              </a:rPr>
              <a:t>)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                     </a:t>
            </a:r>
            <a:r>
              <a:rPr lang="ko-KR" altLang="en-US" dirty="0">
                <a:solidFill>
                  <a:schemeClr val="tx2"/>
                </a:solidFill>
              </a:rPr>
              <a:t>생리적 기구</a:t>
            </a:r>
            <a:r>
              <a:rPr lang="en-US" altLang="ko-KR" dirty="0">
                <a:solidFill>
                  <a:schemeClr val="tx2"/>
                </a:solidFill>
              </a:rPr>
              <a:t>(</a:t>
            </a:r>
            <a:r>
              <a:rPr lang="ko-KR" altLang="en-US" dirty="0">
                <a:solidFill>
                  <a:schemeClr val="tx2"/>
                </a:solidFill>
              </a:rPr>
              <a:t>혈류 → 혈관확장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 err="1">
                <a:solidFill>
                  <a:schemeClr val="tx2"/>
                </a:solidFill>
              </a:rPr>
              <a:t>대향류</a:t>
            </a: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ko-KR" altLang="en-US" dirty="0" err="1">
                <a:solidFill>
                  <a:schemeClr val="tx2"/>
                </a:solidFill>
              </a:rPr>
              <a:t>열교환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발한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천속호흡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                                      </a:t>
            </a:r>
            <a:r>
              <a:rPr lang="ko-KR" altLang="en-US" dirty="0">
                <a:solidFill>
                  <a:schemeClr val="tx2"/>
                </a:solidFill>
              </a:rPr>
              <a:t>타액분비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立毛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행동의 변화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 err="1">
                <a:solidFill>
                  <a:schemeClr val="tx2"/>
                </a:solidFill>
              </a:rPr>
              <a:t>항이뇨</a:t>
            </a:r>
            <a:r>
              <a:rPr lang="ko-KR" altLang="en-US" dirty="0">
                <a:solidFill>
                  <a:schemeClr val="tx2"/>
                </a:solidFill>
              </a:rPr>
              <a:t> </a:t>
            </a:r>
            <a:r>
              <a:rPr lang="en-US" altLang="ko-KR" dirty="0">
                <a:solidFill>
                  <a:schemeClr val="tx2"/>
                </a:solidFill>
              </a:rPr>
              <a:t>hormone)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/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 (2) </a:t>
            </a:r>
            <a:r>
              <a:rPr lang="ko-KR" altLang="en-US" dirty="0">
                <a:solidFill>
                  <a:schemeClr val="tx2"/>
                </a:solidFill>
              </a:rPr>
              <a:t>환경온도와 가축의 생산성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그림 </a:t>
            </a:r>
            <a:r>
              <a:rPr lang="en-US" altLang="ko-KR" dirty="0">
                <a:solidFill>
                  <a:schemeClr val="tx2"/>
                </a:solidFill>
              </a:rPr>
              <a:t>11-2, 3, </a:t>
            </a:r>
            <a:r>
              <a:rPr lang="ko-KR" altLang="en-US" dirty="0">
                <a:solidFill>
                  <a:schemeClr val="tx2"/>
                </a:solidFill>
              </a:rPr>
              <a:t>표 </a:t>
            </a:r>
            <a:r>
              <a:rPr lang="en-US" altLang="ko-KR" dirty="0">
                <a:solidFill>
                  <a:schemeClr val="tx2"/>
                </a:solidFill>
              </a:rPr>
              <a:t>11-1~10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</a:t>
            </a:r>
            <a:br>
              <a:rPr lang="en-US" altLang="ko-KR" dirty="0">
                <a:solidFill>
                  <a:schemeClr val="tx2"/>
                </a:solidFill>
              </a:rPr>
            </a:br>
            <a:r>
              <a:rPr lang="en-US" altLang="ko-KR" dirty="0">
                <a:solidFill>
                  <a:schemeClr val="tx2"/>
                </a:solidFill>
              </a:rPr>
              <a:t>  (3) </a:t>
            </a:r>
            <a:r>
              <a:rPr lang="ko-KR" altLang="en-US" dirty="0">
                <a:solidFill>
                  <a:schemeClr val="tx2"/>
                </a:solidFill>
              </a:rPr>
              <a:t>환경온도와 성장과 생식</a:t>
            </a:r>
            <a:br>
              <a:rPr lang="ko-KR" altLang="en-US" dirty="0">
                <a:solidFill>
                  <a:schemeClr val="tx2"/>
                </a:solidFill>
              </a:rPr>
            </a:br>
            <a:r>
              <a:rPr lang="ko-KR" altLang="en-US" dirty="0">
                <a:solidFill>
                  <a:schemeClr val="tx2"/>
                </a:solidFill>
              </a:rPr>
              <a:t>      고온환경 </a:t>
            </a:r>
            <a:r>
              <a:rPr lang="en-US" altLang="ko-KR" dirty="0">
                <a:solidFill>
                  <a:schemeClr val="tx2"/>
                </a:solidFill>
              </a:rPr>
              <a:t>: </a:t>
            </a:r>
            <a:r>
              <a:rPr lang="ko-KR" altLang="en-US" dirty="0">
                <a:solidFill>
                  <a:schemeClr val="tx2"/>
                </a:solidFill>
              </a:rPr>
              <a:t>약한 송아지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발육부진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수컷의 정자형성↓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 err="1">
                <a:solidFill>
                  <a:schemeClr val="tx2"/>
                </a:solidFill>
              </a:rPr>
              <a:t>임신률</a:t>
            </a:r>
            <a:r>
              <a:rPr lang="ko-KR" altLang="en-US" dirty="0">
                <a:solidFill>
                  <a:schemeClr val="tx2"/>
                </a:solidFill>
              </a:rPr>
              <a:t>↓</a:t>
            </a:r>
            <a:r>
              <a:rPr lang="en-US" altLang="ko-KR" dirty="0">
                <a:solidFill>
                  <a:schemeClr val="tx2"/>
                </a:solidFill>
              </a:rPr>
              <a:t>, </a:t>
            </a:r>
            <a:r>
              <a:rPr lang="ko-KR" altLang="en-US" dirty="0">
                <a:solidFill>
                  <a:schemeClr val="tx2"/>
                </a:solidFill>
              </a:rPr>
              <a:t>발정주기 이상</a:t>
            </a:r>
            <a:br>
              <a:rPr lang="ko-KR" altLang="en-US" dirty="0">
                <a:solidFill>
                  <a:schemeClr val="tx2"/>
                </a:solidFill>
              </a:rPr>
            </a:br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142844" y="142852"/>
            <a:ext cx="8229600" cy="1143000"/>
          </a:xfrm>
        </p:spPr>
        <p:txBody>
          <a:bodyPr/>
          <a:lstStyle/>
          <a:p>
            <a:r>
              <a:rPr lang="en-US" altLang="ko-KR" sz="3200" dirty="0" smtClean="0">
                <a:solidFill>
                  <a:schemeClr val="tx1"/>
                </a:solidFill>
                <a:effectLst/>
              </a:rPr>
              <a:t>2. </a:t>
            </a:r>
            <a:r>
              <a:rPr lang="ko-KR" altLang="en-US" sz="3200" dirty="0" smtClean="0">
                <a:solidFill>
                  <a:schemeClr val="tx1"/>
                </a:solidFill>
                <a:effectLst/>
              </a:rPr>
              <a:t>환경조절과 동물의 생산성</a:t>
            </a:r>
            <a:endParaRPr lang="ko-KR" alt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7993062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</TotalTime>
  <Words>51</Words>
  <Application>Microsoft Office PowerPoint</Application>
  <PresentationFormat>화면 슬라이드 쇼(4:3)</PresentationFormat>
  <Paragraphs>35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광장</vt:lpstr>
      <vt:lpstr>제 12 장  동물과 환경</vt:lpstr>
      <vt:lpstr>슬라이드 2</vt:lpstr>
      <vt:lpstr>슬라이드 3</vt:lpstr>
      <vt:lpstr>2. 환경조절과 동물의 생산성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 12 장  동물과 환경</dc:title>
  <dc:creator>user</dc:creator>
  <cp:lastModifiedBy>user</cp:lastModifiedBy>
  <cp:revision>6</cp:revision>
  <dcterms:created xsi:type="dcterms:W3CDTF">2010-06-03T06:47:47Z</dcterms:created>
  <dcterms:modified xsi:type="dcterms:W3CDTF">2010-06-04T09:11:54Z</dcterms:modified>
</cp:coreProperties>
</file>