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080" y="-78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3" y="4473893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6" y="8161020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18" y="1210153"/>
            <a:ext cx="1782237" cy="2580655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3"/>
            <a:ext cx="5207796" cy="2580655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3" y="9254491"/>
            <a:ext cx="7235349" cy="286035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3" y="6104098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2" y="7057550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50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7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7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7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7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3405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6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09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6" y="10081260"/>
            <a:ext cx="5107305" cy="1190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6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6" y="11271410"/>
            <a:ext cx="5107305" cy="169021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6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2011-06-22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6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6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1" name="직선 연결선 270"/>
          <p:cNvCxnSpPr>
            <a:stCxn id="158" idx="3"/>
            <a:endCxn id="169" idx="1"/>
          </p:cNvCxnSpPr>
          <p:nvPr/>
        </p:nvCxnSpPr>
        <p:spPr>
          <a:xfrm>
            <a:off x="6200303" y="1512268"/>
            <a:ext cx="13681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7" name="그룹 246"/>
          <p:cNvGrpSpPr/>
          <p:nvPr/>
        </p:nvGrpSpPr>
        <p:grpSpPr>
          <a:xfrm>
            <a:off x="1951831" y="7128892"/>
            <a:ext cx="5004556" cy="288032"/>
            <a:chOff x="1951831" y="7128892"/>
            <a:chExt cx="5004556" cy="288032"/>
          </a:xfrm>
        </p:grpSpPr>
        <p:cxnSp>
          <p:nvCxnSpPr>
            <p:cNvPr id="241" name="직선 연결선 240"/>
            <p:cNvCxnSpPr/>
            <p:nvPr/>
          </p:nvCxnSpPr>
          <p:spPr>
            <a:xfrm rot="5400000" flipH="1" flipV="1">
              <a:off x="5660243" y="7236904"/>
              <a:ext cx="216024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직선 연결선 241"/>
            <p:cNvCxnSpPr/>
            <p:nvPr/>
          </p:nvCxnSpPr>
          <p:spPr>
            <a:xfrm rot="5400000" flipH="1" flipV="1">
              <a:off x="4724139" y="7236904"/>
              <a:ext cx="216024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직선 연결선 242"/>
            <p:cNvCxnSpPr/>
            <p:nvPr/>
          </p:nvCxnSpPr>
          <p:spPr>
            <a:xfrm rot="5400000" flipH="1" flipV="1">
              <a:off x="3572011" y="7236904"/>
              <a:ext cx="216024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직선 연결선 243"/>
            <p:cNvCxnSpPr/>
            <p:nvPr/>
          </p:nvCxnSpPr>
          <p:spPr>
            <a:xfrm rot="5400000" flipH="1" flipV="1">
              <a:off x="2455887" y="7272908"/>
              <a:ext cx="288032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hape 228"/>
            <p:cNvCxnSpPr>
              <a:stCxn id="167" idx="0"/>
            </p:cNvCxnSpPr>
            <p:nvPr/>
          </p:nvCxnSpPr>
          <p:spPr>
            <a:xfrm rot="16200000" flipV="1">
              <a:off x="4382101" y="4698622"/>
              <a:ext cx="144016" cy="5004556"/>
            </a:xfrm>
            <a:prstGeom prst="bentConnector2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1" name="그룹 200"/>
          <p:cNvGrpSpPr/>
          <p:nvPr/>
        </p:nvGrpSpPr>
        <p:grpSpPr>
          <a:xfrm>
            <a:off x="2310283" y="1512268"/>
            <a:ext cx="1588" cy="5184576"/>
            <a:chOff x="2239863" y="1512268"/>
            <a:chExt cx="1588" cy="5184576"/>
          </a:xfrm>
        </p:grpSpPr>
        <p:cxnSp>
          <p:nvCxnSpPr>
            <p:cNvPr id="190" name="꺾인 연결선 189"/>
            <p:cNvCxnSpPr>
              <a:stCxn id="123" idx="1"/>
              <a:endCxn id="124" idx="1"/>
            </p:cNvCxnSpPr>
            <p:nvPr/>
          </p:nvCxnSpPr>
          <p:spPr>
            <a:xfrm rot="10800000" flipV="1">
              <a:off x="2239863" y="1512268"/>
              <a:ext cx="1588" cy="864096"/>
            </a:xfrm>
            <a:prstGeom prst="bentConnector3">
              <a:avLst>
                <a:gd name="adj1" fmla="val 14395466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꺾인 연결선 191"/>
            <p:cNvCxnSpPr>
              <a:stCxn id="124" idx="1"/>
              <a:endCxn id="65" idx="1"/>
            </p:cNvCxnSpPr>
            <p:nvPr/>
          </p:nvCxnSpPr>
          <p:spPr>
            <a:xfrm rot="10800000" flipV="1">
              <a:off x="2239863" y="2376364"/>
              <a:ext cx="1588" cy="864096"/>
            </a:xfrm>
            <a:prstGeom prst="bentConnector3">
              <a:avLst>
                <a:gd name="adj1" fmla="val 14395466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꺾인 연결선 193"/>
            <p:cNvCxnSpPr>
              <a:stCxn id="65" idx="1"/>
              <a:endCxn id="66" idx="1"/>
            </p:cNvCxnSpPr>
            <p:nvPr/>
          </p:nvCxnSpPr>
          <p:spPr>
            <a:xfrm rot="10800000" flipV="1">
              <a:off x="2239863" y="3240460"/>
              <a:ext cx="1588" cy="864096"/>
            </a:xfrm>
            <a:prstGeom prst="bentConnector3">
              <a:avLst>
                <a:gd name="adj1" fmla="val 14395466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꺾인 연결선 195"/>
            <p:cNvCxnSpPr>
              <a:stCxn id="66" idx="1"/>
              <a:endCxn id="67" idx="1"/>
            </p:cNvCxnSpPr>
            <p:nvPr/>
          </p:nvCxnSpPr>
          <p:spPr>
            <a:xfrm rot="10800000" flipV="1">
              <a:off x="2239863" y="4104556"/>
              <a:ext cx="1588" cy="864096"/>
            </a:xfrm>
            <a:prstGeom prst="bentConnector3">
              <a:avLst>
                <a:gd name="adj1" fmla="val 14395466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8" name="꺾인 연결선 197"/>
            <p:cNvCxnSpPr>
              <a:stCxn id="67" idx="1"/>
              <a:endCxn id="68" idx="1"/>
            </p:cNvCxnSpPr>
            <p:nvPr/>
          </p:nvCxnSpPr>
          <p:spPr>
            <a:xfrm rot="10800000" flipV="1">
              <a:off x="2239863" y="4968652"/>
              <a:ext cx="1588" cy="864096"/>
            </a:xfrm>
            <a:prstGeom prst="bentConnector3">
              <a:avLst>
                <a:gd name="adj1" fmla="val 14395466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꺾인 연결선 199"/>
            <p:cNvCxnSpPr>
              <a:stCxn id="68" idx="1"/>
              <a:endCxn id="138" idx="1"/>
            </p:cNvCxnSpPr>
            <p:nvPr/>
          </p:nvCxnSpPr>
          <p:spPr>
            <a:xfrm rot="10800000" flipV="1">
              <a:off x="2239863" y="5832748"/>
              <a:ext cx="1588" cy="864096"/>
            </a:xfrm>
            <a:prstGeom prst="bentConnector3">
              <a:avLst>
                <a:gd name="adj1" fmla="val 14395466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75" name="직선 연결선 174"/>
          <p:cNvCxnSpPr>
            <a:stCxn id="142" idx="3"/>
            <a:endCxn id="167" idx="1"/>
          </p:cNvCxnSpPr>
          <p:nvPr/>
        </p:nvCxnSpPr>
        <p:spPr>
          <a:xfrm>
            <a:off x="871711" y="7560940"/>
            <a:ext cx="56886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2" name="직사각형 271"/>
          <p:cNvSpPr/>
          <p:nvPr/>
        </p:nvSpPr>
        <p:spPr>
          <a:xfrm>
            <a:off x="79623" y="1224236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상담 및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진로지도</a:t>
            </a:r>
            <a:r>
              <a:rPr lang="en-US" altLang="ko-KR" sz="1100" smtClean="0"/>
              <a:t>(1)</a:t>
            </a:r>
            <a:endParaRPr lang="en-US" altLang="ko-KR" sz="1100" smtClean="0"/>
          </a:p>
        </p:txBody>
      </p:sp>
      <p:sp>
        <p:nvSpPr>
          <p:cNvPr id="112" name="직사각형 111"/>
          <p:cNvSpPr/>
          <p:nvPr/>
        </p:nvSpPr>
        <p:spPr>
          <a:xfrm>
            <a:off x="79623" y="2088332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영어회</a:t>
            </a:r>
            <a:r>
              <a:rPr lang="ko-KR" altLang="en-US" sz="1100" smtClean="0"/>
              <a:t>화</a:t>
            </a:r>
            <a:endParaRPr lang="en-US" altLang="ko-KR" sz="1100" smtClean="0"/>
          </a:p>
        </p:txBody>
      </p:sp>
      <p:sp>
        <p:nvSpPr>
          <p:cNvPr id="118" name="직사각형 117"/>
          <p:cNvSpPr/>
          <p:nvPr/>
        </p:nvSpPr>
        <p:spPr>
          <a:xfrm>
            <a:off x="1087735" y="2088332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중급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영어회</a:t>
            </a:r>
            <a:r>
              <a:rPr lang="ko-KR" altLang="en-US" sz="1100" smtClean="0"/>
              <a:t>화</a:t>
            </a:r>
            <a:endParaRPr lang="en-US" altLang="ko-KR" sz="1100" smtClean="0"/>
          </a:p>
        </p:txBody>
      </p:sp>
      <p:sp>
        <p:nvSpPr>
          <p:cNvPr id="123" name="직사각형 122"/>
          <p:cNvSpPr/>
          <p:nvPr/>
        </p:nvSpPr>
        <p:spPr>
          <a:xfrm>
            <a:off x="2239863" y="1224236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국제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무역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124" name="직사각형 123"/>
          <p:cNvSpPr/>
          <p:nvPr/>
        </p:nvSpPr>
        <p:spPr>
          <a:xfrm>
            <a:off x="2239863" y="2088332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노동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경제</a:t>
            </a:r>
            <a:r>
              <a:rPr lang="ko-KR" altLang="en-US" sz="1100" smtClean="0"/>
              <a:t>학</a:t>
            </a:r>
            <a:endParaRPr lang="en-US" altLang="ko-KR" sz="1100" smtClean="0"/>
          </a:p>
        </p:txBody>
      </p:sp>
      <p:sp>
        <p:nvSpPr>
          <p:cNvPr id="168" name="직사각형 167"/>
          <p:cNvSpPr/>
          <p:nvPr/>
        </p:nvSpPr>
        <p:spPr>
          <a:xfrm>
            <a:off x="89148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2" name="직사각형 171"/>
          <p:cNvSpPr/>
          <p:nvPr/>
        </p:nvSpPr>
        <p:spPr>
          <a:xfrm>
            <a:off x="72008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4" name="직사각형 173"/>
          <p:cNvSpPr/>
          <p:nvPr/>
        </p:nvSpPr>
        <p:spPr>
          <a:xfrm>
            <a:off x="1087735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6" name="직사각형 175"/>
          <p:cNvSpPr/>
          <p:nvPr/>
        </p:nvSpPr>
        <p:spPr>
          <a:xfrm>
            <a:off x="2249388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2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7" name="직사각형 176"/>
          <p:cNvSpPr/>
          <p:nvPr/>
        </p:nvSpPr>
        <p:spPr>
          <a:xfrm>
            <a:off x="2232248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9" name="직사각형 178"/>
          <p:cNvSpPr/>
          <p:nvPr/>
        </p:nvSpPr>
        <p:spPr>
          <a:xfrm>
            <a:off x="3247975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1" name="직사각형 180"/>
          <p:cNvSpPr/>
          <p:nvPr/>
        </p:nvSpPr>
        <p:spPr>
          <a:xfrm>
            <a:off x="4417243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2" name="직사각형 181"/>
          <p:cNvSpPr/>
          <p:nvPr/>
        </p:nvSpPr>
        <p:spPr>
          <a:xfrm>
            <a:off x="4400103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4" name="직사각형 183"/>
          <p:cNvSpPr/>
          <p:nvPr/>
        </p:nvSpPr>
        <p:spPr>
          <a:xfrm>
            <a:off x="5415830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5" name="직사각형 184"/>
          <p:cNvSpPr/>
          <p:nvPr/>
        </p:nvSpPr>
        <p:spPr>
          <a:xfrm>
            <a:off x="6585098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187" name="직사각형 186"/>
          <p:cNvSpPr/>
          <p:nvPr/>
        </p:nvSpPr>
        <p:spPr>
          <a:xfrm>
            <a:off x="6567958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9" name="직사각형 188"/>
          <p:cNvSpPr/>
          <p:nvPr/>
        </p:nvSpPr>
        <p:spPr>
          <a:xfrm>
            <a:off x="7583685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89" name="직사각형 88"/>
          <p:cNvSpPr/>
          <p:nvPr/>
        </p:nvSpPr>
        <p:spPr>
          <a:xfrm>
            <a:off x="1087735" y="1224236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상담 및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진로지도</a:t>
            </a:r>
            <a:r>
              <a:rPr lang="en-US" altLang="ko-KR" sz="1100" smtClean="0"/>
              <a:t>(2)</a:t>
            </a:r>
            <a:endParaRPr lang="en-US" altLang="ko-KR" sz="1100" smtClean="0"/>
          </a:p>
        </p:txBody>
      </p:sp>
      <p:sp>
        <p:nvSpPr>
          <p:cNvPr id="59" name="직사각형 58"/>
          <p:cNvSpPr/>
          <p:nvPr/>
        </p:nvSpPr>
        <p:spPr>
          <a:xfrm>
            <a:off x="79623" y="2952428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경제학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원론</a:t>
            </a:r>
            <a:r>
              <a:rPr lang="en-US" altLang="ko-KR" sz="1100" smtClean="0"/>
              <a:t>(1)</a:t>
            </a:r>
            <a:endParaRPr lang="en-US" altLang="ko-KR" sz="1100" smtClean="0"/>
          </a:p>
        </p:txBody>
      </p:sp>
      <p:sp>
        <p:nvSpPr>
          <p:cNvPr id="60" name="직사각형 59"/>
          <p:cNvSpPr/>
          <p:nvPr/>
        </p:nvSpPr>
        <p:spPr>
          <a:xfrm>
            <a:off x="1087735" y="2952428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경제학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원론</a:t>
            </a:r>
            <a:r>
              <a:rPr lang="en-US" altLang="ko-KR" sz="1100" smtClean="0"/>
              <a:t>(2)</a:t>
            </a:r>
          </a:p>
        </p:txBody>
      </p:sp>
      <p:sp>
        <p:nvSpPr>
          <p:cNvPr id="62" name="직사각형 61"/>
          <p:cNvSpPr/>
          <p:nvPr/>
        </p:nvSpPr>
        <p:spPr>
          <a:xfrm>
            <a:off x="79623" y="4680620"/>
            <a:ext cx="792088" cy="2304256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b="1" smtClean="0"/>
              <a:t>선택교양</a:t>
            </a:r>
            <a:endParaRPr lang="en-US" altLang="ko-KR" sz="1100" b="1" smtClean="0"/>
          </a:p>
          <a:p>
            <a:pPr algn="ctr"/>
            <a:endParaRPr lang="en-US" altLang="ko-KR" sz="1100" b="1" smtClean="0"/>
          </a:p>
          <a:p>
            <a:pPr algn="ctr"/>
            <a:r>
              <a:rPr lang="ko-KR" altLang="en-US" sz="1100" smtClean="0"/>
              <a:t>인문과학</a:t>
            </a:r>
            <a:endParaRPr lang="en-US" altLang="ko-KR" sz="1100" smtClean="0"/>
          </a:p>
          <a:p>
            <a:pPr algn="ctr"/>
            <a:endParaRPr lang="en-US" altLang="ko-KR" sz="1100" smtClean="0"/>
          </a:p>
          <a:p>
            <a:pPr algn="ctr"/>
            <a:r>
              <a:rPr lang="ko-KR" altLang="en-US" sz="1100" smtClean="0"/>
              <a:t>사회과학</a:t>
            </a:r>
            <a:endParaRPr lang="en-US" altLang="ko-KR" sz="1100" smtClean="0"/>
          </a:p>
          <a:p>
            <a:pPr algn="ctr"/>
            <a:endParaRPr lang="en-US" altLang="ko-KR" sz="1100" smtClean="0"/>
          </a:p>
          <a:p>
            <a:pPr algn="ctr"/>
            <a:r>
              <a:rPr lang="ko-KR" altLang="en-US" sz="1100" smtClean="0"/>
              <a:t>자연과학</a:t>
            </a:r>
            <a:endParaRPr lang="en-US" altLang="ko-KR" sz="1100" smtClean="0"/>
          </a:p>
          <a:p>
            <a:pPr algn="ctr"/>
            <a:endParaRPr lang="en-US" altLang="ko-KR" sz="1100" smtClean="0"/>
          </a:p>
          <a:p>
            <a:pPr algn="ctr"/>
            <a:r>
              <a:rPr lang="ko-KR" altLang="en-US" sz="1100" smtClean="0"/>
              <a:t>서계화와 정보화</a:t>
            </a:r>
            <a:endParaRPr lang="en-US" altLang="ko-KR" sz="1100" smtClean="0"/>
          </a:p>
          <a:p>
            <a:pPr algn="ctr"/>
            <a:endParaRPr lang="en-US" altLang="ko-KR" sz="1100" smtClean="0"/>
          </a:p>
          <a:p>
            <a:pPr algn="ctr"/>
            <a:r>
              <a:rPr lang="ko-KR" altLang="en-US" sz="1100" smtClean="0"/>
              <a:t>일반교</a:t>
            </a:r>
            <a:r>
              <a:rPr lang="ko-KR" altLang="en-US" sz="1100" smtClean="0"/>
              <a:t>양</a:t>
            </a:r>
            <a:endParaRPr lang="en-US" altLang="ko-KR" sz="1100" smtClean="0"/>
          </a:p>
        </p:txBody>
      </p:sp>
      <p:sp>
        <p:nvSpPr>
          <p:cNvPr id="65" name="직사각형 64"/>
          <p:cNvSpPr/>
          <p:nvPr/>
        </p:nvSpPr>
        <p:spPr>
          <a:xfrm>
            <a:off x="2239863" y="2952428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문화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경제</a:t>
            </a:r>
            <a:r>
              <a:rPr lang="ko-KR" altLang="en-US" sz="1100" smtClean="0"/>
              <a:t>학</a:t>
            </a:r>
            <a:endParaRPr lang="en-US" altLang="ko-KR" sz="1100" smtClean="0"/>
          </a:p>
        </p:txBody>
      </p:sp>
      <p:sp>
        <p:nvSpPr>
          <p:cNvPr id="66" name="직사각형 65"/>
          <p:cNvSpPr/>
          <p:nvPr/>
        </p:nvSpPr>
        <p:spPr>
          <a:xfrm>
            <a:off x="2239863" y="3816524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물류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경제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67" name="직사각형 66"/>
          <p:cNvSpPr/>
          <p:nvPr/>
        </p:nvSpPr>
        <p:spPr>
          <a:xfrm>
            <a:off x="2239863" y="4680620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미시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경제</a:t>
            </a:r>
            <a:r>
              <a:rPr lang="ko-KR" altLang="en-US" sz="1100" smtClean="0"/>
              <a:t>학</a:t>
            </a:r>
            <a:endParaRPr lang="en-US" altLang="ko-KR" sz="1100" smtClean="0"/>
          </a:p>
        </p:txBody>
      </p:sp>
      <p:sp>
        <p:nvSpPr>
          <p:cNvPr id="68" name="직사각형 67"/>
          <p:cNvSpPr/>
          <p:nvPr/>
        </p:nvSpPr>
        <p:spPr>
          <a:xfrm>
            <a:off x="2239863" y="5544716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시장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경제</a:t>
            </a:r>
            <a:r>
              <a:rPr lang="ko-KR" altLang="en-US" sz="1100" smtClean="0"/>
              <a:t>사</a:t>
            </a:r>
            <a:endParaRPr lang="en-US" altLang="ko-KR" sz="1100" smtClean="0"/>
          </a:p>
        </p:txBody>
      </p:sp>
      <p:sp>
        <p:nvSpPr>
          <p:cNvPr id="136" name="직사각형 135"/>
          <p:cNvSpPr/>
          <p:nvPr/>
        </p:nvSpPr>
        <p:spPr>
          <a:xfrm>
            <a:off x="79623" y="3816524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경제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수학기</a:t>
            </a:r>
            <a:r>
              <a:rPr lang="ko-KR" altLang="en-US" sz="1100" smtClean="0"/>
              <a:t>초</a:t>
            </a:r>
            <a:endParaRPr lang="en-US" altLang="ko-KR" sz="1100" smtClean="0"/>
          </a:p>
        </p:txBody>
      </p:sp>
      <p:sp>
        <p:nvSpPr>
          <p:cNvPr id="137" name="직사각형 136"/>
          <p:cNvSpPr/>
          <p:nvPr/>
        </p:nvSpPr>
        <p:spPr>
          <a:xfrm>
            <a:off x="1087735" y="3816524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컴퓨터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경</a:t>
            </a:r>
            <a:r>
              <a:rPr lang="ko-KR" altLang="en-US" sz="1100" smtClean="0"/>
              <a:t>제</a:t>
            </a:r>
            <a:endParaRPr lang="en-US" altLang="ko-KR" sz="1100" smtClean="0"/>
          </a:p>
        </p:txBody>
      </p:sp>
      <p:sp>
        <p:nvSpPr>
          <p:cNvPr id="138" name="직사각형 137"/>
          <p:cNvSpPr/>
          <p:nvPr/>
        </p:nvSpPr>
        <p:spPr>
          <a:xfrm>
            <a:off x="2239863" y="6408812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협동조합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경제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139" name="직사각형 138"/>
          <p:cNvSpPr/>
          <p:nvPr/>
        </p:nvSpPr>
        <p:spPr>
          <a:xfrm>
            <a:off x="2239863" y="7272908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교육방법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및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교육공</a:t>
            </a:r>
            <a:r>
              <a:rPr lang="ko-KR" altLang="en-US" sz="1100" smtClean="0"/>
              <a:t>학</a:t>
            </a:r>
            <a:endParaRPr lang="en-US" altLang="ko-KR" sz="1100" smtClean="0"/>
          </a:p>
        </p:txBody>
      </p:sp>
      <p:sp>
        <p:nvSpPr>
          <p:cNvPr id="142" name="직사각형 141"/>
          <p:cNvSpPr/>
          <p:nvPr/>
        </p:nvSpPr>
        <p:spPr>
          <a:xfrm>
            <a:off x="79623" y="7272908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교직이수</a:t>
            </a:r>
            <a:endParaRPr lang="en-US" altLang="ko-KR" sz="1100" smtClean="0"/>
          </a:p>
        </p:txBody>
      </p:sp>
      <p:sp>
        <p:nvSpPr>
          <p:cNvPr id="143" name="직사각형 142"/>
          <p:cNvSpPr/>
          <p:nvPr/>
        </p:nvSpPr>
        <p:spPr>
          <a:xfrm>
            <a:off x="3247975" y="1224236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거시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경제학</a:t>
            </a:r>
            <a:endParaRPr lang="en-US" altLang="ko-KR" sz="1100" smtClean="0"/>
          </a:p>
        </p:txBody>
      </p:sp>
      <p:sp>
        <p:nvSpPr>
          <p:cNvPr id="144" name="직사각형 143"/>
          <p:cNvSpPr/>
          <p:nvPr/>
        </p:nvSpPr>
        <p:spPr>
          <a:xfrm>
            <a:off x="3247975" y="2088332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경제학사</a:t>
            </a:r>
            <a:endParaRPr lang="en-US" altLang="ko-KR" sz="1100" smtClean="0"/>
          </a:p>
        </p:txBody>
      </p:sp>
      <p:sp>
        <p:nvSpPr>
          <p:cNvPr id="145" name="직사각형 144"/>
          <p:cNvSpPr/>
          <p:nvPr/>
        </p:nvSpPr>
        <p:spPr>
          <a:xfrm>
            <a:off x="3247975" y="2952428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경제</a:t>
            </a:r>
            <a:r>
              <a:rPr lang="ko-KR" altLang="en-US" sz="1100" smtClean="0"/>
              <a:t>학</a:t>
            </a:r>
            <a:endParaRPr lang="en-US" altLang="ko-KR" sz="1100" smtClean="0"/>
          </a:p>
        </p:txBody>
      </p:sp>
      <p:sp>
        <p:nvSpPr>
          <p:cNvPr id="146" name="직사각형 145"/>
          <p:cNvSpPr/>
          <p:nvPr/>
        </p:nvSpPr>
        <p:spPr>
          <a:xfrm>
            <a:off x="3247975" y="3816524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수리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경제</a:t>
            </a:r>
            <a:r>
              <a:rPr lang="ko-KR" altLang="en-US" sz="1100" smtClean="0"/>
              <a:t>학</a:t>
            </a:r>
            <a:endParaRPr lang="en-US" altLang="ko-KR" sz="1100" smtClean="0"/>
          </a:p>
        </p:txBody>
      </p:sp>
      <p:sp>
        <p:nvSpPr>
          <p:cNvPr id="147" name="직사각형 146"/>
          <p:cNvSpPr/>
          <p:nvPr/>
        </p:nvSpPr>
        <p:spPr>
          <a:xfrm>
            <a:off x="3247975" y="4680620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신노사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관계</a:t>
            </a:r>
            <a:endParaRPr lang="en-US" altLang="ko-KR" sz="1100" smtClean="0"/>
          </a:p>
        </p:txBody>
      </p:sp>
      <p:sp>
        <p:nvSpPr>
          <p:cNvPr id="148" name="직사각형 147"/>
          <p:cNvSpPr/>
          <p:nvPr/>
        </p:nvSpPr>
        <p:spPr>
          <a:xfrm>
            <a:off x="3247975" y="5544716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유통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경제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150" name="직사각형 149"/>
          <p:cNvSpPr/>
          <p:nvPr/>
        </p:nvSpPr>
        <p:spPr>
          <a:xfrm>
            <a:off x="3247975" y="7272908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교육학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개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151" name="직사각형 150"/>
          <p:cNvSpPr/>
          <p:nvPr/>
        </p:nvSpPr>
        <p:spPr>
          <a:xfrm>
            <a:off x="4400103" y="1224236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개량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경제</a:t>
            </a:r>
            <a:r>
              <a:rPr lang="ko-KR" altLang="en-US" sz="1100" smtClean="0"/>
              <a:t>학</a:t>
            </a:r>
            <a:endParaRPr lang="en-US" altLang="ko-KR" sz="1100" smtClean="0"/>
          </a:p>
        </p:txBody>
      </p:sp>
      <p:sp>
        <p:nvSpPr>
          <p:cNvPr id="152" name="직사각형 151"/>
          <p:cNvSpPr/>
          <p:nvPr/>
        </p:nvSpPr>
        <p:spPr>
          <a:xfrm>
            <a:off x="4400103" y="2088332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사회과학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방법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153" name="직사각형 152"/>
          <p:cNvSpPr/>
          <p:nvPr/>
        </p:nvSpPr>
        <p:spPr>
          <a:xfrm>
            <a:off x="4400103" y="2952428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시장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경쟁론</a:t>
            </a:r>
            <a:endParaRPr lang="en-US" altLang="ko-KR" sz="1100" smtClean="0"/>
          </a:p>
        </p:txBody>
      </p:sp>
      <p:sp>
        <p:nvSpPr>
          <p:cNvPr id="154" name="직사각형 153"/>
          <p:cNvSpPr/>
          <p:nvPr/>
        </p:nvSpPr>
        <p:spPr>
          <a:xfrm>
            <a:off x="4400103" y="3816524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화폐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금융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157" name="직사각형 156"/>
          <p:cNvSpPr/>
          <p:nvPr/>
        </p:nvSpPr>
        <p:spPr>
          <a:xfrm>
            <a:off x="4400103" y="7272908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교육심리</a:t>
            </a:r>
            <a:endParaRPr lang="en-US" altLang="ko-KR" sz="1100" smtClean="0"/>
          </a:p>
        </p:txBody>
      </p:sp>
      <p:sp>
        <p:nvSpPr>
          <p:cNvPr id="158" name="직사각형 157"/>
          <p:cNvSpPr/>
          <p:nvPr/>
        </p:nvSpPr>
        <p:spPr>
          <a:xfrm>
            <a:off x="5408215" y="1224236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국제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금융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159" name="직사각형 158"/>
          <p:cNvSpPr/>
          <p:nvPr/>
        </p:nvSpPr>
        <p:spPr>
          <a:xfrm>
            <a:off x="5408215" y="2088332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신정치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경</a:t>
            </a:r>
            <a:r>
              <a:rPr lang="ko-KR" altLang="en-US" sz="1100" smtClean="0"/>
              <a:t>제</a:t>
            </a:r>
            <a:endParaRPr lang="en-US" altLang="ko-KR" sz="1100" smtClean="0"/>
          </a:p>
        </p:txBody>
      </p:sp>
      <p:sp>
        <p:nvSpPr>
          <p:cNvPr id="160" name="직사각형 159"/>
          <p:cNvSpPr/>
          <p:nvPr/>
        </p:nvSpPr>
        <p:spPr>
          <a:xfrm>
            <a:off x="5408215" y="2952428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자본주의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사회주</a:t>
            </a:r>
            <a:r>
              <a:rPr lang="ko-KR" altLang="en-US" sz="1100" smtClean="0"/>
              <a:t>의</a:t>
            </a:r>
            <a:endParaRPr lang="en-US" altLang="ko-KR" sz="1100" smtClean="0"/>
          </a:p>
        </p:txBody>
      </p:sp>
      <p:sp>
        <p:nvSpPr>
          <p:cNvPr id="161" name="직사각형 160"/>
          <p:cNvSpPr/>
          <p:nvPr/>
        </p:nvSpPr>
        <p:spPr>
          <a:xfrm>
            <a:off x="5408215" y="3816524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증권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경제</a:t>
            </a:r>
            <a:r>
              <a:rPr lang="ko-KR" altLang="en-US" sz="1100" smtClean="0"/>
              <a:t>학</a:t>
            </a:r>
            <a:endParaRPr lang="en-US" altLang="ko-KR" sz="1100" smtClean="0"/>
          </a:p>
        </p:txBody>
      </p:sp>
      <p:sp>
        <p:nvSpPr>
          <p:cNvPr id="162" name="직사각형 161"/>
          <p:cNvSpPr/>
          <p:nvPr/>
        </p:nvSpPr>
        <p:spPr>
          <a:xfrm>
            <a:off x="5408215" y="7272908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일반사회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163" name="직사각형 162"/>
          <p:cNvSpPr/>
          <p:nvPr/>
        </p:nvSpPr>
        <p:spPr>
          <a:xfrm>
            <a:off x="6560343" y="1224236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경제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발전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164" name="직사각형 163"/>
          <p:cNvSpPr/>
          <p:nvPr/>
        </p:nvSpPr>
        <p:spPr>
          <a:xfrm>
            <a:off x="6560343" y="2088332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복지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경제</a:t>
            </a:r>
            <a:r>
              <a:rPr lang="ko-KR" altLang="en-US" sz="1100" smtClean="0"/>
              <a:t>학</a:t>
            </a:r>
            <a:endParaRPr lang="en-US" altLang="ko-KR" sz="1100" smtClean="0"/>
          </a:p>
        </p:txBody>
      </p:sp>
      <p:sp>
        <p:nvSpPr>
          <p:cNvPr id="165" name="직사각형 164"/>
          <p:cNvSpPr/>
          <p:nvPr/>
        </p:nvSpPr>
        <p:spPr>
          <a:xfrm>
            <a:off x="6560343" y="2952428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북한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경제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166" name="직사각형 165"/>
          <p:cNvSpPr/>
          <p:nvPr/>
        </p:nvSpPr>
        <p:spPr>
          <a:xfrm>
            <a:off x="6560343" y="3816524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정보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경제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167" name="직사각형 166"/>
          <p:cNvSpPr/>
          <p:nvPr/>
        </p:nvSpPr>
        <p:spPr>
          <a:xfrm>
            <a:off x="6560343" y="7272908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일반사회교재연구 및 지도법</a:t>
            </a:r>
            <a:endParaRPr lang="en-US" altLang="ko-KR" sz="1100" smtClean="0"/>
          </a:p>
        </p:txBody>
      </p:sp>
      <p:sp>
        <p:nvSpPr>
          <p:cNvPr id="169" name="직사각형 168"/>
          <p:cNvSpPr/>
          <p:nvPr/>
        </p:nvSpPr>
        <p:spPr>
          <a:xfrm>
            <a:off x="7568455" y="1224236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경제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성장론</a:t>
            </a:r>
            <a:endParaRPr lang="en-US" altLang="ko-KR" sz="1100" smtClean="0"/>
          </a:p>
        </p:txBody>
      </p:sp>
      <p:sp>
        <p:nvSpPr>
          <p:cNvPr id="170" name="직사각형 169"/>
          <p:cNvSpPr/>
          <p:nvPr/>
        </p:nvSpPr>
        <p:spPr>
          <a:xfrm>
            <a:off x="7568455" y="2088332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경제정보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관리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171" name="직사각형 170"/>
          <p:cNvSpPr/>
          <p:nvPr/>
        </p:nvSpPr>
        <p:spPr>
          <a:xfrm>
            <a:off x="7568455" y="2952428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경제철학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과 사상</a:t>
            </a:r>
            <a:endParaRPr lang="en-US" altLang="ko-KR" sz="1100" smtClean="0"/>
          </a:p>
        </p:txBody>
      </p:sp>
      <p:cxnSp>
        <p:nvCxnSpPr>
          <p:cNvPr id="180" name="꺾인 연결선 179"/>
          <p:cNvCxnSpPr>
            <a:stCxn id="59" idx="3"/>
            <a:endCxn id="137" idx="1"/>
          </p:cNvCxnSpPr>
          <p:nvPr/>
        </p:nvCxnSpPr>
        <p:spPr>
          <a:xfrm>
            <a:off x="871711" y="3240460"/>
            <a:ext cx="216024" cy="864096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꺾인 연결선 185"/>
          <p:cNvCxnSpPr>
            <a:stCxn id="136" idx="3"/>
            <a:endCxn id="60" idx="1"/>
          </p:cNvCxnSpPr>
          <p:nvPr/>
        </p:nvCxnSpPr>
        <p:spPr>
          <a:xfrm flipV="1">
            <a:off x="871711" y="3240460"/>
            <a:ext cx="216024" cy="864096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직선 연결선 202"/>
          <p:cNvCxnSpPr>
            <a:stCxn id="60" idx="3"/>
            <a:endCxn id="65" idx="1"/>
          </p:cNvCxnSpPr>
          <p:nvPr/>
        </p:nvCxnSpPr>
        <p:spPr>
          <a:xfrm>
            <a:off x="1879823" y="3240460"/>
            <a:ext cx="3600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꺾인 연결선 204"/>
          <p:cNvCxnSpPr/>
          <p:nvPr/>
        </p:nvCxnSpPr>
        <p:spPr>
          <a:xfrm flipV="1">
            <a:off x="871711" y="3168452"/>
            <a:ext cx="1368152" cy="4320480"/>
          </a:xfrm>
          <a:prstGeom prst="bentConnector3">
            <a:avLst>
              <a:gd name="adj1" fmla="val 80633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Shape 221"/>
          <p:cNvCxnSpPr>
            <a:endCxn id="145" idx="1"/>
          </p:cNvCxnSpPr>
          <p:nvPr/>
        </p:nvCxnSpPr>
        <p:spPr>
          <a:xfrm rot="5400000" flipH="1" flipV="1">
            <a:off x="1267755" y="5148672"/>
            <a:ext cx="3888432" cy="72008"/>
          </a:xfrm>
          <a:prstGeom prst="bentConnector2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Shape 230"/>
          <p:cNvCxnSpPr>
            <a:stCxn id="152" idx="1"/>
          </p:cNvCxnSpPr>
          <p:nvPr/>
        </p:nvCxnSpPr>
        <p:spPr>
          <a:xfrm rot="10800000" flipV="1">
            <a:off x="4256087" y="2376364"/>
            <a:ext cx="144016" cy="4752528"/>
          </a:xfrm>
          <a:prstGeom prst="bentConnector2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Shape 232"/>
          <p:cNvCxnSpPr>
            <a:stCxn id="159" idx="1"/>
          </p:cNvCxnSpPr>
          <p:nvPr/>
        </p:nvCxnSpPr>
        <p:spPr>
          <a:xfrm rot="10800000" flipV="1">
            <a:off x="5336207" y="2376364"/>
            <a:ext cx="72008" cy="4752528"/>
          </a:xfrm>
          <a:prstGeom prst="bentConnector2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직선 연결선 248"/>
          <p:cNvCxnSpPr>
            <a:stCxn id="145" idx="0"/>
            <a:endCxn id="144" idx="2"/>
          </p:cNvCxnSpPr>
          <p:nvPr/>
        </p:nvCxnSpPr>
        <p:spPr>
          <a:xfrm rot="5400000" flipH="1" flipV="1">
            <a:off x="3500003" y="2808412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꺾인 연결선 250"/>
          <p:cNvCxnSpPr>
            <a:stCxn id="66" idx="3"/>
            <a:endCxn id="148" idx="1"/>
          </p:cNvCxnSpPr>
          <p:nvPr/>
        </p:nvCxnSpPr>
        <p:spPr>
          <a:xfrm>
            <a:off x="3031951" y="4104556"/>
            <a:ext cx="216024" cy="1728192"/>
          </a:xfrm>
          <a:prstGeom prst="bentConnector3">
            <a:avLst>
              <a:gd name="adj1" fmla="val 2060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꺾인 연결선 253"/>
          <p:cNvCxnSpPr>
            <a:stCxn id="124" idx="3"/>
            <a:endCxn id="147" idx="1"/>
          </p:cNvCxnSpPr>
          <p:nvPr/>
        </p:nvCxnSpPr>
        <p:spPr>
          <a:xfrm>
            <a:off x="3031951" y="2376364"/>
            <a:ext cx="216024" cy="2592288"/>
          </a:xfrm>
          <a:prstGeom prst="bentConnector3">
            <a:avLst>
              <a:gd name="adj1" fmla="val 4412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꺾인 연결선 258"/>
          <p:cNvCxnSpPr>
            <a:stCxn id="148" idx="3"/>
            <a:endCxn id="166" idx="1"/>
          </p:cNvCxnSpPr>
          <p:nvPr/>
        </p:nvCxnSpPr>
        <p:spPr>
          <a:xfrm flipV="1">
            <a:off x="4040063" y="4104556"/>
            <a:ext cx="2520280" cy="1728192"/>
          </a:xfrm>
          <a:prstGeom prst="bentConnector3">
            <a:avLst>
              <a:gd name="adj1" fmla="val 9636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직선 연결선 261"/>
          <p:cNvCxnSpPr>
            <a:stCxn id="154" idx="3"/>
            <a:endCxn id="161" idx="1"/>
          </p:cNvCxnSpPr>
          <p:nvPr/>
        </p:nvCxnSpPr>
        <p:spPr>
          <a:xfrm>
            <a:off x="5192191" y="4104556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꺾인 연결선 263"/>
          <p:cNvCxnSpPr>
            <a:stCxn id="152" idx="3"/>
            <a:endCxn id="160" idx="1"/>
          </p:cNvCxnSpPr>
          <p:nvPr/>
        </p:nvCxnSpPr>
        <p:spPr>
          <a:xfrm>
            <a:off x="5192191" y="2376364"/>
            <a:ext cx="216024" cy="864096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꺾인 연결선 265"/>
          <p:cNvCxnSpPr>
            <a:stCxn id="153" idx="3"/>
            <a:endCxn id="159" idx="1"/>
          </p:cNvCxnSpPr>
          <p:nvPr/>
        </p:nvCxnSpPr>
        <p:spPr>
          <a:xfrm flipV="1">
            <a:off x="5192191" y="2376364"/>
            <a:ext cx="216024" cy="864096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꺾인 연결선 267"/>
          <p:cNvCxnSpPr>
            <a:stCxn id="145" idx="3"/>
            <a:endCxn id="147" idx="3"/>
          </p:cNvCxnSpPr>
          <p:nvPr/>
        </p:nvCxnSpPr>
        <p:spPr>
          <a:xfrm>
            <a:off x="4040063" y="3240460"/>
            <a:ext cx="1588" cy="1728192"/>
          </a:xfrm>
          <a:prstGeom prst="bentConnector3">
            <a:avLst>
              <a:gd name="adj1" fmla="val 5598239"/>
            </a:avLst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꺾인 연결선 273"/>
          <p:cNvCxnSpPr>
            <a:stCxn id="159" idx="3"/>
            <a:endCxn id="165" idx="1"/>
          </p:cNvCxnSpPr>
          <p:nvPr/>
        </p:nvCxnSpPr>
        <p:spPr>
          <a:xfrm>
            <a:off x="6200303" y="2376364"/>
            <a:ext cx="360040" cy="864096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직선 연결선 275"/>
          <p:cNvCxnSpPr>
            <a:stCxn id="165" idx="3"/>
            <a:endCxn id="171" idx="1"/>
          </p:cNvCxnSpPr>
          <p:nvPr/>
        </p:nvCxnSpPr>
        <p:spPr>
          <a:xfrm>
            <a:off x="7352431" y="3240460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꺾인 연결선 277"/>
          <p:cNvCxnSpPr>
            <a:stCxn id="166" idx="3"/>
            <a:endCxn id="170" idx="1"/>
          </p:cNvCxnSpPr>
          <p:nvPr/>
        </p:nvCxnSpPr>
        <p:spPr>
          <a:xfrm flipV="1">
            <a:off x="7352431" y="2376364"/>
            <a:ext cx="216024" cy="1728192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130</Words>
  <Application>Microsoft Office PowerPoint</Application>
  <PresentationFormat>사용자 지정</PresentationFormat>
  <Paragraphs>105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daegu univ.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dong hyun seo</cp:lastModifiedBy>
  <cp:revision>30</cp:revision>
  <dcterms:created xsi:type="dcterms:W3CDTF">2011-03-08T06:22:35Z</dcterms:created>
  <dcterms:modified xsi:type="dcterms:W3CDTF">2011-06-22T01:46:15Z</dcterms:modified>
</cp:coreProperties>
</file>