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512175" cy="144018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1164" y="-78"/>
      </p:cViewPr>
      <p:guideLst>
        <p:guide orient="horz" pos="4536"/>
        <p:guide pos="2681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38413" y="4473893"/>
            <a:ext cx="7235349" cy="3087053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276826" y="8161020"/>
            <a:ext cx="5958523" cy="368046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5745718" y="1210153"/>
            <a:ext cx="1782237" cy="25806558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96053" y="1210153"/>
            <a:ext cx="5207796" cy="25806558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72403" y="9254491"/>
            <a:ext cx="7235349" cy="2860358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72403" y="6104098"/>
            <a:ext cx="7235349" cy="3150393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96052" y="7057550"/>
            <a:ext cx="3495017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032939" y="7057550"/>
            <a:ext cx="3495016" cy="199591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</p:spPr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223737"/>
            <a:ext cx="3761022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25609" y="4567237"/>
            <a:ext cx="3761022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324067" y="3223737"/>
            <a:ext cx="3762500" cy="13435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324067" y="4567237"/>
            <a:ext cx="3762500" cy="829770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25609" y="573405"/>
            <a:ext cx="2800447" cy="244030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328024" y="573406"/>
            <a:ext cx="4758542" cy="122915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25609" y="3013711"/>
            <a:ext cx="2800447" cy="985123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668446" y="10081260"/>
            <a:ext cx="5107305" cy="11901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668446" y="1286828"/>
            <a:ext cx="5107305" cy="86410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668446" y="11271410"/>
            <a:ext cx="5107305" cy="169021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25609" y="576740"/>
            <a:ext cx="7660958" cy="24003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25609" y="3360421"/>
            <a:ext cx="7660958" cy="95045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25609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DB0EF-DCEC-4BAB-945E-20EA0D0B904D}" type="datetimeFigureOut">
              <a:rPr lang="ko-KR" altLang="en-US" smtClean="0"/>
              <a:pPr/>
              <a:t>2012-01-04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2908327" y="13348336"/>
            <a:ext cx="2695522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100392" y="13348336"/>
            <a:ext cx="1986174" cy="76676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08B2A2-42B0-4111-BAAA-81379465CB41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7" name="그룹 246"/>
          <p:cNvGrpSpPr/>
          <p:nvPr/>
        </p:nvGrpSpPr>
        <p:grpSpPr>
          <a:xfrm>
            <a:off x="1951831" y="7128892"/>
            <a:ext cx="5004556" cy="288032"/>
            <a:chOff x="1951831" y="7128892"/>
            <a:chExt cx="5004556" cy="288032"/>
          </a:xfrm>
        </p:grpSpPr>
        <p:cxnSp>
          <p:nvCxnSpPr>
            <p:cNvPr id="241" name="직선 연결선 240"/>
            <p:cNvCxnSpPr/>
            <p:nvPr/>
          </p:nvCxnSpPr>
          <p:spPr>
            <a:xfrm rot="5400000" flipH="1" flipV="1">
              <a:off x="5660243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2" name="직선 연결선 241"/>
            <p:cNvCxnSpPr/>
            <p:nvPr/>
          </p:nvCxnSpPr>
          <p:spPr>
            <a:xfrm rot="5400000" flipH="1" flipV="1">
              <a:off x="4724139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3" name="직선 연결선 242"/>
            <p:cNvCxnSpPr/>
            <p:nvPr/>
          </p:nvCxnSpPr>
          <p:spPr>
            <a:xfrm rot="5400000" flipH="1" flipV="1">
              <a:off x="3572011" y="7236904"/>
              <a:ext cx="216024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4" name="직선 연결선 243"/>
            <p:cNvCxnSpPr/>
            <p:nvPr/>
          </p:nvCxnSpPr>
          <p:spPr>
            <a:xfrm rot="5400000" flipH="1" flipV="1">
              <a:off x="2455887" y="7272908"/>
              <a:ext cx="288032" cy="0"/>
            </a:xfrm>
            <a:prstGeom prst="lin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9" name="Shape 228"/>
            <p:cNvCxnSpPr>
              <a:stCxn id="167" idx="0"/>
            </p:cNvCxnSpPr>
            <p:nvPr/>
          </p:nvCxnSpPr>
          <p:spPr>
            <a:xfrm rot="16200000" flipV="1">
              <a:off x="4382101" y="4698622"/>
              <a:ext cx="144016" cy="5004556"/>
            </a:xfrm>
            <a:prstGeom prst="bentConnector2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5" name="직선 연결선 174"/>
          <p:cNvCxnSpPr>
            <a:stCxn id="142" idx="3"/>
            <a:endCxn id="167" idx="1"/>
          </p:cNvCxnSpPr>
          <p:nvPr/>
        </p:nvCxnSpPr>
        <p:spPr>
          <a:xfrm>
            <a:off x="871711" y="7560940"/>
            <a:ext cx="56886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2" name="직사각형 271"/>
          <p:cNvSpPr/>
          <p:nvPr/>
        </p:nvSpPr>
        <p:spPr>
          <a:xfrm>
            <a:off x="7962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12" name="직사각형 111"/>
          <p:cNvSpPr/>
          <p:nvPr/>
        </p:nvSpPr>
        <p:spPr>
          <a:xfrm>
            <a:off x="7962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영어독해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18" name="직사각형 117"/>
          <p:cNvSpPr/>
          <p:nvPr/>
        </p:nvSpPr>
        <p:spPr>
          <a:xfrm>
            <a:off x="108773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영어회화</a:t>
            </a:r>
            <a:r>
              <a:rPr lang="en-US" altLang="ko-KR" sz="1100" dirty="0" smtClean="0"/>
              <a:t>(1)</a:t>
            </a:r>
          </a:p>
        </p:txBody>
      </p:sp>
      <p:sp>
        <p:nvSpPr>
          <p:cNvPr id="123" name="직사각형 122"/>
          <p:cNvSpPr/>
          <p:nvPr/>
        </p:nvSpPr>
        <p:spPr>
          <a:xfrm>
            <a:off x="223986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미시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24" name="직사각형 123"/>
          <p:cNvSpPr/>
          <p:nvPr/>
        </p:nvSpPr>
        <p:spPr>
          <a:xfrm>
            <a:off x="223986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노동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8" name="직사각형 167"/>
          <p:cNvSpPr/>
          <p:nvPr/>
        </p:nvSpPr>
        <p:spPr>
          <a:xfrm>
            <a:off x="8914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1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2" name="직사각형 171"/>
          <p:cNvSpPr/>
          <p:nvPr/>
        </p:nvSpPr>
        <p:spPr>
          <a:xfrm>
            <a:off x="7200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4" name="직사각형 173"/>
          <p:cNvSpPr/>
          <p:nvPr/>
        </p:nvSpPr>
        <p:spPr>
          <a:xfrm>
            <a:off x="108773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6" name="직사각형 175"/>
          <p:cNvSpPr/>
          <p:nvPr/>
        </p:nvSpPr>
        <p:spPr>
          <a:xfrm>
            <a:off x="224938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2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77" name="직사각형 176"/>
          <p:cNvSpPr/>
          <p:nvPr/>
        </p:nvSpPr>
        <p:spPr>
          <a:xfrm>
            <a:off x="223224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79" name="직사각형 178"/>
          <p:cNvSpPr/>
          <p:nvPr/>
        </p:nvSpPr>
        <p:spPr>
          <a:xfrm>
            <a:off x="324797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1" name="직사각형 180"/>
          <p:cNvSpPr/>
          <p:nvPr/>
        </p:nvSpPr>
        <p:spPr>
          <a:xfrm>
            <a:off x="4417243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3</a:t>
            </a:r>
            <a:r>
              <a:rPr lang="ko-KR" altLang="en-US" sz="1100" b="1" smtClean="0"/>
              <a:t>학년</a:t>
            </a:r>
            <a:endParaRPr lang="ko-KR" altLang="en-US" sz="1100" b="1"/>
          </a:p>
        </p:txBody>
      </p:sp>
      <p:sp>
        <p:nvSpPr>
          <p:cNvPr id="182" name="직사각형 181"/>
          <p:cNvSpPr/>
          <p:nvPr/>
        </p:nvSpPr>
        <p:spPr>
          <a:xfrm>
            <a:off x="4400103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4" name="직사각형 183"/>
          <p:cNvSpPr/>
          <p:nvPr/>
        </p:nvSpPr>
        <p:spPr>
          <a:xfrm>
            <a:off x="5415830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5" name="직사각형 184"/>
          <p:cNvSpPr/>
          <p:nvPr/>
        </p:nvSpPr>
        <p:spPr>
          <a:xfrm>
            <a:off x="6585098" y="288132"/>
            <a:ext cx="1790675" cy="360190"/>
          </a:xfrm>
          <a:prstGeom prst="rect">
            <a:avLst/>
          </a:prstGeom>
          <a:ln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b="1" smtClean="0"/>
              <a:t>4</a:t>
            </a:r>
            <a:r>
              <a:rPr lang="ko-KR" altLang="en-US" sz="1100" b="1" smtClean="0"/>
              <a:t>학년 </a:t>
            </a:r>
            <a:endParaRPr lang="ko-KR" altLang="en-US" sz="1100" b="1"/>
          </a:p>
        </p:txBody>
      </p:sp>
      <p:sp>
        <p:nvSpPr>
          <p:cNvPr id="187" name="직사각형 186"/>
          <p:cNvSpPr/>
          <p:nvPr/>
        </p:nvSpPr>
        <p:spPr>
          <a:xfrm>
            <a:off x="6567958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1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189" name="직사각형 188"/>
          <p:cNvSpPr/>
          <p:nvPr/>
        </p:nvSpPr>
        <p:spPr>
          <a:xfrm>
            <a:off x="7583685" y="648172"/>
            <a:ext cx="792088" cy="287882"/>
          </a:xfrm>
          <a:prstGeom prst="rect">
            <a:avLst/>
          </a:prstGeom>
          <a:ln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smtClean="0"/>
              <a:t>2</a:t>
            </a:r>
            <a:r>
              <a:rPr lang="ko-KR" altLang="en-US" sz="1100" smtClean="0"/>
              <a:t>학기</a:t>
            </a:r>
            <a:endParaRPr lang="ko-KR" altLang="en-US" sz="1100"/>
          </a:p>
        </p:txBody>
      </p:sp>
      <p:sp>
        <p:nvSpPr>
          <p:cNvPr id="89" name="직사각형 88"/>
          <p:cNvSpPr/>
          <p:nvPr/>
        </p:nvSpPr>
        <p:spPr>
          <a:xfrm>
            <a:off x="108773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ko-KR" sz="1100" dirty="0" smtClean="0"/>
              <a:t>DU</a:t>
            </a:r>
          </a:p>
          <a:p>
            <a:pPr algn="ctr"/>
            <a:r>
              <a:rPr lang="ko-KR" altLang="en-US" sz="1100" dirty="0" smtClean="0"/>
              <a:t>생활설계</a:t>
            </a:r>
            <a:r>
              <a:rPr lang="en-US" altLang="ko-KR" sz="1100" dirty="0" smtClean="0"/>
              <a:t>(2)</a:t>
            </a:r>
          </a:p>
        </p:txBody>
      </p:sp>
      <p:sp>
        <p:nvSpPr>
          <p:cNvPr id="59" name="직사각형 58"/>
          <p:cNvSpPr/>
          <p:nvPr/>
        </p:nvSpPr>
        <p:spPr>
          <a:xfrm>
            <a:off x="7962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(1)</a:t>
            </a:r>
          </a:p>
        </p:txBody>
      </p:sp>
      <p:sp>
        <p:nvSpPr>
          <p:cNvPr id="60" name="직사각형 59"/>
          <p:cNvSpPr/>
          <p:nvPr/>
        </p:nvSpPr>
        <p:spPr>
          <a:xfrm>
            <a:off x="108773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원론</a:t>
            </a:r>
            <a:r>
              <a:rPr lang="en-US" altLang="ko-KR" sz="1100" smtClean="0"/>
              <a:t>(2)</a:t>
            </a:r>
          </a:p>
        </p:txBody>
      </p:sp>
      <p:sp>
        <p:nvSpPr>
          <p:cNvPr id="62" name="직사각형 61"/>
          <p:cNvSpPr/>
          <p:nvPr/>
        </p:nvSpPr>
        <p:spPr>
          <a:xfrm>
            <a:off x="79623" y="4680620"/>
            <a:ext cx="792088" cy="2304256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b="1" smtClean="0"/>
              <a:t>선택교양</a:t>
            </a:r>
            <a:endParaRPr lang="en-US" altLang="ko-KR" sz="1100" b="1" smtClean="0"/>
          </a:p>
          <a:p>
            <a:pPr algn="ctr"/>
            <a:endParaRPr lang="en-US" altLang="ko-KR" sz="1100" b="1" smtClean="0"/>
          </a:p>
          <a:p>
            <a:pPr algn="ctr"/>
            <a:r>
              <a:rPr lang="ko-KR" altLang="en-US" sz="1100" smtClean="0"/>
              <a:t>인문과학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사회과학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자연과학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서계화와 정보화</a:t>
            </a:r>
            <a:endParaRPr lang="en-US" altLang="ko-KR" sz="1100" smtClean="0"/>
          </a:p>
          <a:p>
            <a:pPr algn="ctr"/>
            <a:endParaRPr lang="en-US" altLang="ko-KR" sz="1100" smtClean="0"/>
          </a:p>
          <a:p>
            <a:pPr algn="ctr"/>
            <a:r>
              <a:rPr lang="ko-KR" altLang="en-US" sz="1100" smtClean="0"/>
              <a:t>일반교양</a:t>
            </a:r>
            <a:endParaRPr lang="en-US" altLang="ko-KR" sz="1100" smtClean="0"/>
          </a:p>
        </p:txBody>
      </p:sp>
      <p:sp>
        <p:nvSpPr>
          <p:cNvPr id="65" name="직사각형 64"/>
          <p:cNvSpPr/>
          <p:nvPr/>
        </p:nvSpPr>
        <p:spPr>
          <a:xfrm>
            <a:off x="223986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사회과학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방법론</a:t>
            </a:r>
            <a:endParaRPr lang="en-US" altLang="ko-KR" sz="1100" dirty="0" smtClean="0"/>
          </a:p>
        </p:txBody>
      </p:sp>
      <p:sp>
        <p:nvSpPr>
          <p:cNvPr id="66" name="직사각형 65"/>
          <p:cNvSpPr/>
          <p:nvPr/>
        </p:nvSpPr>
        <p:spPr>
          <a:xfrm>
            <a:off x="223986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시장</a:t>
            </a:r>
            <a:endParaRPr lang="en-US" altLang="ko-KR" sz="1100" dirty="0" smtClean="0"/>
          </a:p>
          <a:p>
            <a:pPr algn="ctr"/>
            <a:r>
              <a:rPr lang="ko-KR" altLang="en-US" sz="1100" dirty="0" err="1" smtClean="0"/>
              <a:t>경쟁론</a:t>
            </a:r>
            <a:endParaRPr lang="en-US" altLang="ko-KR" sz="1100" dirty="0" smtClean="0"/>
          </a:p>
        </p:txBody>
      </p:sp>
      <p:sp>
        <p:nvSpPr>
          <p:cNvPr id="67" name="직사각형 66"/>
          <p:cNvSpPr/>
          <p:nvPr/>
        </p:nvSpPr>
        <p:spPr>
          <a:xfrm>
            <a:off x="2239863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계량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36" name="직사각형 135"/>
          <p:cNvSpPr/>
          <p:nvPr/>
        </p:nvSpPr>
        <p:spPr>
          <a:xfrm>
            <a:off x="7962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수학기초</a:t>
            </a:r>
            <a:endParaRPr lang="en-US" altLang="ko-KR" sz="1100" smtClean="0"/>
          </a:p>
        </p:txBody>
      </p:sp>
      <p:sp>
        <p:nvSpPr>
          <p:cNvPr id="137" name="직사각형 136"/>
          <p:cNvSpPr/>
          <p:nvPr/>
        </p:nvSpPr>
        <p:spPr>
          <a:xfrm>
            <a:off x="108773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경제통계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분석</a:t>
            </a:r>
            <a:endParaRPr lang="en-US" altLang="ko-KR" sz="1100" dirty="0" smtClean="0"/>
          </a:p>
        </p:txBody>
      </p:sp>
      <p:sp>
        <p:nvSpPr>
          <p:cNvPr id="139" name="직사각형 138"/>
          <p:cNvSpPr/>
          <p:nvPr/>
        </p:nvSpPr>
        <p:spPr>
          <a:xfrm>
            <a:off x="223986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교육방법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및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교육공학</a:t>
            </a:r>
            <a:endParaRPr lang="en-US" altLang="ko-KR" sz="1100" smtClean="0"/>
          </a:p>
        </p:txBody>
      </p:sp>
      <p:sp>
        <p:nvSpPr>
          <p:cNvPr id="142" name="직사각형 141"/>
          <p:cNvSpPr/>
          <p:nvPr/>
        </p:nvSpPr>
        <p:spPr>
          <a:xfrm>
            <a:off x="7962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교직이수</a:t>
            </a:r>
            <a:endParaRPr lang="en-US" altLang="ko-KR" sz="1100" smtClean="0"/>
          </a:p>
        </p:txBody>
      </p:sp>
      <p:sp>
        <p:nvSpPr>
          <p:cNvPr id="143" name="직사각형 142"/>
          <p:cNvSpPr/>
          <p:nvPr/>
        </p:nvSpPr>
        <p:spPr>
          <a:xfrm>
            <a:off x="324797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거시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44" name="직사각형 143"/>
          <p:cNvSpPr/>
          <p:nvPr/>
        </p:nvSpPr>
        <p:spPr>
          <a:xfrm>
            <a:off x="324797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수리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45" name="직사각형 144"/>
          <p:cNvSpPr/>
          <p:nvPr/>
        </p:nvSpPr>
        <p:spPr>
          <a:xfrm>
            <a:off x="324797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신노사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관계</a:t>
            </a:r>
            <a:endParaRPr lang="en-US" altLang="ko-KR" sz="1100" dirty="0" smtClean="0"/>
          </a:p>
        </p:txBody>
      </p:sp>
      <p:sp>
        <p:nvSpPr>
          <p:cNvPr id="146" name="직사각형 145"/>
          <p:cNvSpPr/>
          <p:nvPr/>
        </p:nvSpPr>
        <p:spPr>
          <a:xfrm>
            <a:off x="324797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재정학</a:t>
            </a:r>
            <a:endParaRPr lang="en-US" altLang="ko-KR" sz="1100" dirty="0" smtClean="0"/>
          </a:p>
        </p:txBody>
      </p:sp>
      <p:sp>
        <p:nvSpPr>
          <p:cNvPr id="147" name="직사각형 146"/>
          <p:cNvSpPr/>
          <p:nvPr/>
        </p:nvSpPr>
        <p:spPr>
          <a:xfrm>
            <a:off x="3247975" y="468062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신정치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</a:t>
            </a:r>
            <a:endParaRPr lang="en-US" altLang="ko-KR" sz="1100" dirty="0" smtClean="0"/>
          </a:p>
        </p:txBody>
      </p:sp>
      <p:sp>
        <p:nvSpPr>
          <p:cNvPr id="148" name="직사각형 147"/>
          <p:cNvSpPr/>
          <p:nvPr/>
        </p:nvSpPr>
        <p:spPr>
          <a:xfrm>
            <a:off x="3247975" y="554471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복지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50" name="직사각형 149"/>
          <p:cNvSpPr/>
          <p:nvPr/>
        </p:nvSpPr>
        <p:spPr>
          <a:xfrm>
            <a:off x="324797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교육학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개론</a:t>
            </a:r>
            <a:endParaRPr lang="en-US" altLang="ko-KR" sz="1100" smtClean="0"/>
          </a:p>
        </p:txBody>
      </p:sp>
      <p:sp>
        <p:nvSpPr>
          <p:cNvPr id="151" name="직사각형 150"/>
          <p:cNvSpPr/>
          <p:nvPr/>
        </p:nvSpPr>
        <p:spPr>
          <a:xfrm>
            <a:off x="440010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무역론</a:t>
            </a:r>
            <a:endParaRPr lang="en-US" altLang="ko-KR" sz="1100" dirty="0" smtClean="0"/>
          </a:p>
        </p:txBody>
      </p:sp>
      <p:sp>
        <p:nvSpPr>
          <p:cNvPr id="152" name="직사각형 151"/>
          <p:cNvSpPr/>
          <p:nvPr/>
        </p:nvSpPr>
        <p:spPr>
          <a:xfrm>
            <a:off x="440010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문화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53" name="직사각형 152"/>
          <p:cNvSpPr/>
          <p:nvPr/>
        </p:nvSpPr>
        <p:spPr>
          <a:xfrm>
            <a:off x="440010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사회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54" name="직사각형 153"/>
          <p:cNvSpPr/>
          <p:nvPr/>
        </p:nvSpPr>
        <p:spPr>
          <a:xfrm>
            <a:off x="440010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경제정책</a:t>
            </a:r>
            <a:endParaRPr lang="en-US" altLang="ko-KR" sz="1100" dirty="0" smtClean="0"/>
          </a:p>
        </p:txBody>
      </p:sp>
      <p:sp>
        <p:nvSpPr>
          <p:cNvPr id="157" name="직사각형 156"/>
          <p:cNvSpPr/>
          <p:nvPr/>
        </p:nvSpPr>
        <p:spPr>
          <a:xfrm>
            <a:off x="440010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교육심리</a:t>
            </a:r>
            <a:endParaRPr lang="en-US" altLang="ko-KR" sz="1100" smtClean="0"/>
          </a:p>
        </p:txBody>
      </p:sp>
      <p:sp>
        <p:nvSpPr>
          <p:cNvPr id="158" name="직사각형 157"/>
          <p:cNvSpPr/>
          <p:nvPr/>
        </p:nvSpPr>
        <p:spPr>
          <a:xfrm>
            <a:off x="540821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국제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금융론</a:t>
            </a:r>
            <a:endParaRPr lang="en-US" altLang="ko-KR" sz="1100" dirty="0" smtClean="0"/>
          </a:p>
        </p:txBody>
      </p:sp>
      <p:sp>
        <p:nvSpPr>
          <p:cNvPr id="159" name="직사각형 158"/>
          <p:cNvSpPr/>
          <p:nvPr/>
        </p:nvSpPr>
        <p:spPr>
          <a:xfrm>
            <a:off x="540821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환경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60" name="직사각형 159"/>
          <p:cNvSpPr/>
          <p:nvPr/>
        </p:nvSpPr>
        <p:spPr>
          <a:xfrm>
            <a:off x="540821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자본주의와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사회주의</a:t>
            </a:r>
            <a:endParaRPr lang="en-US" altLang="ko-KR" sz="1100" dirty="0" smtClean="0"/>
          </a:p>
        </p:txBody>
      </p:sp>
      <p:sp>
        <p:nvSpPr>
          <p:cNvPr id="161" name="직사각형 160"/>
          <p:cNvSpPr/>
          <p:nvPr/>
        </p:nvSpPr>
        <p:spPr>
          <a:xfrm>
            <a:off x="5408215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증권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경제학</a:t>
            </a:r>
            <a:endParaRPr lang="en-US" altLang="ko-KR" sz="1100" smtClean="0"/>
          </a:p>
        </p:txBody>
      </p:sp>
      <p:sp>
        <p:nvSpPr>
          <p:cNvPr id="162" name="직사각형 161"/>
          <p:cNvSpPr/>
          <p:nvPr/>
        </p:nvSpPr>
        <p:spPr>
          <a:xfrm>
            <a:off x="5408215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교육론</a:t>
            </a:r>
            <a:endParaRPr lang="en-US" altLang="ko-KR" sz="1100" smtClean="0"/>
          </a:p>
        </p:txBody>
      </p:sp>
      <p:sp>
        <p:nvSpPr>
          <p:cNvPr id="163" name="직사각형 162"/>
          <p:cNvSpPr/>
          <p:nvPr/>
        </p:nvSpPr>
        <p:spPr>
          <a:xfrm>
            <a:off x="6560343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발전론</a:t>
            </a:r>
            <a:endParaRPr lang="en-US" altLang="ko-KR" sz="1100" smtClean="0"/>
          </a:p>
        </p:txBody>
      </p:sp>
      <p:sp>
        <p:nvSpPr>
          <p:cNvPr id="164" name="직사각형 163"/>
          <p:cNvSpPr/>
          <p:nvPr/>
        </p:nvSpPr>
        <p:spPr>
          <a:xfrm>
            <a:off x="6560343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한국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165" name="직사각형 164"/>
          <p:cNvSpPr/>
          <p:nvPr/>
        </p:nvSpPr>
        <p:spPr>
          <a:xfrm>
            <a:off x="6560343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북한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경제론</a:t>
            </a:r>
            <a:endParaRPr lang="en-US" altLang="ko-KR" sz="1100" smtClean="0"/>
          </a:p>
        </p:txBody>
      </p:sp>
      <p:sp>
        <p:nvSpPr>
          <p:cNvPr id="166" name="직사각형 165"/>
          <p:cNvSpPr/>
          <p:nvPr/>
        </p:nvSpPr>
        <p:spPr>
          <a:xfrm>
            <a:off x="6560343" y="381652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관리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경제학</a:t>
            </a:r>
            <a:endParaRPr lang="en-US" altLang="ko-KR" sz="1100" dirty="0" smtClean="0"/>
          </a:p>
        </p:txBody>
      </p:sp>
      <p:sp>
        <p:nvSpPr>
          <p:cNvPr id="167" name="직사각형 166"/>
          <p:cNvSpPr/>
          <p:nvPr/>
        </p:nvSpPr>
        <p:spPr>
          <a:xfrm>
            <a:off x="6560343" y="727290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일반사회교재연구 및 지도법</a:t>
            </a:r>
            <a:endParaRPr lang="en-US" altLang="ko-KR" sz="1100" smtClean="0"/>
          </a:p>
        </p:txBody>
      </p:sp>
      <p:sp>
        <p:nvSpPr>
          <p:cNvPr id="169" name="직사각형 168"/>
          <p:cNvSpPr/>
          <p:nvPr/>
        </p:nvSpPr>
        <p:spPr>
          <a:xfrm>
            <a:off x="7568455" y="122423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smtClean="0"/>
              <a:t>경제</a:t>
            </a:r>
            <a:endParaRPr lang="en-US" altLang="ko-KR" sz="1100" smtClean="0"/>
          </a:p>
          <a:p>
            <a:pPr algn="ctr"/>
            <a:r>
              <a:rPr lang="ko-KR" altLang="en-US" sz="1100" smtClean="0"/>
              <a:t>성장론</a:t>
            </a:r>
            <a:endParaRPr lang="en-US" altLang="ko-KR" sz="1100" smtClean="0"/>
          </a:p>
        </p:txBody>
      </p:sp>
      <p:sp>
        <p:nvSpPr>
          <p:cNvPr id="170" name="직사각형 169"/>
          <p:cNvSpPr/>
          <p:nvPr/>
        </p:nvSpPr>
        <p:spPr>
          <a:xfrm>
            <a:off x="7568455" y="208833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경제철학과사상</a:t>
            </a:r>
            <a:endParaRPr lang="en-US" altLang="ko-KR" sz="1100" dirty="0" smtClean="0"/>
          </a:p>
        </p:txBody>
      </p:sp>
      <p:sp>
        <p:nvSpPr>
          <p:cNvPr id="171" name="직사각형 170"/>
          <p:cNvSpPr/>
          <p:nvPr/>
        </p:nvSpPr>
        <p:spPr>
          <a:xfrm>
            <a:off x="7568455" y="295242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지식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cxnSp>
        <p:nvCxnSpPr>
          <p:cNvPr id="180" name="꺾인 연결선 179"/>
          <p:cNvCxnSpPr>
            <a:stCxn id="59" idx="3"/>
            <a:endCxn id="137" idx="1"/>
          </p:cNvCxnSpPr>
          <p:nvPr/>
        </p:nvCxnSpPr>
        <p:spPr>
          <a:xfrm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꺾인 연결선 185"/>
          <p:cNvCxnSpPr>
            <a:stCxn id="136" idx="3"/>
            <a:endCxn id="60" idx="1"/>
          </p:cNvCxnSpPr>
          <p:nvPr/>
        </p:nvCxnSpPr>
        <p:spPr>
          <a:xfrm flipV="1">
            <a:off x="871711" y="3240460"/>
            <a:ext cx="216024" cy="864096"/>
          </a:xfrm>
          <a:prstGeom prst="bentConnector3">
            <a:avLst>
              <a:gd name="adj1" fmla="val 5000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1" name="Shape 230"/>
          <p:cNvCxnSpPr>
            <a:stCxn id="152" idx="1"/>
          </p:cNvCxnSpPr>
          <p:nvPr/>
        </p:nvCxnSpPr>
        <p:spPr>
          <a:xfrm rot="10800000" flipV="1">
            <a:off x="4256087" y="2376364"/>
            <a:ext cx="144016" cy="475252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직사각형 70"/>
          <p:cNvSpPr/>
          <p:nvPr/>
        </p:nvSpPr>
        <p:spPr>
          <a:xfrm>
            <a:off x="3255955" y="6410522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경제사</a:t>
            </a:r>
            <a:endParaRPr lang="en-US" altLang="ko-KR" sz="1100" dirty="0" smtClean="0"/>
          </a:p>
        </p:txBody>
      </p:sp>
      <p:sp>
        <p:nvSpPr>
          <p:cNvPr id="72" name="직사각형 71"/>
          <p:cNvSpPr/>
          <p:nvPr/>
        </p:nvSpPr>
        <p:spPr>
          <a:xfrm>
            <a:off x="4398963" y="469601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재정정책</a:t>
            </a:r>
            <a:endParaRPr lang="en-US" altLang="ko-KR" sz="1100" dirty="0" smtClean="0"/>
          </a:p>
        </p:txBody>
      </p:sp>
      <p:sp>
        <p:nvSpPr>
          <p:cNvPr id="73" name="직사각형 72"/>
          <p:cNvSpPr/>
          <p:nvPr/>
        </p:nvSpPr>
        <p:spPr>
          <a:xfrm>
            <a:off x="4398963" y="555782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화폐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금융론</a:t>
            </a:r>
            <a:endParaRPr lang="en-US" altLang="ko-KR" sz="1100" dirty="0" smtClean="0"/>
          </a:p>
        </p:txBody>
      </p:sp>
      <p:sp>
        <p:nvSpPr>
          <p:cNvPr id="74" name="직사각형 73"/>
          <p:cNvSpPr/>
          <p:nvPr/>
        </p:nvSpPr>
        <p:spPr>
          <a:xfrm>
            <a:off x="5399095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유통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75" name="직사각형 74"/>
          <p:cNvSpPr/>
          <p:nvPr/>
        </p:nvSpPr>
        <p:spPr>
          <a:xfrm>
            <a:off x="5399095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게임이론</a:t>
            </a:r>
            <a:endParaRPr lang="en-US" altLang="ko-KR" sz="1100" dirty="0" smtClean="0"/>
          </a:p>
        </p:txBody>
      </p:sp>
      <p:sp>
        <p:nvSpPr>
          <p:cNvPr id="76" name="직사각형 75"/>
          <p:cNvSpPr/>
          <p:nvPr/>
        </p:nvSpPr>
        <p:spPr>
          <a:xfrm>
            <a:off x="6542103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동아시아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77" name="직사각형 76"/>
          <p:cNvSpPr/>
          <p:nvPr/>
        </p:nvSpPr>
        <p:spPr>
          <a:xfrm>
            <a:off x="6535833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협동조합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경제론</a:t>
            </a:r>
            <a:endParaRPr lang="en-US" altLang="ko-KR" sz="1100" dirty="0" smtClean="0"/>
          </a:p>
        </p:txBody>
      </p:sp>
      <p:sp>
        <p:nvSpPr>
          <p:cNvPr id="78" name="직사각형 77"/>
          <p:cNvSpPr/>
          <p:nvPr/>
        </p:nvSpPr>
        <p:spPr>
          <a:xfrm>
            <a:off x="7542235" y="3838754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err="1" smtClean="0"/>
              <a:t>도시및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지역경제</a:t>
            </a:r>
            <a:endParaRPr lang="en-US" altLang="ko-KR" sz="1100" dirty="0" smtClean="0"/>
          </a:p>
        </p:txBody>
      </p:sp>
      <p:sp>
        <p:nvSpPr>
          <p:cNvPr id="79" name="직사각형 78"/>
          <p:cNvSpPr/>
          <p:nvPr/>
        </p:nvSpPr>
        <p:spPr>
          <a:xfrm>
            <a:off x="7535965" y="4700570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소득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분배론</a:t>
            </a:r>
            <a:endParaRPr lang="en-US" altLang="ko-KR" sz="1100" dirty="0" smtClean="0"/>
          </a:p>
        </p:txBody>
      </p:sp>
      <p:sp>
        <p:nvSpPr>
          <p:cNvPr id="80" name="직사각형 79"/>
          <p:cNvSpPr/>
          <p:nvPr/>
        </p:nvSpPr>
        <p:spPr>
          <a:xfrm>
            <a:off x="7542235" y="5553266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협동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조합법</a:t>
            </a:r>
            <a:endParaRPr lang="en-US" altLang="ko-KR" sz="1100" dirty="0" smtClean="0"/>
          </a:p>
        </p:txBody>
      </p:sp>
      <p:sp>
        <p:nvSpPr>
          <p:cNvPr id="81" name="직사각형 80"/>
          <p:cNvSpPr/>
          <p:nvPr/>
        </p:nvSpPr>
        <p:spPr>
          <a:xfrm>
            <a:off x="7542235" y="7272338"/>
            <a:ext cx="792088" cy="576064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1">
            <a:schemeClr val="dk1"/>
          </a:lnRef>
          <a:fillRef idx="1001">
            <a:schemeClr val="lt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o-KR" altLang="en-US" sz="1100" dirty="0" smtClean="0"/>
              <a:t>일반사회논리</a:t>
            </a:r>
            <a:endParaRPr lang="en-US" altLang="ko-KR" sz="1100" dirty="0" smtClean="0"/>
          </a:p>
          <a:p>
            <a:pPr algn="ctr"/>
            <a:r>
              <a:rPr lang="ko-KR" altLang="en-US" sz="1100" dirty="0" smtClean="0"/>
              <a:t>및 논술</a:t>
            </a:r>
            <a:endParaRPr lang="en-US" altLang="ko-KR" sz="1100" dirty="0" smtClean="0"/>
          </a:p>
        </p:txBody>
      </p:sp>
      <p:cxnSp>
        <p:nvCxnSpPr>
          <p:cNvPr id="98" name="Shape 97"/>
          <p:cNvCxnSpPr>
            <a:stCxn id="153" idx="1"/>
          </p:cNvCxnSpPr>
          <p:nvPr/>
        </p:nvCxnSpPr>
        <p:spPr>
          <a:xfrm rot="10800000" flipV="1">
            <a:off x="4256087" y="3240460"/>
            <a:ext cx="144016" cy="131723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102" name="Shape 101"/>
          <p:cNvCxnSpPr>
            <a:stCxn id="147" idx="1"/>
          </p:cNvCxnSpPr>
          <p:nvPr/>
        </p:nvCxnSpPr>
        <p:spPr>
          <a:xfrm rot="10800000" flipV="1">
            <a:off x="3113079" y="4968652"/>
            <a:ext cx="134896" cy="2160810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hape 105"/>
          <p:cNvCxnSpPr>
            <a:endCxn id="81" idx="0"/>
          </p:cNvCxnSpPr>
          <p:nvPr/>
        </p:nvCxnSpPr>
        <p:spPr>
          <a:xfrm>
            <a:off x="6970731" y="7129462"/>
            <a:ext cx="967548" cy="142876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Shape 107"/>
          <p:cNvCxnSpPr>
            <a:stCxn id="170" idx="1"/>
          </p:cNvCxnSpPr>
          <p:nvPr/>
        </p:nvCxnSpPr>
        <p:spPr>
          <a:xfrm rot="10800000" flipV="1">
            <a:off x="7470797" y="2376364"/>
            <a:ext cx="97658" cy="475309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hape 126"/>
          <p:cNvCxnSpPr>
            <a:stCxn id="123" idx="1"/>
          </p:cNvCxnSpPr>
          <p:nvPr/>
        </p:nvCxnSpPr>
        <p:spPr>
          <a:xfrm rot="10800000" flipV="1">
            <a:off x="1970071" y="1512268"/>
            <a:ext cx="269792" cy="5831508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직선 연결선 128"/>
          <p:cNvCxnSpPr/>
          <p:nvPr/>
        </p:nvCxnSpPr>
        <p:spPr>
          <a:xfrm rot="10800000">
            <a:off x="898501" y="7343776"/>
            <a:ext cx="1071570" cy="1588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꺾인 연결선 132"/>
          <p:cNvCxnSpPr>
            <a:stCxn id="65" idx="1"/>
          </p:cNvCxnSpPr>
          <p:nvPr/>
        </p:nvCxnSpPr>
        <p:spPr>
          <a:xfrm rot="10800000" flipV="1">
            <a:off x="1970071" y="3240460"/>
            <a:ext cx="269792" cy="602854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8" name="Shape 137"/>
          <p:cNvCxnSpPr>
            <a:stCxn id="143" idx="1"/>
          </p:cNvCxnSpPr>
          <p:nvPr/>
        </p:nvCxnSpPr>
        <p:spPr>
          <a:xfrm rot="10800000" flipV="1">
            <a:off x="3113079" y="1512268"/>
            <a:ext cx="134896" cy="3545492"/>
          </a:xfrm>
          <a:prstGeom prst="bentConnector2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직선 연결선 194"/>
          <p:cNvCxnSpPr>
            <a:stCxn id="167" idx="3"/>
            <a:endCxn id="81" idx="1"/>
          </p:cNvCxnSpPr>
          <p:nvPr/>
        </p:nvCxnSpPr>
        <p:spPr>
          <a:xfrm flipV="1">
            <a:off x="7352431" y="7560370"/>
            <a:ext cx="189804" cy="57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395</TotalTime>
  <Words>144</Words>
  <Application>Microsoft Office PowerPoint</Application>
  <PresentationFormat>사용자 지정</PresentationFormat>
  <Paragraphs>115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슬라이드 1</vt:lpstr>
    </vt:vector>
  </TitlesOfParts>
  <Company>daegu univ.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dong hyun seo</dc:creator>
  <cp:lastModifiedBy>이도건</cp:lastModifiedBy>
  <cp:revision>37</cp:revision>
  <dcterms:created xsi:type="dcterms:W3CDTF">2011-03-08T06:22:35Z</dcterms:created>
  <dcterms:modified xsi:type="dcterms:W3CDTF">2012-01-04T00:42:54Z</dcterms:modified>
</cp:coreProperties>
</file>